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2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1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13004800" cy="9753600"/>
  <p:notesSz cx="7077075" cy="9363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AD"/>
    <a:srgbClr val="51868F"/>
    <a:srgbClr val="DAECF6"/>
    <a:srgbClr val="DCEDF7"/>
    <a:srgbClr val="96B9E2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Frobisher"/>
          <a:ea typeface="Frobisher"/>
          <a:cs typeface="Frobishe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Frobisher"/>
          <a:ea typeface="Frobisher"/>
          <a:cs typeface="Frobisher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Frobisher"/>
          <a:ea typeface="Frobisher"/>
          <a:cs typeface="Frobishe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Frobisher"/>
          <a:ea typeface="Frobisher"/>
          <a:cs typeface="Frobishe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723DA61-9655-45CB-8F9F-2262CCD2C9F4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461AD69-5589-4425-B85D-6A68E5A0D416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3831287-DA52-43E2-AE55-C956395B9224}" styleName="">
    <a:tblBg/>
    <a:wholeTbl>
      <a:tcTxStyle b="off" i="off">
        <a:font>
          <a:latin typeface="Palatino"/>
          <a:ea typeface="Palatino"/>
          <a:cs typeface="Palatin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6E588F2-A910-4471-97EC-E60C7D79C948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EC54822-2A48-4863-A9BA-0E6A37038FA8}" styleName="">
    <a:tblBg/>
    <a:wholeTb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Lucida Grande"/>
          <a:ea typeface="Lucida Grande"/>
          <a:cs typeface="Lucida Grand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0D3E6703-0A20-45EC-B8C2-6954FC8DAC4C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6C42B9AD-1AD2-475F-BFB9-205445ADEAF8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210DF20F-54C8-49BE-9C68-1E5DEC8BC0CC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F87E5101-7C2B-4AE8-A710-9D2AD171A17A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CE6FC704-399F-4329-B0DE-2797DA11F085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FEC"/>
          </a:solidFill>
        </a:fill>
      </a:tcStyle>
    </a:wholeTbl>
    <a:band2H>
      <a:tcTxStyle/>
      <a:tcStyle>
        <a:tcBdr/>
        <a:fill>
          <a:solidFill>
            <a:srgbClr val="EDF0F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78"/>
    <p:restoredTop sz="96353" autoAdjust="0"/>
  </p:normalViewPr>
  <p:slideViewPr>
    <p:cSldViewPr snapToGrid="0" snapToObjects="1">
      <p:cViewPr varScale="1">
        <p:scale>
          <a:sx n="90" d="100"/>
          <a:sy n="90" d="100"/>
        </p:scale>
        <p:origin x="1136" y="2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</p:spPr>
        <p:txBody>
          <a:bodyPr lIns="93936" tIns="46968" rIns="93936" bIns="46968"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943610" y="4447461"/>
            <a:ext cx="5189855" cy="4213384"/>
          </a:xfrm>
          <a:prstGeom prst="rect">
            <a:avLst/>
          </a:prstGeom>
        </p:spPr>
        <p:txBody>
          <a:bodyPr lIns="93936" tIns="46968" rIns="93936" bIns="4696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5362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spcBef>
        <a:spcPts val="300"/>
      </a:spcBef>
      <a:defRPr sz="34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400" b="1" i="0" dirty="0"/>
              <a:t>ASEA Cellular</a:t>
            </a:r>
            <a:r>
              <a:rPr lang="ko-KR" altLang="en-US" sz="1400" b="1" i="0" baseline="0" dirty="0"/>
              <a:t> </a:t>
            </a:r>
            <a:r>
              <a:rPr lang="en-US" altLang="ko-KR" sz="1400" b="1" i="0" baseline="0" dirty="0"/>
              <a:t>Health</a:t>
            </a:r>
            <a:r>
              <a:rPr lang="ko-KR" altLang="en-US" sz="1400" i="0" baseline="0" dirty="0"/>
              <a:t>는 </a:t>
            </a:r>
            <a:r>
              <a:rPr lang="en-US" altLang="ko-KR" sz="1400" i="0" dirty="0"/>
              <a:t>"</a:t>
            </a:r>
            <a:r>
              <a:rPr lang="ko-KR" altLang="en-US" sz="1400" i="0" dirty="0"/>
              <a:t>산화 환원 신호 전달</a:t>
            </a:r>
            <a:r>
              <a:rPr lang="en-US" altLang="ko-KR" sz="1400" i="0" dirty="0"/>
              <a:t>”</a:t>
            </a:r>
            <a:r>
              <a:rPr lang="ko-KR" altLang="en-US" sz="1400" i="0" dirty="0"/>
              <a:t>이라는 과학</a:t>
            </a:r>
            <a:r>
              <a:rPr lang="ko-KR" altLang="en-US" sz="1400" i="0" dirty="0">
                <a:solidFill>
                  <a:srgbClr val="FF0000"/>
                </a:solidFill>
              </a:rPr>
              <a:t>계</a:t>
            </a:r>
            <a:r>
              <a:rPr lang="ko-KR" altLang="en-US" sz="1400" i="0" dirty="0"/>
              <a:t>의 빠르게 성장하는 분야를 기반으로 한 글로벌 기업입니다</a:t>
            </a:r>
            <a:r>
              <a:rPr lang="en-US" altLang="ko-KR" sz="14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400" i="0" dirty="0"/>
              <a:t>우리는</a:t>
            </a:r>
            <a:r>
              <a:rPr lang="en-US" altLang="ko-KR" sz="1400" i="0" dirty="0"/>
              <a:t>,</a:t>
            </a:r>
            <a:r>
              <a:rPr lang="ko-KR" altLang="en-US" sz="1400" i="0" dirty="0"/>
              <a:t> 건강의 경로가 </a:t>
            </a:r>
            <a:r>
              <a:rPr lang="ko-KR" altLang="en-US" sz="1400" i="0" dirty="0">
                <a:solidFill>
                  <a:srgbClr val="FF0000"/>
                </a:solidFill>
              </a:rPr>
              <a:t>‘자가치료’</a:t>
            </a:r>
            <a:r>
              <a:rPr lang="ko-KR" altLang="en-US" sz="1400" i="0" dirty="0"/>
              <a:t>라는 인체의 엄청난 능력에 달려 있다고 믿습니다</a:t>
            </a:r>
            <a:r>
              <a:rPr lang="en-US" altLang="ko-KR" sz="14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400" i="0" dirty="0"/>
              <a:t>본사의 과학적 혁신적인 돌파구는 거의 모든 영역의 건강과 개인 복지에 영향을 미치고 있습니다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67257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b="0" i="0" dirty="0"/>
              <a:t>는 </a:t>
            </a:r>
            <a:r>
              <a:rPr lang="en-US" altLang="ko-KR" sz="1200" b="0" i="0" dirty="0"/>
              <a:t>2</a:t>
            </a:r>
            <a:r>
              <a:rPr lang="ko-KR" altLang="en-US" sz="1200" b="0" i="0" dirty="0"/>
              <a:t>가지의</a:t>
            </a:r>
            <a:r>
              <a:rPr lang="en-US" altLang="ko-KR" sz="1200" b="1" i="0" dirty="0"/>
              <a:t> </a:t>
            </a:r>
            <a:r>
              <a:rPr lang="ko-KR" altLang="en-US" sz="1200" b="0" i="0" dirty="0"/>
              <a:t>기본 </a:t>
            </a:r>
            <a:r>
              <a:rPr lang="ko-KR" altLang="en-US" sz="1200" i="0" dirty="0"/>
              <a:t>재료로 만들어졌습니다</a:t>
            </a:r>
            <a:r>
              <a:rPr lang="en-US" altLang="ko-KR" sz="1200" i="0" dirty="0"/>
              <a:t>: </a:t>
            </a:r>
            <a:r>
              <a:rPr lang="ko-KR" altLang="en-US" sz="1200" i="0" dirty="0"/>
              <a:t>물과 소금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왜인가요</a:t>
            </a:r>
            <a:r>
              <a:rPr lang="en-US" altLang="ko-KR" sz="1200" i="0" dirty="0"/>
              <a:t>?  </a:t>
            </a:r>
            <a:r>
              <a:rPr lang="ko-KR" altLang="en-US" sz="1200" i="0" dirty="0"/>
              <a:t>우리 자신의 세포들이 산화환원 분자를 생성할 때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그들은 풍부하게 가지고 있는 자원을 사용합니다</a:t>
            </a:r>
            <a:r>
              <a:rPr lang="en-US" altLang="ko-KR" sz="1200" i="0" dirty="0"/>
              <a:t>. ASEA</a:t>
            </a:r>
            <a:r>
              <a:rPr lang="ko-KR" altLang="en-US" sz="1200" i="0" dirty="0"/>
              <a:t>는 특허기술을 사용하여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신체의 자연적인 과정을 복제합니다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물과 소금 분자는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자유 부동원자에 분해되고 산화환원 신호분자의 완벽한 균형혼합물로 구조 조정됩니다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이 프로세스가 완료되면</a:t>
            </a:r>
            <a:r>
              <a:rPr lang="en-US" altLang="ko-KR" sz="1200" i="0" baseline="0" dirty="0"/>
              <a:t> </a:t>
            </a:r>
            <a:r>
              <a:rPr lang="ko-KR" altLang="en-US" sz="1200" i="0" dirty="0"/>
              <a:t>소량의 염분이 남게 됩니다</a:t>
            </a:r>
            <a:r>
              <a:rPr lang="en-US" altLang="ko-KR" sz="1200" i="0" dirty="0"/>
              <a:t>.  ASEA</a:t>
            </a:r>
            <a:r>
              <a:rPr lang="ko-KR" altLang="en-US" sz="1200" i="0" dirty="0"/>
              <a:t>의 </a:t>
            </a:r>
            <a:r>
              <a:rPr lang="en-US" altLang="ko-KR" sz="1200" i="0" dirty="0"/>
              <a:t>1</a:t>
            </a:r>
            <a:r>
              <a:rPr lang="ko-KR" altLang="en-US" sz="1200" i="0" dirty="0"/>
              <a:t>인분은 단지 당근에서만큼의 나트륨만이 포함되어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심지어 소금 제한 식사를 하는 사람들도 일반적으로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를 섭취할 수 있습니다</a:t>
            </a:r>
            <a:r>
              <a:rPr lang="en-US" altLang="ko-KR" sz="1200" i="0" dirty="0"/>
              <a:t>.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2129823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품질 보증에 대한 높은 기준을 가지고 있습니다</a:t>
            </a:r>
            <a:r>
              <a:rPr lang="en-US" altLang="ko-KR" sz="1200" i="0" dirty="0"/>
              <a:t>: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우리의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산화 환원 인증”된 제품 안에 생체활성 산화환원 신호분자의 존재를 확인하기 위하여</a:t>
            </a:r>
            <a:r>
              <a:rPr lang="en-US" altLang="ko-KR" sz="1200" i="0" dirty="0"/>
              <a:t>,  ASEA</a:t>
            </a:r>
            <a:r>
              <a:rPr lang="ko-KR" altLang="en-US" sz="1200" i="0" dirty="0"/>
              <a:t>는 사내 테스트뿐만 아니라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상위 </a:t>
            </a:r>
            <a:r>
              <a:rPr lang="en-US" altLang="ko-KR" sz="1200" i="0" dirty="0"/>
              <a:t>25</a:t>
            </a:r>
            <a:r>
              <a:rPr lang="ko-KR" altLang="en-US" sz="1200" i="0" dirty="0"/>
              <a:t>개 글로벌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제약 및 생명공학의 </a:t>
            </a:r>
            <a:r>
              <a:rPr lang="en-US" altLang="ko-KR" sz="1200" i="0" dirty="0"/>
              <a:t>21 </a:t>
            </a:r>
            <a:r>
              <a:rPr lang="ko-KR" altLang="en-US" sz="1200" i="0" dirty="0"/>
              <a:t>바이오 분석을 수행하는 독립적인 연구소의 서비스를 이용합니다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 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또한 임상실험을 위하여 몇</a:t>
            </a:r>
            <a:r>
              <a:rPr lang="ko-KR" altLang="en-US" sz="1200" i="0" baseline="0" dirty="0"/>
              <a:t> 개의</a:t>
            </a:r>
            <a:r>
              <a:rPr lang="ko-KR" altLang="en-US" sz="1200" i="0" dirty="0"/>
              <a:t> 세계적 수준의 독립적인 연구소들과 파트너가 되어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우선 그 임상실험 결과에 대해 이야기하기 전에 제품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라인을 소개하자면 다음과 같습니다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68902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내부에서 밖으로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그리고 외부에서 체내로 세포의 건강을 향상시키는 제품을 제공합니다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의 산화환원 보충제는 자사의 강력한 주력 기능성 액상 품목입니다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RENU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은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더욱 농축된 형태로서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인체의 어느 부위든지</a:t>
            </a:r>
            <a:r>
              <a:rPr lang="ko-KR" altLang="en-US" sz="1200" i="0" baseline="0" dirty="0"/>
              <a:t> 젊음을 회복하여 생기있게 보이거나</a:t>
            </a:r>
            <a:r>
              <a:rPr lang="ko-KR" altLang="en-US" sz="1200" i="0" dirty="0"/>
              <a:t> 더욱 활력있는 에너지를 느끼고 싶은 인체 부위에 도포하는 젤타입의 전신 피부활력 재생 제품입니다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RENU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의 노화 방지 효과를 향상시키기 위해</a:t>
            </a:r>
            <a:r>
              <a:rPr lang="en-US" altLang="ko-KR" sz="1200" i="0" dirty="0"/>
              <a:t>, ASEA</a:t>
            </a:r>
            <a:r>
              <a:rPr lang="ko-KR" altLang="en-US" sz="1200" i="0" dirty="0"/>
              <a:t>는 </a:t>
            </a:r>
            <a:r>
              <a:rPr lang="en-US" altLang="ko-KR" sz="1200" i="0" baseline="0" dirty="0"/>
              <a:t>RENU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ADVANCE</a:t>
            </a:r>
            <a:r>
              <a:rPr lang="ko-KR" altLang="en-US" sz="1200" i="0" dirty="0"/>
              <a:t>라는 세계 유일의 산화환원 기초 스킨케어 라인을 탄생시켰습니다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다음 페이지에서는 각 제품의 기능에 대한 자세한 설명이 제공됩니다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2039758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baseline="0" dirty="0"/>
              <a:t>눈에 뚜렷이 보이는 </a:t>
            </a:r>
            <a:r>
              <a:rPr lang="ko-KR" altLang="en-US" sz="1200" i="0" dirty="0"/>
              <a:t>활력을 제공하는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전신 피부 젤</a:t>
            </a:r>
            <a:r>
              <a:rPr lang="ko-KR" altLang="en-US" sz="1200" i="0" baseline="0" dirty="0"/>
              <a:t> </a:t>
            </a:r>
            <a:r>
              <a:rPr lang="en-US" altLang="ko-KR" sz="1200" i="0" dirty="0"/>
              <a:t>RENU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28 - </a:t>
            </a:r>
            <a:endParaRPr lang="ko-KR" altLang="en-US" sz="1200" i="0" dirty="0"/>
          </a:p>
          <a:p>
            <a:pPr marL="307099" indent="-307099">
              <a:buSzPct val="100000"/>
              <a:buChar char="•"/>
              <a:defRPr sz="3200"/>
            </a:pPr>
            <a:r>
              <a:rPr lang="en-US" altLang="ko-KR" sz="1200" i="0" dirty="0"/>
              <a:t>RENU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28</a:t>
            </a:r>
            <a:r>
              <a:rPr lang="ko-KR" altLang="en-US" sz="1200" i="0" dirty="0"/>
              <a:t>의 유일한 활성 성분은</a:t>
            </a:r>
            <a:r>
              <a:rPr lang="en-US" altLang="ko-KR" sz="1200" i="0" dirty="0"/>
              <a:t>? </a:t>
            </a:r>
            <a:r>
              <a:rPr lang="ko-KR" altLang="en-US" sz="1200" i="0" dirty="0"/>
              <a:t>피부의 최적 일일 활성화를 유지하기 위해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물 및 염분을 사용하여 만든 산화환원 신호분자</a:t>
            </a:r>
            <a:r>
              <a:rPr lang="en-US" altLang="ko-KR" sz="1200" i="0" dirty="0"/>
              <a:t>!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산화환원 신호분자는 단지 세포를 재생하는데 도움을 주는것 뿐만이 아니라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손상된 불량 세포들에게 스스로 자멸하라는 메시지를 보내 본체를</a:t>
            </a:r>
            <a:r>
              <a:rPr lang="ko-KR" altLang="en-US" sz="1200" i="0" baseline="0" dirty="0"/>
              <a:t> 도와 </a:t>
            </a:r>
            <a:r>
              <a:rPr lang="ko-KR" altLang="en-US" sz="1200" i="0" dirty="0"/>
              <a:t>새롭고 건강한 세포로 대체될 수 있도록 기능을 제공합니다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피부에 어떤 차이가 형성되</a:t>
            </a:r>
            <a:r>
              <a:rPr lang="ko-KR" altLang="en-US" sz="1200" i="0" baseline="0" dirty="0"/>
              <a:t>는지를 확연히 </a:t>
            </a:r>
            <a:r>
              <a:rPr lang="ko-KR" altLang="en-US" sz="1200" i="0" dirty="0"/>
              <a:t>볼 수 있습니다</a:t>
            </a:r>
            <a:r>
              <a:rPr lang="en-US" altLang="ko-KR" sz="1200" i="0" dirty="0"/>
              <a:t>!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사람들은 또한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피부표면 아래 불편함의 감소 또는 운동범위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증가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등의 혜택을 보고합니다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en-US" altLang="ko-KR" sz="1200" i="0" dirty="0"/>
              <a:t>(</a:t>
            </a:r>
            <a:r>
              <a:rPr lang="ko-KR" altLang="en-US" sz="1200" i="0" dirty="0"/>
              <a:t>옵션 </a:t>
            </a:r>
            <a:r>
              <a:rPr lang="en-US" altLang="ko-KR" sz="1200" i="0" dirty="0"/>
              <a:t>:</a:t>
            </a:r>
            <a:r>
              <a:rPr lang="ko-KR" altLang="en-US" sz="1200" i="0" dirty="0"/>
              <a:t>이 시점에서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당신의 참석자</a:t>
            </a:r>
            <a:r>
              <a:rPr lang="en-US" altLang="ko-KR" sz="1200" i="0" dirty="0"/>
              <a:t>(</a:t>
            </a:r>
            <a:r>
              <a:rPr lang="ko-KR" altLang="en-US" sz="1200" i="0" dirty="0"/>
              <a:t>들</a:t>
            </a:r>
            <a:r>
              <a:rPr lang="en-US" altLang="ko-KR" sz="1200" i="0" dirty="0"/>
              <a:t>)</a:t>
            </a:r>
            <a:r>
              <a:rPr lang="ko-KR" altLang="en-US" sz="1200" i="0" dirty="0"/>
              <a:t>에게 스트레스나 불편함을 느끼는 부위에 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의 사용을 권장합니다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프리젠테이션의 남은 시간 중 </a:t>
            </a:r>
            <a:r>
              <a:rPr lang="en-US" altLang="ko-KR" sz="1200" i="0" dirty="0"/>
              <a:t>2-3</a:t>
            </a:r>
            <a:r>
              <a:rPr lang="ko-KR" altLang="en-US" sz="1200" i="0" dirty="0"/>
              <a:t>차례 다시 도포하도록 권유합니다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그들이 젤을 바르기 전과 후의 상태를 어떻게 다르게 느꼈는지 설명해 주도록 요청합니다</a:t>
            </a:r>
            <a:r>
              <a:rPr lang="en-US" altLang="ko-KR" sz="1200" i="0" dirty="0"/>
              <a:t>}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933097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8" name="Shape 4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의 임상실험이 일화적 경험을 검증합니다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글로벌 리더가 실시한 피부 연구에서</a:t>
            </a:r>
            <a:r>
              <a:rPr lang="ko-KR" altLang="en-US" sz="1200" i="0" baseline="0" dirty="0"/>
              <a:t> </a:t>
            </a:r>
            <a:r>
              <a:rPr lang="en-US" altLang="ko-KR" sz="1200" i="0" dirty="0"/>
              <a:t>RENU28</a:t>
            </a:r>
            <a:r>
              <a:rPr lang="ko-KR" altLang="en-US" sz="1200" i="0" dirty="0"/>
              <a:t>은 피부 혈액의 흐름을 증가하는 것으로 나타났습니다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데이터는 하루 </a:t>
            </a:r>
            <a:r>
              <a:rPr lang="en-US" altLang="ko-KR" sz="1200" i="0" dirty="0"/>
              <a:t>2</a:t>
            </a:r>
            <a:r>
              <a:rPr lang="ko-KR" altLang="en-US" sz="1200" i="0" dirty="0"/>
              <a:t>회 사용한 </a:t>
            </a:r>
            <a:r>
              <a:rPr lang="en-US" altLang="ko-KR" sz="1200" i="0" dirty="0"/>
              <a:t>96</a:t>
            </a:r>
            <a:r>
              <a:rPr lang="ko-KR" altLang="en-US" sz="1200" i="0" dirty="0"/>
              <a:t>시간 경과 후 </a:t>
            </a:r>
            <a:r>
              <a:rPr lang="en-US" altLang="ko-KR" sz="1200" i="0" dirty="0"/>
              <a:t>55%</a:t>
            </a:r>
            <a:r>
              <a:rPr lang="ko-KR" altLang="en-US" sz="1200" i="0" dirty="0"/>
              <a:t>의 증가를 보여주었습니다</a:t>
            </a:r>
            <a:r>
              <a:rPr lang="en-US" altLang="ko-KR" sz="1200" i="0" dirty="0"/>
              <a:t>!  </a:t>
            </a:r>
            <a:r>
              <a:rPr lang="ko-KR" altLang="en-US" sz="1200" i="0" dirty="0"/>
              <a:t>연구를 주도한 토마스 스티븐스 박사는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“증가된 혈액의 흐름은 셀 수 없이 많은 피부증상들에 상당한 영향을 미칠 수 있기 때문에 이러한 연구결과는 매우 강력합니다</a:t>
            </a:r>
            <a:r>
              <a:rPr lang="en-US" altLang="ko-KR" sz="1200" i="0" dirty="0"/>
              <a:t>."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피는 노폐물을 제거하면서 우리에게 생명을 제공하는 산소와 영양분을 우리의 세포에 운반하는 중요임무를 담당합니다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원할하고 활발한 혈액의 순환은 우리 인체의 모든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부분를 위해서 매우 중요하고 그것은 우리의 피부를 통해서도 나타나고 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293099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또 다른 연구는 </a:t>
            </a:r>
            <a:r>
              <a:rPr lang="en-US" sz="1200" i="0" dirty="0"/>
              <a:t>RENU 28</a:t>
            </a:r>
            <a:r>
              <a:rPr lang="ko-KR" altLang="en-US" sz="1200" i="0" dirty="0"/>
              <a:t>로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피부 갱신주기를 </a:t>
            </a:r>
            <a:r>
              <a:rPr lang="en-US" altLang="ko-KR" sz="1200" i="0" dirty="0"/>
              <a:t>16% </a:t>
            </a:r>
            <a:r>
              <a:rPr lang="ko-KR" altLang="en-US" sz="1200" i="0" dirty="0"/>
              <a:t>단축시킨다는 것이 보고되었습니다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토마스 스티븐스박사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연구 조사진은 </a:t>
            </a:r>
            <a:r>
              <a:rPr lang="en-US" altLang="ko-KR" sz="1200" i="0" dirty="0"/>
              <a:t>"</a:t>
            </a:r>
            <a:r>
              <a:rPr lang="en-US" sz="1200" i="0" dirty="0"/>
              <a:t>RENU 28</a:t>
            </a:r>
            <a:r>
              <a:rPr lang="ko-KR" altLang="en-US" sz="1200" i="0" dirty="0"/>
              <a:t>로 단축된 피부 갱신주기를 가졌다는것은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전반적인 피부 건강상태와 건강에 놀라운 영향을 미칠 수 있는 큰 발견입니다</a:t>
            </a:r>
            <a:r>
              <a:rPr lang="en-US" altLang="ko-KR" sz="1200" i="0" dirty="0"/>
              <a:t>”</a:t>
            </a:r>
            <a:r>
              <a:rPr lang="ko-KR" altLang="en-US" sz="1200" i="0" dirty="0"/>
              <a:t>라고 언급했습니다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 연구는 손상된 세포조직에 대한 엄청난 의미를 부여하고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이것은 왜 제품을 </a:t>
            </a:r>
            <a:r>
              <a:rPr lang="en-US" altLang="ko-KR" sz="1200" i="0" dirty="0"/>
              <a:t>“</a:t>
            </a:r>
            <a:r>
              <a:rPr lang="en-US" sz="1200" i="0" dirty="0"/>
              <a:t>RENU 28”</a:t>
            </a:r>
            <a:r>
              <a:rPr lang="ko-KR" altLang="en-US" sz="1200" i="0" dirty="0"/>
              <a:t>이라</a:t>
            </a:r>
            <a:r>
              <a:rPr lang="ko-KR" altLang="en-US" sz="1200" i="0" baseline="0" dirty="0"/>
              <a:t> 명명했는지를</a:t>
            </a:r>
            <a:r>
              <a:rPr lang="ko-KR" altLang="en-US" sz="1200" i="0" dirty="0"/>
              <a:t> 설명을 해주고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최적의 피부 세포재생이 매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일 마다 발생하지만 연령이나 스트레스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등으로 세포 재생 주기가 연장되며 그 사이 노화가 진행됩니다</a:t>
            </a:r>
            <a:r>
              <a:rPr lang="en-US" altLang="ko-KR" sz="1200" i="0" dirty="0"/>
              <a:t>. </a:t>
            </a:r>
            <a:r>
              <a:rPr lang="en-US" sz="1200" i="0" dirty="0"/>
              <a:t>RENU 28</a:t>
            </a:r>
            <a:r>
              <a:rPr lang="ko-KR" altLang="en-US" sz="1200" i="0" dirty="0"/>
              <a:t>은 피부 재생주기를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일로 회복</a:t>
            </a:r>
            <a:r>
              <a:rPr lang="en-US" altLang="ko-KR" sz="1200" i="0" dirty="0"/>
              <a:t>,</a:t>
            </a:r>
            <a:r>
              <a:rPr lang="en-US" altLang="ko-KR" sz="1200" i="0" baseline="0" dirty="0"/>
              <a:t> </a:t>
            </a:r>
            <a:r>
              <a:rPr lang="ko-KR" altLang="en-US" sz="1200" i="0" baseline="0" dirty="0"/>
              <a:t>또는 그 이하로까지도 복원시킬 수가 있습니다</a:t>
            </a:r>
            <a:r>
              <a:rPr lang="en-US" altLang="ko-KR" sz="1200" i="0" baseline="0" dirty="0"/>
              <a:t>!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946655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Shape 4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12</a:t>
            </a:r>
            <a:r>
              <a:rPr lang="ko-KR" altLang="en-US" sz="1200" i="0" dirty="0"/>
              <a:t>주 동안 </a:t>
            </a:r>
            <a:r>
              <a:rPr lang="en-US" altLang="ko-KR" sz="1200" i="0" dirty="0"/>
              <a:t>1</a:t>
            </a:r>
            <a:r>
              <a:rPr lang="ko-KR" altLang="en-US" sz="1200" i="0" dirty="0"/>
              <a:t>일 </a:t>
            </a:r>
            <a:r>
              <a:rPr lang="en-US" altLang="ko-KR" sz="1200" i="0" dirty="0"/>
              <a:t>2</a:t>
            </a:r>
            <a:r>
              <a:rPr lang="ko-KR" altLang="en-US" sz="1200" i="0" dirty="0"/>
              <a:t>회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을</a:t>
            </a:r>
            <a:r>
              <a:rPr lang="ko-KR" altLang="en-US" sz="1200" i="0" baseline="0" dirty="0"/>
              <a:t> 사용한 </a:t>
            </a:r>
            <a:r>
              <a:rPr lang="ko-KR" altLang="en-US" sz="1200" i="0" dirty="0"/>
              <a:t>임상실험 참가자는</a:t>
            </a:r>
            <a:r>
              <a:rPr lang="ko-KR" altLang="en-US" sz="1200" i="0" baseline="0" dirty="0"/>
              <a:t> 피하지방살을 </a:t>
            </a:r>
            <a:r>
              <a:rPr lang="ko-KR" altLang="en-US" sz="1200" i="0" dirty="0"/>
              <a:t>평균 </a:t>
            </a:r>
            <a:r>
              <a:rPr lang="en-US" altLang="ko-KR" sz="1200" i="0" dirty="0"/>
              <a:t>16% </a:t>
            </a:r>
            <a:r>
              <a:rPr lang="ko-KR" altLang="en-US" sz="1200" i="0" dirty="0"/>
              <a:t>감소하였습니다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baseline="0" dirty="0"/>
              <a:t>피하지방살을 위한 치료로 일반적 방법은 </a:t>
            </a:r>
            <a:r>
              <a:rPr lang="ko-KR" altLang="en-US" sz="1200" i="0" dirty="0"/>
              <a:t>염증 및 임시적 효과를 위해 필러를 사용하는 반면</a:t>
            </a:r>
            <a:r>
              <a:rPr lang="en-US" altLang="ko-KR" sz="1200" i="0" dirty="0"/>
              <a:t>, RENU 28</a:t>
            </a:r>
            <a:r>
              <a:rPr lang="ko-KR" altLang="en-US" sz="1200" i="0" dirty="0"/>
              <a:t>은 지방 축적을 줄이기 위해 신체의 자연적인 세포간 통신으로 작동하는것이 나타났습니다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팔 사진 참조 </a:t>
            </a:r>
            <a:r>
              <a:rPr lang="en-US" altLang="ko-KR" sz="1200" i="0" dirty="0"/>
              <a:t>– </a:t>
            </a:r>
            <a:r>
              <a:rPr lang="ko-KR" altLang="en-US" sz="1200" i="0" dirty="0"/>
              <a:t>피부 하부 결합 조직의 개선을 보여주는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탄력이 눈에 현저히 띄는 개선이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임상자들은 스트레스 또는 불편의 감소로 피부표면 아래의 변화에 대한 혜택을 보고하고 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522752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i="0" dirty="0"/>
              <a:t>피부 외부의 매끄럽고도 젊고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건강한 활력감</a:t>
            </a:r>
            <a:r>
              <a:rPr lang="en-US" altLang="ko-KR" sz="1200" i="0" dirty="0"/>
              <a:t>!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i="0" dirty="0"/>
              <a:t>이 의사는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일 동안 그의 얼굴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절반에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을 바르며 자신의 독자적인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연구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를 진행했습니다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당신도 용감하다면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이야기를 다른 사람과 공유하기 위해 이</a:t>
            </a:r>
            <a:r>
              <a:rPr lang="ko-KR" altLang="en-US" sz="1200" i="0" baseline="0" dirty="0"/>
              <a:t> 방법으로</a:t>
            </a:r>
            <a:r>
              <a:rPr lang="ko-KR" altLang="en-US" sz="1200" i="0" dirty="0"/>
              <a:t> 당신의 얼굴을 좋은 도구로 사용할 수 있겠죠</a:t>
            </a:r>
            <a:r>
              <a:rPr lang="en-US" altLang="ko-KR" sz="1200" i="0" dirty="0"/>
              <a:t>?</a:t>
            </a:r>
            <a:r>
              <a:rPr lang="ko-KR" altLang="en-US" sz="1200" i="0" dirty="0"/>
              <a:t> </a:t>
            </a:r>
          </a:p>
          <a:p>
            <a:r>
              <a:rPr lang="ko-KR" altLang="en-US" sz="1200" i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961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0" name="Shape 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34841" indent="-234841">
              <a:buSzPct val="100000"/>
              <a:buChar char="•"/>
            </a:pPr>
            <a:r>
              <a:rPr lang="ko-KR" altLang="en-US" sz="1200" i="0" baseline="0" dirty="0"/>
              <a:t>첫번</a:t>
            </a:r>
            <a:r>
              <a:rPr lang="ko-KR" altLang="en-US" sz="1200" i="0" dirty="0"/>
              <a:t>째 사진은 </a:t>
            </a:r>
            <a:r>
              <a:rPr lang="en-US" altLang="ko-KR" sz="1200" i="0" dirty="0"/>
              <a:t>6</a:t>
            </a:r>
            <a:r>
              <a:rPr lang="ko-KR" altLang="en-US" sz="1200" i="0" dirty="0"/>
              <a:t>개월 동안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을</a:t>
            </a:r>
            <a:r>
              <a:rPr lang="ko-KR" altLang="en-US" sz="1200" i="0" baseline="0" dirty="0"/>
              <a:t> 사용한 여성</a:t>
            </a:r>
            <a:r>
              <a:rPr lang="en-US" altLang="ko-KR" sz="1200" i="0" dirty="0"/>
              <a:t>.</a:t>
            </a:r>
          </a:p>
          <a:p>
            <a:pPr marL="234841" indent="-234841">
              <a:buSzPct val="100000"/>
              <a:buChar char="•"/>
            </a:pPr>
            <a:r>
              <a:rPr lang="ko-KR" altLang="en-US" sz="1200" i="0" dirty="0"/>
              <a:t>아래의 남자는 </a:t>
            </a:r>
            <a:r>
              <a:rPr lang="en-US" altLang="ko-KR" sz="1200" i="0" dirty="0"/>
              <a:t>28</a:t>
            </a:r>
            <a:r>
              <a:rPr lang="ko-KR" altLang="en-US" sz="1200" i="0" dirty="0"/>
              <a:t>일 동안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을 사용</a:t>
            </a:r>
            <a:r>
              <a:rPr lang="en-US" altLang="ko-KR" sz="1200" i="0" dirty="0"/>
              <a:t>.</a:t>
            </a:r>
          </a:p>
          <a:p>
            <a:pPr marL="234841" indent="-234841">
              <a:buSzPct val="100000"/>
              <a:buChar char="•"/>
            </a:pPr>
            <a:r>
              <a:rPr lang="ko-KR" altLang="en-US" sz="1200" i="0" dirty="0"/>
              <a:t>결과에 대한 시간은 개인에 따라 차이가 있지만 장기적 사용은 눈에 띄는 공통적 효과를 얻을 것입니다</a:t>
            </a:r>
            <a:r>
              <a:rPr lang="en-US" altLang="ko-KR" sz="1200" i="0" dirty="0"/>
              <a:t>!</a:t>
            </a:r>
            <a:endParaRPr lang="ko-KR" altLang="en-US" sz="1200" i="0" dirty="0"/>
          </a:p>
          <a:p>
            <a:r>
              <a:rPr lang="ko-KR" altLang="en-US" sz="1200" dirty="0"/>
              <a:t> </a:t>
            </a:r>
          </a:p>
          <a:p>
            <a:r>
              <a:rPr lang="ko-KR" altLang="en-US" sz="1200" i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24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Shape 4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0970" indent="-270970">
              <a:buSzPct val="100000"/>
              <a:buChar char="•"/>
              <a:defRPr sz="3000"/>
            </a:pPr>
            <a:r>
              <a:rPr lang="en-US" altLang="ko-KR" sz="1200" i="0" dirty="0"/>
              <a:t>RENU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Advanced</a:t>
            </a:r>
            <a:r>
              <a:rPr lang="ko-KR" altLang="en-US" sz="1200" i="0" dirty="0"/>
              <a:t>는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모든 연령과 피부타입의 남성과 여성을 위한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세계 최초이자 유일한 노화방지용 피부관리 시스템의 “산화환원 신호전달 제품라인”입니다</a:t>
            </a:r>
            <a:r>
              <a:rPr lang="en-US" altLang="ko-KR" sz="1200" i="0" dirty="0"/>
              <a:t>! </a:t>
            </a:r>
          </a:p>
          <a:p>
            <a:pPr marL="270970" indent="-270970">
              <a:buSzPct val="100000"/>
              <a:buChar char="•"/>
              <a:defRPr sz="3000"/>
            </a:pPr>
            <a:r>
              <a:rPr lang="ko-KR" altLang="en-US" sz="1200" i="0" dirty="0"/>
              <a:t>먼저</a:t>
            </a:r>
            <a:r>
              <a:rPr lang="en-US" altLang="ko-KR" sz="1200" i="0" dirty="0"/>
              <a:t>, Gentle Refining Cleanser</a:t>
            </a:r>
            <a:r>
              <a:rPr lang="ko-KR" altLang="en-US" sz="1200" i="0" dirty="0"/>
              <a:t>를 사용하여 산화환원 신호분자를 받을수 있는 우리의 피부로 준비합니다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기능은 먼지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기름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불순물을 세척하는 동안 피부에 활력과 수분을 제공합니다</a:t>
            </a:r>
            <a:r>
              <a:rPr lang="en-US" altLang="ko-KR" sz="1200" i="0" dirty="0"/>
              <a:t>.</a:t>
            </a:r>
          </a:p>
          <a:p>
            <a:pPr marL="270970" indent="-270970">
              <a:buSzPct val="100000"/>
              <a:buChar char="•"/>
              <a:defRPr sz="3000"/>
            </a:pPr>
            <a:r>
              <a:rPr lang="ko-KR" altLang="en-US" sz="1200" i="0" dirty="0"/>
              <a:t>그 다음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RENU 28 </a:t>
            </a:r>
            <a:r>
              <a:rPr lang="ko-KR" altLang="en-US" sz="1200" i="0" dirty="0"/>
              <a:t>리바이탈 라이징젤을 이용해 얼굴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목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우리가 복구하고 싶은 어느 부위에나 원하는 곳에 도포합니다</a:t>
            </a:r>
            <a:r>
              <a:rPr lang="en-US" altLang="ko-KR" sz="1200" i="0" dirty="0"/>
              <a:t>.</a:t>
            </a:r>
          </a:p>
          <a:p>
            <a:pPr marL="270970" indent="-270970">
              <a:buSzPct val="100000"/>
              <a:buChar char="•"/>
              <a:defRPr sz="3000"/>
            </a:pPr>
            <a:r>
              <a:rPr lang="en-US" altLang="ko-KR" sz="1200" i="0" dirty="0"/>
              <a:t>Intensive Redox Serum</a:t>
            </a:r>
            <a:r>
              <a:rPr lang="ko-KR" altLang="en-US" sz="1200" i="0" dirty="0"/>
              <a:t>은 특정 문제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부위에 적용할 수 있으며 결과는 대략 </a:t>
            </a:r>
            <a:r>
              <a:rPr lang="en-US" altLang="ko-KR" sz="1200" i="0" dirty="0"/>
              <a:t>30</a:t>
            </a:r>
            <a:r>
              <a:rPr lang="ko-KR" altLang="en-US" sz="1200" i="0" dirty="0"/>
              <a:t>분 이내에 나타납니다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예민한 눈밑이나 입주위의 개선에 효과를 기대할 수 있습니다</a:t>
            </a:r>
            <a:r>
              <a:rPr lang="en-US" altLang="ko-KR" sz="1200" i="0" baseline="0" dirty="0"/>
              <a:t>.</a:t>
            </a:r>
            <a:endParaRPr lang="ko-KR" altLang="en-US" sz="1200" i="0" dirty="0"/>
          </a:p>
          <a:p>
            <a:pPr marL="270970" indent="-270970">
              <a:buSzPct val="100000"/>
              <a:buChar char="•"/>
              <a:defRPr sz="3000"/>
            </a:pPr>
            <a:r>
              <a:rPr lang="ko-KR" altLang="en-US" sz="1200" i="0" dirty="0"/>
              <a:t>몇분 정도 기다린 후</a:t>
            </a:r>
            <a:r>
              <a:rPr lang="en-US" altLang="ko-KR" sz="1200" i="0" dirty="0"/>
              <a:t>, Ultra ­Replenishing Moisturizer</a:t>
            </a:r>
            <a:r>
              <a:rPr lang="ko-KR" altLang="en-US" sz="1200" i="0" dirty="0"/>
              <a:t>를 바르세요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임상실험은 이 고성능 제품이 피부수분을 </a:t>
            </a:r>
            <a:r>
              <a:rPr lang="en-US" altLang="ko-KR" sz="1200" i="0" dirty="0"/>
              <a:t>4</a:t>
            </a:r>
            <a:r>
              <a:rPr lang="ko-KR" altLang="en-US" sz="1200" i="0" dirty="0"/>
              <a:t>주 이내 </a:t>
            </a:r>
            <a:r>
              <a:rPr lang="en-US" altLang="ko-KR" sz="1200" i="0" dirty="0"/>
              <a:t>43% </a:t>
            </a:r>
            <a:r>
              <a:rPr lang="ko-KR" altLang="en-US" sz="1200" i="0" dirty="0"/>
              <a:t>더욱 촉촉하게 한다고 보고합니다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이 보습제는 피부의 산소함량을 증가시켜주는 </a:t>
            </a:r>
            <a:r>
              <a:rPr lang="en-US" altLang="ko-KR" sz="1200" i="0" dirty="0"/>
              <a:t>Oxygen Attractors</a:t>
            </a:r>
            <a:r>
              <a:rPr lang="ko-KR" altLang="en-US" sz="1200" i="0" dirty="0"/>
              <a:t>와 함께 국소 생균제를 짝지어 주는 역활을 합니다</a:t>
            </a:r>
            <a:r>
              <a:rPr lang="en-US" altLang="ko-KR" sz="1200" i="0" dirty="0"/>
              <a:t>.</a:t>
            </a:r>
          </a:p>
          <a:p>
            <a:pPr marL="270970" indent="-270970">
              <a:buSzPct val="100000"/>
              <a:buChar char="•"/>
              <a:defRPr sz="3000"/>
            </a:pPr>
            <a:r>
              <a:rPr lang="ko-KR" altLang="en-US" sz="1200" i="0" dirty="0"/>
              <a:t>이것이 왜 중요한가요</a:t>
            </a:r>
            <a:r>
              <a:rPr lang="en-US" altLang="ko-KR" sz="1200" i="0" dirty="0"/>
              <a:t>?  40</a:t>
            </a:r>
            <a:r>
              <a:rPr lang="ko-KR" altLang="en-US" sz="1200" i="0" dirty="0"/>
              <a:t>세가 되면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피부의 산소 농도는 통상적으로 </a:t>
            </a:r>
            <a:r>
              <a:rPr lang="en-US" altLang="ko-KR" sz="1200" i="0" dirty="0"/>
              <a:t>50% </a:t>
            </a:r>
            <a:r>
              <a:rPr lang="ko-KR" altLang="en-US" sz="1200" i="0" dirty="0"/>
              <a:t>고갈되기 때문입니다</a:t>
            </a:r>
            <a:r>
              <a:rPr lang="en-US" altLang="ko-KR" sz="1200" i="0" dirty="0"/>
              <a:t>.</a:t>
            </a:r>
          </a:p>
          <a:p>
            <a:pPr marL="270970" indent="-270970">
              <a:buSzPct val="100000"/>
              <a:buChar char="•"/>
              <a:defRPr sz="3000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의 </a:t>
            </a:r>
            <a:r>
              <a:rPr lang="en-US" altLang="ko-KR" sz="1200" i="0" dirty="0"/>
              <a:t>RENU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Advanced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스킨 케어 라인은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8</a:t>
            </a:r>
            <a:r>
              <a:rPr lang="ko-KR" altLang="en-US" sz="1200" i="0" baseline="0" dirty="0"/>
              <a:t>주 안에 </a:t>
            </a:r>
            <a:r>
              <a:rPr lang="ko-KR" altLang="en-US" sz="1200" i="0" dirty="0"/>
              <a:t>제 </a:t>
            </a:r>
            <a:r>
              <a:rPr lang="en-US" altLang="ko-KR" sz="1200" i="0" dirty="0"/>
              <a:t>3</a:t>
            </a:r>
            <a:r>
              <a:rPr lang="ko-KR" altLang="en-US" sz="1200" i="0" dirty="0"/>
              <a:t>자 임상실험 참가자들의 </a:t>
            </a:r>
            <a:r>
              <a:rPr lang="en-US" altLang="ko-KR" sz="1200" i="0" dirty="0"/>
              <a:t>92%</a:t>
            </a:r>
            <a:r>
              <a:rPr lang="ko-KR" altLang="en-US" sz="1200" i="0" dirty="0"/>
              <a:t>에서 광피부노화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감소를 체험하였습니다</a:t>
            </a:r>
            <a:r>
              <a:rPr lang="en-US" altLang="ko-KR" sz="1200" i="0" dirty="0"/>
              <a:t>! </a:t>
            </a:r>
            <a:r>
              <a:rPr lang="ko-KR" altLang="en-US" sz="1200" i="0" baseline="0" dirty="0"/>
              <a:t> * </a:t>
            </a:r>
            <a:r>
              <a:rPr lang="ko-KR" altLang="en-US" sz="1200" i="0" dirty="0"/>
              <a:t>“광피부  노화”란 사람의 수명기간 동안 태양에 노출됨으로 피부에 가해진 파손입니다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  <a:p>
            <a:pPr marL="270970" indent="-270970">
              <a:buSzPct val="100000"/>
              <a:buChar char="•"/>
              <a:defRPr sz="3000"/>
            </a:pP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77825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의 미션은 </a:t>
            </a:r>
            <a:r>
              <a:rPr lang="en-US" altLang="ko-KR" sz="1200" i="0" dirty="0"/>
              <a:t>‘</a:t>
            </a:r>
            <a:r>
              <a:rPr lang="ko-KR" altLang="en-US" sz="1200" i="0" dirty="0"/>
              <a:t>사람들의 삶을 향상시키며 세상에서 선한 일을 위한 힘이</a:t>
            </a:r>
            <a:r>
              <a:rPr lang="ko-KR" altLang="en-US" sz="1200" i="0" baseline="0" dirty="0"/>
              <a:t> 되자</a:t>
            </a:r>
            <a:r>
              <a:rPr lang="en-US" altLang="ko-KR" sz="1200" i="0" baseline="0" dirty="0"/>
              <a:t>’</a:t>
            </a:r>
            <a:r>
              <a:rPr lang="ko-KR" altLang="en-US" sz="1200" i="0" baseline="0" dirty="0"/>
              <a:t>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2010</a:t>
            </a:r>
            <a:r>
              <a:rPr lang="ko-KR" altLang="en-US" sz="1200" i="0" dirty="0"/>
              <a:t>년 단 하나의 제품으로 출시하여</a:t>
            </a:r>
            <a:r>
              <a:rPr lang="en-US" altLang="ko-KR" sz="1200" i="0" dirty="0"/>
              <a:t>, 2016</a:t>
            </a:r>
            <a:r>
              <a:rPr lang="ko-KR" altLang="en-US" sz="1200" i="0" dirty="0"/>
              <a:t>년까지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3.2</a:t>
            </a:r>
            <a:r>
              <a:rPr lang="ko-KR" altLang="en-US" sz="1200" i="0" baseline="0" dirty="0"/>
              <a:t>억</a:t>
            </a:r>
            <a:r>
              <a:rPr lang="ko-KR" altLang="en-US" sz="1200" i="0" dirty="0"/>
              <a:t>달러의 총매출과 </a:t>
            </a:r>
            <a:r>
              <a:rPr lang="en-US" altLang="ko-KR" sz="1200" i="0" dirty="0"/>
              <a:t>25</a:t>
            </a:r>
            <a:r>
              <a:rPr lang="ko-KR" altLang="en-US" sz="1200" i="0" dirty="0"/>
              <a:t>개국 이상의 국가로 확장하였습니다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 모든 일들이 입소문을 통해 이루어졌다는 것은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자연이 제공하는 유일무이한 특출성분의 탁월한 제품 효과에 대해 긍정적인 증거를 말해주고 있지 않은가요</a:t>
            </a:r>
            <a:r>
              <a:rPr lang="en-US" altLang="ko-KR" sz="1200" i="0" dirty="0"/>
              <a:t>!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506468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0970" indent="-270970">
              <a:buSzPct val="100000"/>
              <a:buChar char="•"/>
            </a:pPr>
            <a:r>
              <a:rPr lang="ko-KR" altLang="en-US" sz="1200" i="0" dirty="0"/>
              <a:t>위쪽 사진은 </a:t>
            </a:r>
            <a:r>
              <a:rPr lang="en-US" altLang="ko-KR" sz="1200" i="0" dirty="0"/>
              <a:t>RENU Advanced</a:t>
            </a:r>
            <a:r>
              <a:rPr lang="ko-KR" altLang="en-US" sz="1200" i="0" dirty="0"/>
              <a:t>를 밤과 다음날 아침 </a:t>
            </a:r>
            <a:r>
              <a:rPr lang="en-US" altLang="ko-KR" sz="1200" i="0" dirty="0"/>
              <a:t>2</a:t>
            </a:r>
            <a:r>
              <a:rPr lang="ko-KR" altLang="en-US" sz="1200" i="0" dirty="0"/>
              <a:t>회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사용한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사람의 실제 결과입니다</a:t>
            </a:r>
            <a:r>
              <a:rPr lang="en-US" altLang="ko-KR" sz="1200" i="0" dirty="0"/>
              <a:t>, 12</a:t>
            </a:r>
            <a:r>
              <a:rPr lang="ko-KR" altLang="en-US" sz="1200" i="0" dirty="0"/>
              <a:t>시간 이내에 그녀는 큰 차이를 보았는데</a:t>
            </a:r>
            <a:r>
              <a:rPr lang="en-US" altLang="ko-KR" sz="1200" i="0" dirty="0"/>
              <a:t>,</a:t>
            </a:r>
            <a:r>
              <a:rPr lang="en-US" altLang="ko-KR" sz="1200" i="0" baseline="0" dirty="0"/>
              <a:t> </a:t>
            </a:r>
            <a:r>
              <a:rPr lang="ko-KR" altLang="en-US" sz="1200" i="0" dirty="0"/>
              <a:t>그렇다면 장기간 사용시 어떠한 결과가 일어날까요</a:t>
            </a:r>
            <a:r>
              <a:rPr lang="en-US" altLang="ko-KR" sz="1200" i="0" dirty="0"/>
              <a:t>!</a:t>
            </a:r>
          </a:p>
          <a:p>
            <a:pPr marL="270970" indent="-270970">
              <a:buSzPct val="100000"/>
              <a:buChar char="•"/>
            </a:pPr>
            <a:r>
              <a:rPr lang="ko-KR" altLang="en-US" sz="1200" i="0" dirty="0"/>
              <a:t>밑의 사진은 거의 </a:t>
            </a:r>
            <a:r>
              <a:rPr lang="en-US" altLang="ko-KR" sz="1200" i="0" dirty="0"/>
              <a:t>2</a:t>
            </a:r>
            <a:r>
              <a:rPr lang="ko-KR" altLang="en-US" sz="1200" i="0" dirty="0"/>
              <a:t>주 이상을 이마에 있는 큰 얼룩점에만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Intensive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REDOX</a:t>
            </a:r>
            <a:r>
              <a:rPr lang="en-US" altLang="ko-KR" sz="1200" i="0" baseline="0" dirty="0"/>
              <a:t> SERUM</a:t>
            </a:r>
            <a:r>
              <a:rPr lang="ko-KR" altLang="en-US" sz="1200" i="0" dirty="0"/>
              <a:t>을 사용하고 있었습니다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  <a:p>
            <a:pPr marL="270970" indent="-270970">
              <a:buSzPct val="100000"/>
              <a:buChar char="•"/>
            </a:pPr>
            <a:r>
              <a:rPr lang="en-US" altLang="ko-KR" sz="1200" i="0" dirty="0"/>
              <a:t>(</a:t>
            </a:r>
            <a:r>
              <a:rPr lang="ko-KR" altLang="en-US" sz="1200" i="0" baseline="0" dirty="0"/>
              <a:t>유의할 점은 </a:t>
            </a:r>
            <a:r>
              <a:rPr lang="en-US" altLang="ko-KR" sz="1200" i="0" dirty="0"/>
              <a:t>Advanced</a:t>
            </a:r>
            <a:r>
              <a:rPr lang="en-US" altLang="ko-KR" sz="1200" i="0" baseline="0" dirty="0"/>
              <a:t> </a:t>
            </a:r>
            <a:r>
              <a:rPr lang="ko-KR" altLang="en-US" sz="1200" i="0" baseline="0" dirty="0"/>
              <a:t>제품라인이 이 </a:t>
            </a:r>
            <a:r>
              <a:rPr lang="ko-KR" altLang="en-US" sz="1200" i="0" dirty="0"/>
              <a:t>프리젠테이션 버전이 만들어지기 직전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도입되었다는 것입</a:t>
            </a:r>
            <a:r>
              <a:rPr lang="ko-KR" altLang="en-US" sz="1200" i="0" baseline="0" dirty="0"/>
              <a:t>니다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- </a:t>
            </a:r>
            <a:r>
              <a:rPr lang="ko-KR" altLang="en-US" sz="1200" i="0" baseline="0" dirty="0"/>
              <a:t>이 </a:t>
            </a:r>
            <a:r>
              <a:rPr lang="ko-KR" altLang="en-US" sz="1200" i="0" dirty="0"/>
              <a:t>프리젠테이션이 제작된 이후에야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여러 임상연구 결과로 인한 이전</a:t>
            </a:r>
            <a:r>
              <a:rPr lang="en-US" altLang="ko-KR" sz="1200" i="0" dirty="0"/>
              <a:t>/</a:t>
            </a:r>
            <a:r>
              <a:rPr lang="ko-KR" altLang="en-US" sz="1200" i="0" dirty="0"/>
              <a:t>이후 결과에 대한 사진들이 들어오기 시작했습니다</a:t>
            </a:r>
            <a:r>
              <a:rPr lang="en-US" altLang="ko-KR" sz="1200" i="0" dirty="0"/>
              <a:t>)</a:t>
            </a:r>
          </a:p>
          <a:p>
            <a:pPr marL="270970" indent="-270970">
              <a:buSzPct val="100000"/>
              <a:buChar char="•"/>
            </a:pPr>
            <a:r>
              <a:rPr lang="ko-KR" altLang="en-US" sz="1200" i="0" dirty="0"/>
              <a:t>임상실험 참가자의 </a:t>
            </a:r>
            <a:r>
              <a:rPr lang="en-US" altLang="ko-KR" sz="1200" i="0" dirty="0"/>
              <a:t>100%</a:t>
            </a:r>
            <a:r>
              <a:rPr lang="ko-KR" altLang="en-US" sz="1200" i="0" dirty="0"/>
              <a:t>가 미세주름과 깊은주름의 감소를 보았습니다</a:t>
            </a:r>
            <a:r>
              <a:rPr lang="en-US" altLang="ko-KR" sz="1200" i="0" dirty="0"/>
              <a:t>. (</a:t>
            </a:r>
            <a:r>
              <a:rPr lang="ko-KR" altLang="en-US" sz="1200" i="0" dirty="0"/>
              <a:t>그들은 무슨 제품을 사용하고 있었는지 몰랐습니다</a:t>
            </a:r>
            <a:r>
              <a:rPr lang="en-US" altLang="ko-KR" sz="1200" i="0" dirty="0"/>
              <a:t>– </a:t>
            </a:r>
            <a:r>
              <a:rPr lang="ko-KR" altLang="en-US" sz="1200" i="0" dirty="0"/>
              <a:t>하지만 </a:t>
            </a:r>
            <a:r>
              <a:rPr lang="en-US" altLang="ko-KR" sz="1200" i="0" dirty="0"/>
              <a:t>90%</a:t>
            </a:r>
            <a:r>
              <a:rPr lang="ko-KR" altLang="en-US" sz="1200" i="0" dirty="0"/>
              <a:t>의 실험 참가자들이 제품을 사고 싶어했습니다</a:t>
            </a:r>
            <a:r>
              <a:rPr lang="en-US" altLang="ko-KR" sz="1200" i="0" dirty="0"/>
              <a:t>!)</a:t>
            </a:r>
          </a:p>
          <a:p>
            <a:pPr marL="270970" indent="-270970">
              <a:buSzPct val="100000"/>
              <a:buChar char="•"/>
            </a:pPr>
            <a:r>
              <a:rPr lang="en-US" altLang="ko-KR" sz="1200" i="0" dirty="0"/>
              <a:t>RENU Advanced</a:t>
            </a:r>
            <a:r>
              <a:rPr lang="ko-KR" altLang="en-US" sz="1200" i="0" dirty="0"/>
              <a:t> 제품들은 신경독성물 또는 자극성분이 없는 파급효과 높은</a:t>
            </a:r>
            <a:r>
              <a:rPr lang="en-US" altLang="ko-KR" sz="1200" i="0" dirty="0"/>
              <a:t>,</a:t>
            </a:r>
            <a:r>
              <a:rPr lang="en-US" altLang="ko-KR" sz="1200" i="0" baseline="0" dirty="0"/>
              <a:t> </a:t>
            </a:r>
            <a:r>
              <a:rPr lang="ko-KR" altLang="en-US" sz="1200" i="0" dirty="0"/>
              <a:t>최첨단의 안전한 기술력으로 탄생한 제품라인입니다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이들은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동물 실험을 거치지 않고 개발 된</a:t>
            </a:r>
            <a:r>
              <a:rPr lang="en-US" altLang="ko-KR" sz="1200" i="0" dirty="0"/>
              <a:t>“ </a:t>
            </a:r>
            <a:r>
              <a:rPr lang="ko-KR" altLang="en-US" sz="1200" i="0" dirty="0"/>
              <a:t>성분을 안전성과 효능에 염두를 두고 주의 깊이 선택하여 제작되었습니다</a:t>
            </a:r>
            <a:r>
              <a:rPr lang="en-US" altLang="ko-KR" sz="1200" i="0" dirty="0"/>
              <a:t>. </a:t>
            </a:r>
            <a:r>
              <a:rPr lang="ko-KR" altLang="en-US" sz="1200" i="0" baseline="0" dirty="0"/>
              <a:t>이 제품들은 </a:t>
            </a:r>
            <a:r>
              <a:rPr lang="ko-KR" altLang="en-US" sz="1200" i="0" dirty="0"/>
              <a:t>과학과 자연 모두의 최고를 묘사를 통해 탄생되었습니다</a:t>
            </a:r>
            <a:r>
              <a:rPr lang="en-US" altLang="ko-KR" sz="1200" i="0" dirty="0"/>
              <a:t>!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77168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이제까지는 외부에서</a:t>
            </a:r>
            <a:r>
              <a:rPr lang="ko-KR" altLang="en-US" sz="1200" i="0" baseline="0" dirty="0"/>
              <a:t> 안쪽으로 작동하는</a:t>
            </a:r>
            <a:r>
              <a:rPr lang="ko-KR" altLang="en-US" sz="1200" i="0" dirty="0"/>
              <a:t> 산화환원 신호분자의 결과를 보았습니다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지금부터는 내부에서 밖으로 세포의 건강을 향상시키는 방법을 살펴 봅시다</a:t>
            </a:r>
            <a:r>
              <a:rPr lang="en-US" altLang="ko-KR" sz="1200" i="0" dirty="0"/>
              <a:t>.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회사의 주력</a:t>
            </a:r>
            <a:r>
              <a:rPr lang="ko-KR" altLang="en-US" sz="1200" i="0" baseline="0" dirty="0"/>
              <a:t> 기능성 제품</a:t>
            </a:r>
            <a:r>
              <a:rPr lang="ko-KR" altLang="en-US" sz="1200" i="0" dirty="0"/>
              <a:t>인 </a:t>
            </a:r>
            <a:r>
              <a:rPr lang="en-US" altLang="ko-KR" sz="1200" i="0" dirty="0"/>
              <a:t>ASEA </a:t>
            </a:r>
            <a:r>
              <a:rPr lang="ko-KR" altLang="en-US" sz="1200" i="0" dirty="0"/>
              <a:t>산화환원 보충액상제는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피부에 가시적인 결과를 만들어내는 동일한 분자를 포함하고 있다는 인증을 받았습니다</a:t>
            </a:r>
            <a:r>
              <a:rPr lang="en-US" altLang="ko-KR" sz="1200" i="0" dirty="0"/>
              <a:t>.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이러한 분자들을 마실 때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우리의 세포들은</a:t>
            </a:r>
            <a:r>
              <a:rPr lang="ko-KR" altLang="en-US" sz="1200" i="0" baseline="0" dirty="0"/>
              <a:t> 즉각 그들을 인체에서 생산되는 천연분자들로 </a:t>
            </a:r>
            <a:r>
              <a:rPr lang="ko-KR" altLang="en-US" sz="1200" i="0" dirty="0"/>
              <a:t>인식합니다</a:t>
            </a:r>
            <a:r>
              <a:rPr lang="en-US" altLang="ko-KR" sz="1200" i="0" dirty="0"/>
              <a:t>.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그들은 세포 간 통신을 지원하며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조직</a:t>
            </a:r>
            <a:r>
              <a:rPr lang="ko-KR" altLang="en-US" sz="1200" i="0" baseline="0" dirty="0"/>
              <a:t> 세포를 지지하고 기관과 인체 체계를 향상시켜 줍니다</a:t>
            </a:r>
            <a:r>
              <a:rPr lang="en-US" altLang="ko-KR" sz="1200" i="0" baseline="0" dirty="0"/>
              <a:t>. </a:t>
            </a:r>
            <a:r>
              <a:rPr lang="ko-KR" altLang="en-US" sz="1200" i="0" baseline="0" dirty="0"/>
              <a:t>세포의 수</a:t>
            </a:r>
            <a:r>
              <a:rPr lang="ko-KR" altLang="en-US" sz="1200" i="0" dirty="0"/>
              <a:t>리 및 재생기능이 더욱 활발히 활동하는것이 가능하게 됩니다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 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대부분의 사람들은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산화환원 보충제를 단지 </a:t>
            </a:r>
            <a:r>
              <a:rPr lang="en-US" altLang="ko-KR" sz="1200" i="0" dirty="0"/>
              <a:t>4</a:t>
            </a:r>
            <a:r>
              <a:rPr lang="ko-KR" altLang="en-US" sz="1200" i="0" dirty="0"/>
              <a:t>온스 매일 마시는것 만으로도  건강 혜택을 경험합니다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산화환원 분자는 눈과 다른 민감한 조직에도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게다가 </a:t>
            </a:r>
            <a:r>
              <a:rPr lang="ko-KR" altLang="en-US" sz="1200" i="0" dirty="0"/>
              <a:t>식물과 동물에게까지도 안전합니다</a:t>
            </a:r>
            <a:r>
              <a:rPr lang="en-US" altLang="ko-KR" sz="1200" i="0" dirty="0"/>
              <a:t>! </a:t>
            </a:r>
            <a:r>
              <a:rPr lang="ko-KR" altLang="en-US" sz="1200" i="0" dirty="0"/>
              <a:t>또한 신체가 과도한 열이나 정신적 외상에 의한 스트레스를 받을 때에도 산화환원 분자를 사용할 수 있습니다</a:t>
            </a:r>
            <a:r>
              <a:rPr lang="en-US" altLang="ko-KR" sz="1200" i="0" dirty="0"/>
              <a:t>.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우리는 이러한 분자에 알레르기가 있을 수 없는데 인체무해한 부작용이 없는 성분들이기 때문입니다</a:t>
            </a:r>
            <a:r>
              <a:rPr lang="en-US" altLang="ko-KR" sz="1200" i="0" dirty="0"/>
              <a:t>(</a:t>
            </a:r>
            <a:r>
              <a:rPr lang="ko-KR" altLang="en-US" sz="1200" i="0" dirty="0"/>
              <a:t>자사는 인체에 </a:t>
            </a:r>
            <a:r>
              <a:rPr lang="en-US" altLang="ko-KR" sz="1200" i="0" dirty="0"/>
              <a:t>100% </a:t>
            </a:r>
            <a:r>
              <a:rPr lang="ko-KR" altLang="en-US" sz="1200" i="0" dirty="0"/>
              <a:t>안전하고 무독성임을 보여주는 안전연구에 수백만 달러를 지출했다</a:t>
            </a:r>
            <a:r>
              <a:rPr lang="en-US" altLang="ko-KR" sz="1200" i="0" dirty="0"/>
              <a:t>) </a:t>
            </a:r>
            <a:r>
              <a:rPr lang="ko-KR" altLang="en-US" sz="1200" i="0" dirty="0"/>
              <a:t>또한 과량의 위험으로부터도 자유롭습니다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어떤 약물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치료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또는 건강 상태도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와 대립되지 않습니다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이러한 안전 사실은 매우 중요한 값어치가 있습니다</a:t>
            </a:r>
            <a:r>
              <a:rPr lang="en-US" altLang="ko-KR" sz="1200" i="0" dirty="0"/>
              <a:t>!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많은 혜택 중에 증가된 에너지와 강화된 면역 체계가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통증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기분 문제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피로와 수면 문제들은 심신을 약화시키는데  몸이 스스로 치유할 능력을 부여받을 때 일어나는 호전을 경험하게 될 것입니다</a:t>
            </a:r>
            <a:r>
              <a:rPr lang="en-US" altLang="ko-KR" sz="1200" i="0" dirty="0"/>
              <a:t>.   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ko-KR" altLang="en-US" sz="1200" i="0" dirty="0"/>
              <a:t>각 사람마다 불균형이 존재하는 위치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등 증상은 다르지만 세포 사이의 통신 및 신호전달이 증폭됨으로 세포들은 어디에 세포손상과 독소가 있는지를 더 잘 인식함으로 우리 인체의 타고난 지능이 그 어떤 건강 문제로부터의 우선순위를 정하고 처리하기 시작할 것을 예상 할 수 있습니다</a:t>
            </a:r>
            <a:r>
              <a:rPr lang="en-US" altLang="ko-KR" sz="1200" i="0" dirty="0"/>
              <a:t>.  </a:t>
            </a:r>
          </a:p>
          <a:p>
            <a:pPr marL="293551" indent="-293551">
              <a:buSzPct val="100000"/>
              <a:buChar char="•"/>
              <a:defRPr sz="2400"/>
            </a:pPr>
            <a:r>
              <a:rPr lang="en-US" altLang="ko-KR" sz="1200" i="0" dirty="0"/>
              <a:t>(</a:t>
            </a:r>
            <a:r>
              <a:rPr lang="ko-KR" altLang="en-US" sz="1200" i="0" dirty="0"/>
              <a:t>옵션 </a:t>
            </a:r>
            <a:r>
              <a:rPr lang="en-US" altLang="ko-KR" sz="1200" i="0" dirty="0"/>
              <a:t>:</a:t>
            </a:r>
            <a:r>
              <a:rPr lang="ko-KR" altLang="en-US" sz="1200" i="0" dirty="0"/>
              <a:t>만일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을 가지고 있다면</a:t>
            </a:r>
            <a:r>
              <a:rPr lang="en-US" altLang="ko-KR" sz="1200" i="0" dirty="0"/>
              <a:t>, 2</a:t>
            </a:r>
            <a:r>
              <a:rPr lang="ko-KR" altLang="en-US" sz="1200" i="0" dirty="0"/>
              <a:t>온스 컵에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참여자들에게 맛을 보라고 제공합니다</a:t>
            </a:r>
            <a:r>
              <a:rPr lang="en-US" altLang="ko-KR" sz="1200" i="0" dirty="0"/>
              <a:t>)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835431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51615" indent="-251615">
              <a:buSzPct val="100000"/>
              <a:buChar char="•"/>
            </a:pPr>
            <a:r>
              <a:rPr lang="ko-KR" altLang="en-US" sz="1200" i="0" dirty="0"/>
              <a:t>이제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</a:t>
            </a:r>
            <a:r>
              <a:rPr lang="en-US" altLang="ko-KR" sz="1200" i="0" dirty="0"/>
              <a:t>ASEA </a:t>
            </a:r>
            <a:r>
              <a:rPr lang="ko-KR" altLang="en-US" sz="1200" i="0" dirty="0"/>
              <a:t>뒤에 숨겨진 몇 가지의 중요한 과학정보를 살펴 봅시다 </a:t>
            </a:r>
            <a:r>
              <a:rPr lang="en-US" altLang="ko-KR" sz="1200" i="0" dirty="0"/>
              <a:t>:</a:t>
            </a:r>
          </a:p>
          <a:p>
            <a:pPr marL="251615" indent="-251615">
              <a:buSzPct val="100000"/>
              <a:buChar char="•"/>
            </a:pPr>
            <a:r>
              <a:rPr lang="en-US" altLang="ko-KR" sz="1200" i="0" dirty="0"/>
              <a:t>Appalachian </a:t>
            </a:r>
            <a:r>
              <a:rPr lang="ko-KR" altLang="en-US" sz="1200" i="0" dirty="0"/>
              <a:t>주립 대학에 소재한 노스 캐롤라이나 연구 캠퍼스의 인간성능 연구소는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에 이중맹검 연구를 시행하였습니다</a:t>
            </a:r>
            <a:r>
              <a:rPr lang="en-US" altLang="ko-KR" sz="1200" i="0" dirty="0"/>
              <a:t>.</a:t>
            </a:r>
          </a:p>
          <a:p>
            <a:pPr marL="251615" indent="-251615">
              <a:buSzPct val="100000"/>
              <a:buChar char="•"/>
            </a:pPr>
            <a:r>
              <a:rPr lang="ko-KR" altLang="en-US" sz="1200" i="0" dirty="0"/>
              <a:t>매일 복용할 때</a:t>
            </a:r>
            <a:r>
              <a:rPr lang="en-US" altLang="ko-KR" sz="1200" i="0" dirty="0"/>
              <a:t>, ASEA</a:t>
            </a:r>
            <a:r>
              <a:rPr lang="ko-KR" altLang="en-US" sz="1200" i="0" dirty="0"/>
              <a:t>는 산화 스트레스와 관련된 질환의 위험 요인에 매우 의미심장한 감소를 일으켰는데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이것은 심장 질환</a:t>
            </a:r>
            <a:r>
              <a:rPr lang="en-US" altLang="ko-KR" sz="1200" i="0" dirty="0"/>
              <a:t>, LDL </a:t>
            </a:r>
            <a:r>
              <a:rPr lang="ko-KR" altLang="en-US" sz="1200" i="0" dirty="0"/>
              <a:t>콜레스테롤뿐만 아니라 </a:t>
            </a:r>
            <a:r>
              <a:rPr lang="en-US" altLang="ko-KR" sz="1200" i="0" dirty="0"/>
              <a:t>DNA</a:t>
            </a:r>
            <a:r>
              <a:rPr lang="ko-KR" altLang="en-US" sz="1200" i="0" dirty="0"/>
              <a:t>에 의한 손상에까지도 강하게 기여하는 요인을 내포하고 있습니다</a:t>
            </a:r>
            <a:r>
              <a:rPr lang="en-US" altLang="ko-KR" sz="1200" i="0" dirty="0"/>
              <a:t>.</a:t>
            </a:r>
          </a:p>
          <a:p>
            <a:pPr marL="251615" indent="-251615">
              <a:buSzPct val="100000"/>
              <a:buChar char="•"/>
            </a:pPr>
            <a:r>
              <a:rPr lang="ko-KR" altLang="en-US" sz="1200" i="0" dirty="0"/>
              <a:t>산화 스트레스는 이제 대부분의 만성 건강불균형 상태의 근본적인 염증의 원인으로 이해되고 있습니다</a:t>
            </a:r>
            <a:r>
              <a:rPr lang="en-US" altLang="ko-KR" sz="1200" i="0" dirty="0"/>
              <a:t>.</a:t>
            </a:r>
          </a:p>
          <a:p>
            <a:pPr marL="251615" indent="-251615">
              <a:buSzPct val="100000"/>
              <a:buChar char="•"/>
            </a:pPr>
            <a:r>
              <a:rPr lang="ko-KR" altLang="en-US" sz="1200" i="0" dirty="0"/>
              <a:t>자신과 사랑하는 사람들을 위해 질병 위험요인을 감소시키는 것보다 더 중요한</a:t>
            </a:r>
            <a:r>
              <a:rPr lang="ko-KR" altLang="en-US" sz="1200" i="0" baseline="0" dirty="0"/>
              <a:t> 무엇이 또 있을까요</a:t>
            </a:r>
            <a:r>
              <a:rPr lang="en-US" altLang="ko-KR" sz="1200" i="0" dirty="0"/>
              <a:t>?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635930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4" name="Shape 5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86626" indent="-286626">
              <a:buSzPct val="100000"/>
              <a:buChar char="•"/>
            </a:pPr>
            <a:r>
              <a:rPr lang="ko-KR" altLang="en-US" sz="1200" i="0" dirty="0"/>
              <a:t>같은 연구소는 또한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운동선수들에게도 이중맹검 연구를 시행하였는데 그 중 한 예로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자전거 선수는 증가된 지구력과 근육 글리코겐의 절약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빠른 회복과 지방을 태우기 위한 능력 증가를 </a:t>
            </a:r>
            <a:r>
              <a:rPr lang="ko-KR" altLang="en-US" sz="1200" i="0" dirty="0"/>
              <a:t>보여주었습니다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  <a:p>
            <a:pPr marL="286626" indent="-286626">
              <a:buSzPct val="100000"/>
              <a:buChar char="•"/>
            </a:pPr>
            <a:r>
              <a:rPr lang="ko-KR" altLang="en-US" sz="1200" i="0" dirty="0"/>
              <a:t>연구진들이 쥐에게 이 영양소를 복용시켰을 때</a:t>
            </a:r>
            <a:r>
              <a:rPr lang="en-US" altLang="ko-KR" sz="1200" i="0" dirty="0"/>
              <a:t>, ASEA</a:t>
            </a:r>
            <a:r>
              <a:rPr lang="ko-KR" altLang="en-US" sz="1200" i="0" dirty="0"/>
              <a:t>를 마신 쥐는 </a:t>
            </a:r>
            <a:r>
              <a:rPr lang="en-US" altLang="ko-KR" sz="1200" i="0" dirty="0"/>
              <a:t>29%</a:t>
            </a:r>
            <a:r>
              <a:rPr lang="ko-KR" altLang="en-US" sz="1200" i="0" dirty="0"/>
              <a:t>를 더 멀리 달렸습니다</a:t>
            </a:r>
            <a:r>
              <a:rPr lang="en-US" altLang="ko-KR" sz="1200" i="0" dirty="0"/>
              <a:t>!</a:t>
            </a:r>
          </a:p>
          <a:p>
            <a:pPr marL="286626" indent="-286626">
              <a:buSzPct val="100000"/>
              <a:buChar char="•"/>
            </a:pPr>
            <a:r>
              <a:rPr lang="ko-KR" altLang="en-US" sz="1200" i="0" dirty="0"/>
              <a:t>우리가 운동 선수가 아닌 경우에도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우리 대부분은 우리의 일상 생활에 더 많은 지구력와 빠른 재생과 복구를 얻을 수 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850389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자사 제품을 통해 놀라운 혜택을 받은 사람들로부터 수 천여의 체험 사례들이 들어오고 있습니다</a:t>
            </a:r>
            <a:r>
              <a:rPr lang="en-US" altLang="ko-KR" sz="1200" i="0" dirty="0"/>
              <a:t>.</a:t>
            </a:r>
          </a:p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어떤 사람들은 매우 신속하게 긍정적인 변화를 알 수 있었습니다</a:t>
            </a:r>
            <a:r>
              <a:rPr lang="en-US" altLang="ko-KR" sz="1200" i="0" dirty="0"/>
              <a:t>(</a:t>
            </a:r>
            <a:r>
              <a:rPr lang="ko-KR" altLang="en-US" sz="1200" i="0" dirty="0"/>
              <a:t>상태에 따라 다른 사람들은 몇 개월이 걸릴 수 있습니다</a:t>
            </a:r>
            <a:r>
              <a:rPr lang="en-US" altLang="ko-KR" sz="1200" i="0" dirty="0"/>
              <a:t>)</a:t>
            </a:r>
          </a:p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연구의 결과는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변화를 느끼던 못느끼던 사람들이 거의 모두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제품으로부터 혜택을 얻을 수 있음을 보여줍니다</a:t>
            </a:r>
            <a:r>
              <a:rPr lang="en-US" altLang="ko-KR" sz="1200" i="0" dirty="0"/>
              <a:t>.</a:t>
            </a:r>
          </a:p>
          <a:p>
            <a:pPr marL="332691" indent="-332691">
              <a:buSzPct val="100000"/>
              <a:buChar char="•"/>
            </a:pPr>
            <a:r>
              <a:rPr lang="en-US" altLang="ko-KR" sz="1200" i="0" dirty="0"/>
              <a:t>(</a:t>
            </a:r>
            <a:r>
              <a:rPr lang="ko-KR" altLang="en-US" sz="1200" i="0" dirty="0"/>
              <a:t>만일 그룹미팅이라면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누구든지 자신의 경험을 </a:t>
            </a:r>
            <a:r>
              <a:rPr lang="en-US" altLang="ko-KR" sz="1200" i="0" dirty="0"/>
              <a:t>1</a:t>
            </a:r>
            <a:r>
              <a:rPr lang="ko-KR" altLang="en-US" sz="1200" i="0" dirty="0"/>
              <a:t>분 체험사례로 공유할 수 있는지 물어 보고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혹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체험사례를 공유할 수 있는 사람이 당신뿐이라면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당신의 </a:t>
            </a:r>
            <a:r>
              <a:rPr lang="en-US" altLang="ko-KR" sz="1200" i="0" dirty="0"/>
              <a:t>1</a:t>
            </a:r>
            <a:r>
              <a:rPr lang="ko-KR" altLang="en-US" sz="1200" i="0" dirty="0"/>
              <a:t>분 체험사례를 나누십시요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당신은 매일 전화 컨퍼런스에서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또는 다음 슬라이드에서 체험사례 비디오를 재생할 수 있습니다</a:t>
            </a:r>
            <a:r>
              <a:rPr lang="en-US" altLang="ko-KR" sz="1200" i="0" dirty="0"/>
              <a:t>)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778558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0" name="Shape 5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98938" indent="-298938">
              <a:buSzPct val="100000"/>
              <a:buChar char="•"/>
            </a:lvl1pPr>
          </a:lstStyle>
          <a:p>
            <a:r>
              <a:rPr lang="en-US" altLang="ko-KR" sz="1200" i="0" dirty="0"/>
              <a:t>ASEA</a:t>
            </a:r>
            <a:r>
              <a:rPr lang="ko-KR" altLang="en-US" sz="1200" i="0" dirty="0"/>
              <a:t>는 미국에서 의약품으로 규정된 물질들만이 그런 주장을 할</a:t>
            </a:r>
            <a:r>
              <a:rPr lang="ko-KR" altLang="en-US" sz="1200" i="0" baseline="0" dirty="0"/>
              <a:t> 수 있는</a:t>
            </a:r>
            <a:r>
              <a:rPr lang="en-US" altLang="ko-KR" sz="1200" i="0" baseline="0" dirty="0"/>
              <a:t>, </a:t>
            </a:r>
            <a:r>
              <a:rPr lang="ko-KR" altLang="en-US" sz="1200" i="0" dirty="0"/>
              <a:t>예방치료 또는 질병이나 건강상태를 치료한다는 의료주장을</a:t>
            </a:r>
            <a:r>
              <a:rPr lang="ko-KR" altLang="en-US" sz="1200" i="0" baseline="0" dirty="0"/>
              <a:t> 하지</a:t>
            </a:r>
            <a:r>
              <a:rPr lang="ko-KR" altLang="en-US" sz="1200" i="0" dirty="0"/>
              <a:t> 않습니다</a:t>
            </a:r>
            <a:r>
              <a:rPr lang="en-US" altLang="ko-KR" sz="1200" i="0" dirty="0"/>
              <a:t>.  </a:t>
            </a:r>
          </a:p>
          <a:p>
            <a:r>
              <a:rPr lang="en-US" altLang="ko-KR" sz="1200" i="0" dirty="0"/>
              <a:t>ASEA</a:t>
            </a:r>
            <a:r>
              <a:rPr lang="ko-KR" altLang="en-US" sz="1200" i="0" dirty="0"/>
              <a:t>는 건강 보조제로서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몸을 스스로 치료하는 자신의 타고난 능력을 지원하는 분자 보충 건강 보조식품류로 분류됩니다</a:t>
            </a:r>
            <a:endParaRPr sz="1200" i="0" dirty="0"/>
          </a:p>
        </p:txBody>
      </p:sp>
    </p:spTree>
    <p:extLst>
      <p:ext uri="{BB962C8B-B14F-4D97-AF65-F5344CB8AC3E}">
        <p14:creationId xmlns:p14="http://schemas.microsoft.com/office/powerpoint/2010/main" val="480962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8" name="Shape 5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sz="1200" i="0" dirty="0"/>
              <a:t>ASEA </a:t>
            </a:r>
            <a:r>
              <a:rPr lang="ko-KR" altLang="en-US" sz="1200" i="0" dirty="0"/>
              <a:t>제품 및 산화환원 기술에 대한 긍정적 정보는 웹에 풍부하지만 </a:t>
            </a:r>
            <a:r>
              <a:rPr lang="en-US" altLang="ko-KR" sz="1200" i="0" dirty="0"/>
              <a:t>Google</a:t>
            </a:r>
            <a:r>
              <a:rPr lang="ko-KR" altLang="en-US" sz="1200" i="0" dirty="0"/>
              <a:t>은 단지 검색 엔진이지 의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과학계 연구결과 보관소가 아님을 유의하십시오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한 예로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당신이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를 “</a:t>
            </a:r>
            <a:r>
              <a:rPr lang="en-US" altLang="ko-KR" sz="1200" i="0" dirty="0"/>
              <a:t>Google”</a:t>
            </a:r>
            <a:r>
              <a:rPr lang="ko-KR" altLang="en-US" sz="1200" i="0" dirty="0"/>
              <a:t>에 검색하면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는 그냥 비싼 소금물이라고 올린 사이트를 볼 수 있는데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이 블로그는 </a:t>
            </a:r>
            <a:r>
              <a:rPr lang="en-US" altLang="ko-KR" sz="1200" i="0" dirty="0"/>
              <a:t>2012</a:t>
            </a:r>
            <a:r>
              <a:rPr lang="ko-KR" altLang="en-US" sz="1200" i="0" dirty="0"/>
              <a:t>년에 작성되어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가 그 당시</a:t>
            </a:r>
            <a:r>
              <a:rPr lang="ko-KR" altLang="en-US" sz="1200" i="0" baseline="0" dirty="0"/>
              <a:t>에 연구</a:t>
            </a:r>
            <a:r>
              <a:rPr lang="ko-KR" altLang="en-US" sz="1200" i="0" dirty="0"/>
              <a:t>했던 모든 테스트들을 인정하지 않았고</a:t>
            </a:r>
            <a:r>
              <a:rPr lang="en-US" altLang="ko-KR" sz="1200" i="0" dirty="0"/>
              <a:t>, 2012</a:t>
            </a:r>
            <a:r>
              <a:rPr lang="ko-KR" altLang="en-US" sz="1200" i="0" dirty="0"/>
              <a:t>년 부터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가 실험한 많은 새로운 임상 연구가 있었으나</a:t>
            </a:r>
            <a:r>
              <a:rPr lang="ko-KR" altLang="en-US" sz="1200" i="0" baseline="0" dirty="0"/>
              <a:t> 부정적이</a:t>
            </a:r>
            <a:r>
              <a:rPr lang="ko-KR" altLang="en-US" sz="1200" i="0" dirty="0"/>
              <a:t>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이 사이트는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로부터의 더 많은 현장 실험결과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실험실 결과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임상실험 결과가 있었음에도 그 중 어떤 종류의 결과도 새로운 정보로 업데이트하여 제공하지 않으면서 단지 그들의 주장은 </a:t>
            </a:r>
            <a:r>
              <a:rPr lang="en-US" altLang="ko-KR" sz="1200" i="0" dirty="0"/>
              <a:t>27</a:t>
            </a:r>
            <a:r>
              <a:rPr lang="ko-KR" altLang="en-US" sz="1200" i="0" dirty="0"/>
              <a:t>년 전 의료업에서 은퇴한 무개업 전직 의사가 말한 내용으로만 올려져 있습니다</a:t>
            </a:r>
            <a:r>
              <a:rPr lang="en-US" altLang="ko-KR" sz="1200" i="0" dirty="0"/>
              <a:t>..</a:t>
            </a:r>
          </a:p>
          <a:p>
            <a:r>
              <a:rPr lang="ko-KR" altLang="en-US" sz="1200" i="0" dirty="0"/>
              <a:t>당신이라면 </a:t>
            </a:r>
            <a:r>
              <a:rPr lang="en-US" altLang="ko-KR" sz="1200" i="0" dirty="0"/>
              <a:t>4</a:t>
            </a:r>
            <a:r>
              <a:rPr lang="ko-KR" altLang="en-US" sz="1200" i="0" dirty="0"/>
              <a:t>년 동안 업데이트 되지 않은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정확한 정보를 제공하지 않는 웹 사이트를 신뢰하지 않을 것입니다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또는 </a:t>
            </a:r>
            <a:r>
              <a:rPr lang="en-US" altLang="ko-KR" sz="1200" i="0" dirty="0"/>
              <a:t>27</a:t>
            </a:r>
            <a:r>
              <a:rPr lang="ko-KR" altLang="en-US" sz="1200" i="0" dirty="0"/>
              <a:t>년 동안 무활동으로 개업을 하지 않은 의사의 개인적 추측을</a:t>
            </a:r>
            <a:r>
              <a:rPr lang="en-US" altLang="ko-KR" sz="1200" i="0" dirty="0"/>
              <a:t>..?!</a:t>
            </a:r>
          </a:p>
          <a:p>
            <a:r>
              <a:rPr lang="ko-KR" altLang="en-US" sz="1200" i="0" dirty="0"/>
              <a:t>검색은 공정하며</a:t>
            </a:r>
            <a:r>
              <a:rPr lang="ko-KR" altLang="en-US" sz="1200" i="0" baseline="0" dirty="0"/>
              <a:t> 공식적 결과의</a:t>
            </a:r>
            <a:r>
              <a:rPr lang="ko-KR" altLang="en-US" sz="1200" i="0" dirty="0"/>
              <a:t> 자료들로 분별력과 함께 당신</a:t>
            </a:r>
            <a:r>
              <a:rPr lang="ko-KR" altLang="en-US" sz="1200" i="0" baseline="0" dirty="0"/>
              <a:t> 스스로 </a:t>
            </a:r>
            <a:r>
              <a:rPr lang="ko-KR" altLang="en-US" sz="1200" i="0" dirty="0"/>
              <a:t>판단해야 할 일이고 가장 정확한 것은 개인들의 체험을 통해서일 것입니다</a:t>
            </a:r>
            <a:r>
              <a:rPr lang="en-US" altLang="ko-KR" sz="1200" i="0" dirty="0"/>
              <a:t>!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414592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많은 의사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과학자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운동 선수 및 다양한 분야에서 잘 알려진 전문가들이 </a:t>
            </a:r>
            <a:r>
              <a:rPr lang="en-US" altLang="ko-KR" sz="1200" i="0" dirty="0"/>
              <a:t>ASEA </a:t>
            </a:r>
            <a:r>
              <a:rPr lang="ko-KR" altLang="en-US" sz="1200" i="0" dirty="0"/>
              <a:t>제품을 인증하여 줌으로 그들은 빠르게 숫자적으로 성장하고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많은 사람들이 매우 뛰어난 직업에 종사하거나 매우 우수한 자격증을 가지고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그들은 그들의 연구를 지금도 수행하고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많은 분들은 탁월한 효능으로 인해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를 위해서 자신들의 전문적 시간을 자원 봉사하였습니다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현재 카테고리 제작자의 위치로서 전 세계적으로 관심을 받고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또한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는 우리 회사의 핵심 정신인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자아와 돈” 보다 먼저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원칙과 목적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에 대한 헌신으로 존경받고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이것이 인류에게 이 선물을 공유하는 책임이 있다고 믿는 영적 생각을 가진 사람들과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거대한 마음과 심장을 가진 사람들을 함께 모으는 힘이 되고 있습니다</a:t>
            </a:r>
            <a:r>
              <a:rPr lang="en-US" altLang="ko-KR" sz="1200" i="0" baseline="0" dirty="0"/>
              <a:t>! 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624524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3" name="Shape 6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  <a:defRPr sz="3000"/>
            </a:pPr>
            <a:r>
              <a:rPr lang="ko-KR" altLang="en-US" sz="1200" i="0" dirty="0"/>
              <a:t>점점 더 많은 사람들이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의 혁신에 대해 학습하고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 많은 사람들을 도와주기 위한 잠재력을 발휘하며 함께 꿈을 실현하면서</a:t>
            </a:r>
            <a:r>
              <a:rPr lang="en-US" altLang="ko-KR" sz="1200" i="0" dirty="0"/>
              <a:t>…</a:t>
            </a:r>
            <a:endParaRPr lang="ko-KR" altLang="en-US" sz="1200" i="0" dirty="0"/>
          </a:p>
          <a:p>
            <a:pPr marL="307099" indent="-307099">
              <a:buSzPct val="100000"/>
              <a:buChar char="•"/>
              <a:defRPr sz="3000"/>
            </a:pPr>
            <a:r>
              <a:rPr lang="ko-KR" altLang="en-US" sz="1200" i="0" dirty="0"/>
              <a:t>저희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 회사는 빠른 속도로 전세계</a:t>
            </a:r>
            <a:r>
              <a:rPr lang="ko-KR" altLang="en-US" sz="1200" i="0" baseline="0" dirty="0"/>
              <a:t> 최상위 </a:t>
            </a:r>
            <a:r>
              <a:rPr lang="en-US" altLang="ko-KR" sz="1200" i="0" dirty="0"/>
              <a:t>100</a:t>
            </a:r>
            <a:r>
              <a:rPr lang="ko-KR" altLang="en-US" sz="1200" i="0" baseline="0" dirty="0"/>
              <a:t> 위권 내</a:t>
            </a:r>
            <a:r>
              <a:rPr lang="ko-KR" altLang="en-US" sz="1200" i="0" dirty="0"/>
              <a:t> 직접판매 회사로 상승했습니다</a:t>
            </a:r>
            <a:r>
              <a:rPr lang="en-US" altLang="ko-KR" sz="1200" i="0" dirty="0"/>
              <a:t>. </a:t>
            </a:r>
            <a:r>
              <a:rPr lang="ko-KR" altLang="en-US" sz="1200" i="0" baseline="0" dirty="0"/>
              <a:t>수천개의 직</a:t>
            </a:r>
            <a:r>
              <a:rPr lang="ko-KR" altLang="en-US" sz="1200" i="0" dirty="0"/>
              <a:t>접판매 회사가</a:t>
            </a:r>
            <a:r>
              <a:rPr lang="ko-KR" altLang="en-US" sz="1200" i="0" baseline="0" dirty="0"/>
              <a:t> 있으나 이렇게 작은 숫자의 제품으로 급성장한 신생 </a:t>
            </a:r>
            <a:r>
              <a:rPr lang="ko-KR" altLang="en-US" sz="1200" i="0" dirty="0"/>
              <a:t>기업으로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는 주목받고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000"/>
            </a:pPr>
            <a:r>
              <a:rPr lang="ko-KR" altLang="en-US" sz="1200" i="0" dirty="0"/>
              <a:t>오히려 광고 대행사 또는 제약 회사보다도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네트워크 마케팅을 통해 매일 저 같은 일반사람들과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또 비전을 공유하는 다른 사람들이 재정적으로 이익을 얻도록 도와줍니다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  <a:p>
            <a:pPr marL="307099" indent="-307099">
              <a:buSzPct val="100000"/>
              <a:buChar char="•"/>
              <a:defRPr sz="3000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제약사를 통해 약물로 판매되었을 경우보다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건강 문제의 더 넓은 범위에서 순수식품으로서 더 많은 사람들에게 혜택을 제공할 수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000"/>
            </a:pPr>
            <a:r>
              <a:rPr lang="ko-KR" altLang="en-US" sz="1200" i="0" dirty="0"/>
              <a:t>당사의 제품은 설명이 필요합니다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네트워크 마케팅은 회사의 이야기를 자신의 시간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신뢰성과 영향력을 투자하는 사람들에게 보상합니다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000"/>
            </a:pPr>
            <a:r>
              <a:rPr lang="en-US" altLang="ko-KR" sz="1200" i="0" dirty="0"/>
              <a:t>ASEA</a:t>
            </a:r>
            <a:r>
              <a:rPr lang="ko-KR" altLang="en-US" sz="1200" i="0" dirty="0"/>
              <a:t>는 매 주 감사의 표시로 수당을 우리와 같은 사람들에게 글로벌 판매의 </a:t>
            </a:r>
            <a:r>
              <a:rPr lang="en-US" altLang="ko-KR" sz="1200" i="0" dirty="0"/>
              <a:t>50 %</a:t>
            </a:r>
            <a:r>
              <a:rPr lang="ko-KR" altLang="en-US" sz="1200" i="0" dirty="0"/>
              <a:t>를 지불합니다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000"/>
            </a:pPr>
            <a:r>
              <a:rPr lang="ko-KR" altLang="en-US" sz="1200" i="0" dirty="0"/>
              <a:t>잔여 소득은 일을 하는가에 관계없이 지속적으로 생성되는 돈입니다</a:t>
            </a:r>
            <a:r>
              <a:rPr lang="en-US" altLang="ko-KR" sz="1200" i="0" dirty="0"/>
              <a:t>.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예를 들어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은행에</a:t>
            </a:r>
            <a:r>
              <a:rPr lang="ko-KR" altLang="en-US" sz="1200" i="0" baseline="0" dirty="0"/>
              <a:t> 입금한 돈에 </a:t>
            </a:r>
            <a:r>
              <a:rPr lang="ko-KR" altLang="en-US" sz="1200" i="0" dirty="0"/>
              <a:t>대한 이자는 대부분의 사람들에게 손이 닿지 않는 곳에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네트워크 마케팅</a:t>
            </a:r>
            <a:r>
              <a:rPr lang="ko-KR" altLang="en-US" sz="1200" i="0" baseline="0" dirty="0"/>
              <a:t> 사업가가 자신의 사업가팀과 고객팀들이 성장할 때</a:t>
            </a:r>
            <a:r>
              <a:rPr lang="en-US" altLang="ko-KR" sz="1200" i="0" baseline="0" dirty="0"/>
              <a:t>,</a:t>
            </a:r>
            <a:r>
              <a:rPr lang="ko-KR" altLang="en-US" sz="1200" i="0" dirty="0"/>
              <a:t> 잔여 소득은 그들에게 현실이 될 수 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275359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8" name="Shape 6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여가 시간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파트타임 또는 풀타임이든지 네트워크 마케팅 사업은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기존사업의 위험과 비용을</a:t>
            </a:r>
            <a:r>
              <a:rPr lang="ko-KR" altLang="en-US" sz="1200" i="0" baseline="0" dirty="0"/>
              <a:t> 부담하지</a:t>
            </a:r>
            <a:r>
              <a:rPr lang="ko-KR" altLang="en-US" sz="1200" i="0" dirty="0"/>
              <a:t> 않으면서 사람들에게 기업가가 되는</a:t>
            </a:r>
            <a:r>
              <a:rPr lang="ko-KR" altLang="en-US" sz="1200" i="0" baseline="0" dirty="0"/>
              <a:t> 기회의 혜택을 제공해 줍</a:t>
            </a:r>
            <a:r>
              <a:rPr lang="ko-KR" altLang="en-US" sz="1200" i="0" dirty="0"/>
              <a:t>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어떤 사람들은 네트워크 마케팅을 소매 판매로 오해를 하는데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그것은 단지 그런 소매 판매</a:t>
            </a:r>
            <a:r>
              <a:rPr lang="ko-KR" altLang="en-US" sz="1200" i="0" baseline="0" dirty="0"/>
              <a:t> 형식을</a:t>
            </a:r>
            <a:r>
              <a:rPr lang="ko-KR" altLang="en-US" sz="1200" i="0" dirty="0"/>
              <a:t> 익숙히 보아왔기 때문입니다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그러나 비록 그런 고객 판매를 포함하지 않지만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입소문을 통한 광고의 가장 오래되고 가장 효과적인 방식을 사용함으로 유통의 네트워크 구축망을 기반으로 펼쳐가는 사업입니다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이것은 이미 거의 한 세기동안 매우 성공적인 비즈니스 모델로 입증되었습니다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우리는 쉽게 복제할 수 있는 프리젠테이션 같은 도구를 사용하여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함께 결합하고 서로를 지원합니다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우리는 배워가며 회사와 함께 성장하는 교육 훈련에 전화와 인터넷을 통하여 무료로 참여하는 기회를 제공받습니다</a:t>
            </a:r>
            <a:r>
              <a:rPr lang="en-US" altLang="ko-KR" sz="1200" i="0" dirty="0"/>
              <a:t>. 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우리는 모든 것을 간단히 추구합니다</a:t>
            </a:r>
            <a:r>
              <a:rPr lang="en-US" altLang="ko-KR" sz="1200" i="0" dirty="0"/>
              <a:t>!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4824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는 연구 개발을 여전히 진행중이던 고유 기술을 접한 </a:t>
            </a:r>
            <a:r>
              <a:rPr lang="en-US" altLang="ko-KR" sz="1200" i="0" dirty="0"/>
              <a:t>3</a:t>
            </a:r>
            <a:r>
              <a:rPr lang="ko-KR" altLang="en-US" sz="1200" i="0" dirty="0"/>
              <a:t>명의 실업가에 의해 설립되었습니다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 비즈니스 벤처로 시작한</a:t>
            </a:r>
            <a:r>
              <a:rPr lang="ko-KR" altLang="en-US" sz="1200" i="0" baseline="0" dirty="0"/>
              <a:t> 사업은 </a:t>
            </a:r>
            <a:r>
              <a:rPr lang="ko-KR" altLang="en-US" sz="1200" i="0" dirty="0"/>
              <a:t>삶을 개선하기 위한 목적을 성취하는 사명이 되</a:t>
            </a:r>
            <a:r>
              <a:rPr lang="ko-KR" altLang="en-US" sz="1200" b="0" i="0" dirty="0"/>
              <a:t>었습니</a:t>
            </a:r>
            <a:r>
              <a:rPr lang="ko-KR" altLang="en-US" sz="1200" i="0" dirty="0"/>
              <a:t>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주요 제약 회사가 특허를 사고 싶어 할 당시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세대가 먹고 살 수 있는 재산을 보장받은 금액을 제공받았음에도 불구하고 그들은 거부하였습니다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그들의 목표는 사람들에게 이 놀라운 기술을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사람들에 의해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직접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가장 빨리 전달시키자는 사명에 하나가 되었습니다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이 과정에서 그들은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자아와 돈” 이전에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원칙과 목적“에 고착하였습니다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378251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3" name="Shape 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우리의 사업은 판매를 위해 모인 단체라기 보다는 서로를 존중하고 공유하기 위해서 모인 단합체입니다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우리가 적게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또는 많은 수입을 벌기를 원하든지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각자에게 맞는 속도로 이 사업에 참여할 수 있으며 우리의 삶에 유익을 줄 수 있습니다</a:t>
            </a:r>
            <a:r>
              <a:rPr lang="en-US" altLang="ko-KR" sz="1200" i="0" dirty="0"/>
              <a:t>. 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 모두는 우리의 사업에 각자의 고유적 탈렌트와 개성을 통해 사업을 펼쳐 나갑니다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454331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 sz="1200" i="0" dirty="0"/>
              <a:t>사람들은 일반적으로 이러한 </a:t>
            </a:r>
            <a:r>
              <a:rPr lang="en-US" altLang="ko-KR" sz="1200" i="0" dirty="0"/>
              <a:t>6</a:t>
            </a:r>
            <a:r>
              <a:rPr lang="ko-KR" altLang="en-US" sz="1200" i="0" dirty="0"/>
              <a:t>가지의 이유 중 하나 또는 그 이상 때문에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에 관심을 가집니다</a:t>
            </a:r>
            <a:r>
              <a:rPr lang="en-US" altLang="ko-KR" sz="1200" i="0" dirty="0"/>
              <a:t>.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건강 문제가 있거나 미래의 건강에 투자하고 싶다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건강에 문제가 있는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사랑하는 사람이나 주변 사람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운동선수 혹은 좀 더 지구력의 증가를 원하는 사람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자신의 모습을 생기있고 돋보이게 하고픈 사람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재정적 어려움이 있거나 부수적 추가소득을 원하는 사람</a:t>
            </a:r>
          </a:p>
          <a:p>
            <a:pPr marL="508000" indent="-508000">
              <a:buFont typeface="Arial" panose="020B0604020202020204" pitchFamily="34" charset="0"/>
              <a:buChar char="•"/>
            </a:pPr>
            <a:r>
              <a:rPr lang="ko-KR" altLang="en-US" sz="1200" i="0" dirty="0"/>
              <a:t>세상에 변화를 만들기 원하는 사람 </a:t>
            </a:r>
          </a:p>
        </p:txBody>
      </p:sp>
    </p:spTree>
    <p:extLst>
      <p:ext uri="{BB962C8B-B14F-4D97-AF65-F5344CB8AC3E}">
        <p14:creationId xmlns:p14="http://schemas.microsoft.com/office/powerpoint/2010/main" val="1640718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당신은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가 사람들에게 제공하고 있는 옵션을 확인하시겠습니까</a:t>
            </a:r>
            <a:r>
              <a:rPr lang="en-US" altLang="ko-KR" sz="1200" i="0" dirty="0"/>
              <a:t>?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당신은 어디에서 자신을 볼 수 있습니까</a:t>
            </a:r>
            <a:r>
              <a:rPr lang="en-US" altLang="ko-KR" sz="1200" i="0" dirty="0"/>
              <a:t>?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어떤 사람들은 단순히 우리의 제품을 사용하는 소중한 “</a:t>
            </a:r>
            <a:r>
              <a:rPr lang="en-US" altLang="ko-KR" sz="1200" i="0" dirty="0"/>
              <a:t>ASEA” </a:t>
            </a:r>
            <a:r>
              <a:rPr lang="ko-KR" altLang="en-US" sz="1200" i="0" dirty="0"/>
              <a:t>고객이 되고 싶어 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이것이 당신에게 흥미가 있을 경우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정품 가격에 구입하거나 할인된</a:t>
            </a:r>
            <a:r>
              <a:rPr lang="ko-KR" altLang="en-US" sz="1200" i="0" baseline="0" dirty="0"/>
              <a:t> “</a:t>
            </a:r>
            <a:r>
              <a:rPr lang="ko-KR" altLang="en-US" sz="1200" i="0" dirty="0"/>
              <a:t>우선 고객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의 가격으로 구매할 수 있습니다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매일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일년 내내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그리고 당신이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을 사용하는 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당신의 몸은 건강과 면역에 대한 추가 지원을 받을 것입니다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노화와 현대 생활의 공격으로부터 세포 손상은 당신에게 좀 더 안전한 환경을 제공할 것입니다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하지만 당신의 최상의 거래는 “회원”으로 </a:t>
            </a:r>
            <a:r>
              <a:rPr lang="en-US" altLang="ko-KR" sz="1200" i="0" dirty="0"/>
              <a:t>ASEA</a:t>
            </a:r>
            <a:r>
              <a:rPr lang="ko-KR" altLang="en-US" sz="1200" i="0" dirty="0"/>
              <a:t>에 가입하는 것입니다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왜냐하면 회원은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자신의 첫 번째 주문에 특별가격을 받을 수 있으며</a:t>
            </a:r>
            <a:r>
              <a:rPr lang="en-US" altLang="ko-KR" sz="1200" i="0" dirty="0"/>
              <a:t>, ASEA</a:t>
            </a:r>
            <a:r>
              <a:rPr lang="ko-KR" altLang="en-US" sz="1200" i="0" dirty="0"/>
              <a:t>로 부터 “</a:t>
            </a:r>
            <a:r>
              <a:rPr lang="en-US" altLang="ko-KR" sz="1200" i="0" dirty="0"/>
              <a:t>Thank</a:t>
            </a:r>
            <a:r>
              <a:rPr lang="ko-KR" altLang="en-US" sz="1200" i="0" baseline="0" dirty="0"/>
              <a:t> </a:t>
            </a:r>
            <a:r>
              <a:rPr lang="en-US" altLang="ko-KR" sz="1200" i="0" baseline="0" dirty="0"/>
              <a:t>you” </a:t>
            </a:r>
            <a:r>
              <a:rPr lang="ko-KR" altLang="en-US" sz="1200" i="0" baseline="0" dirty="0"/>
              <a:t>수표와 </a:t>
            </a:r>
            <a:r>
              <a:rPr lang="ko-KR" altLang="en-US" sz="1200" i="0" dirty="0"/>
              <a:t>무료로 제품을 받을 자격을 얻게 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가입비는​​ </a:t>
            </a:r>
            <a:r>
              <a:rPr lang="en-US" altLang="ko-KR" sz="1200" i="0" dirty="0"/>
              <a:t>$40</a:t>
            </a:r>
            <a:r>
              <a:rPr lang="ko-KR" altLang="en-US" sz="1200" i="0" dirty="0"/>
              <a:t>이며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무료로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자동화된 온라인 비즈니스 센터를 지원받게 됩니다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또한 저같은 수 많은 리더들로부터의 도움을 지원</a:t>
            </a:r>
            <a:r>
              <a:rPr lang="ko-KR" altLang="en-US" sz="1200" i="0" baseline="0" dirty="0"/>
              <a:t>받</a:t>
            </a:r>
            <a:r>
              <a:rPr lang="ko-KR" altLang="en-US" sz="1200" i="0" dirty="0"/>
              <a:t>을</a:t>
            </a:r>
            <a:r>
              <a:rPr lang="ko-KR" altLang="en-US" sz="1200" i="0" baseline="0" dirty="0"/>
              <a:t> 수 있습니다</a:t>
            </a:r>
            <a:r>
              <a:rPr lang="en-US" altLang="ko-KR" sz="1200" i="0" baseline="0" dirty="0"/>
              <a:t>.</a:t>
            </a:r>
            <a:endParaRPr lang="ko-KR" altLang="en-US" sz="1200" i="0" dirty="0"/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비즈니스 빌더는 자신들의 </a:t>
            </a:r>
            <a:r>
              <a:rPr lang="en-US" altLang="ko-KR" sz="1200" i="0" dirty="0"/>
              <a:t>ASEA </a:t>
            </a:r>
            <a:r>
              <a:rPr lang="ko-KR" altLang="en-US" sz="1200" i="0" dirty="0"/>
              <a:t>사업을 성장시키려고 일을 하며 다른 사람들이 같은 사업 방식을 복제할 수 있도록 돕는 회원들입니다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우리는 무료 교육을 제공합니다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성공은 재정과 은퇴에 대한 적은 스트레스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늘어나는 잔여 소득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시간의 자유로 이어질 수 있습니다</a:t>
            </a:r>
            <a:r>
              <a:rPr lang="en-US" altLang="ko-KR" sz="1200" i="0" dirty="0"/>
              <a:t>.  </a:t>
            </a:r>
            <a:r>
              <a:rPr lang="ko-KR" altLang="en-US" sz="1200" i="0" dirty="0"/>
              <a:t>많은 사람들이 실현될 것이라고 생각하지 않았던 꿈을 달성할 기회를 얻습니다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ko-KR" altLang="en-US" sz="1200" i="0" dirty="0"/>
              <a:t>당신과 함께 이 정보를 공유할 수 있도록 시간을 내주셔서 정말 감사합니다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또한 저는 당신이 무슨 생각을 하고</a:t>
            </a:r>
            <a:r>
              <a:rPr lang="en-US" altLang="ko-KR" sz="1200" i="0" dirty="0"/>
              <a:t>, "</a:t>
            </a:r>
            <a:r>
              <a:rPr lang="ko-KR" altLang="en-US" sz="1200" i="0" dirty="0"/>
              <a:t>여섯 가지 이유“ 중 하나를 선택하셨는지를 알고 싶습니다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Gill Sans"/>
              <a:buChar char="•"/>
              <a:defRPr sz="2800"/>
            </a:pPr>
            <a:r>
              <a:rPr lang="en-US" altLang="ko-KR" sz="1200" i="0" dirty="0"/>
              <a:t>(</a:t>
            </a:r>
            <a:r>
              <a:rPr lang="ko-KR" altLang="en-US" sz="1200" i="0" dirty="0"/>
              <a:t>가입</a:t>
            </a:r>
            <a:r>
              <a:rPr lang="en-US" altLang="ko-KR" sz="1200" i="0" dirty="0"/>
              <a:t>/</a:t>
            </a:r>
            <a:r>
              <a:rPr lang="ko-KR" altLang="en-US" sz="1200" i="0" dirty="0"/>
              <a:t>등록용지를 나누어 주십시요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 </a:t>
            </a:r>
            <a:r>
              <a:rPr lang="en-US" altLang="ko-KR" sz="1200" i="0" dirty="0"/>
              <a:t>RENU 28</a:t>
            </a:r>
            <a:r>
              <a:rPr lang="ko-KR" altLang="en-US" sz="1200" i="0" dirty="0"/>
              <a:t>를 사용한 후감을 물어보십시요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그들의 질문에 답변하여 주십시요</a:t>
            </a:r>
            <a:r>
              <a:rPr lang="en-US" altLang="ko-KR" sz="1200" i="0" dirty="0"/>
              <a:t>)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863566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66153" indent="-266153">
              <a:buSzPct val="100000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의 기술은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산화 환원 생화학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에 기반을 두고 있습니다</a:t>
            </a:r>
            <a:r>
              <a:rPr lang="en-US" altLang="ko-KR" sz="1200" i="0" dirty="0"/>
              <a:t>.</a:t>
            </a:r>
          </a:p>
          <a:p>
            <a:pPr marL="266153" indent="-266153">
              <a:buSzPct val="100000"/>
              <a:buChar char="•"/>
            </a:pPr>
            <a:r>
              <a:rPr lang="en-US" altLang="ko-KR" sz="1200" i="0" dirty="0"/>
              <a:t>"</a:t>
            </a:r>
            <a:r>
              <a:rPr lang="ko-KR" altLang="en-US" sz="1200" i="0" dirty="0"/>
              <a:t>산화 환원 신호 전달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에 관한 </a:t>
            </a:r>
            <a:r>
              <a:rPr lang="en-US" altLang="ko-KR" sz="1200" i="0" dirty="0"/>
              <a:t>10,000</a:t>
            </a:r>
            <a:r>
              <a:rPr lang="ko-KR" altLang="en-US" sz="1200" i="0" dirty="0"/>
              <a:t>여개 이상의 연구들이 과학 및 의학 저널에 발표되어 있습니다</a:t>
            </a:r>
            <a:r>
              <a:rPr lang="en-US" altLang="ko-KR" sz="1200" i="0" dirty="0"/>
              <a:t>.</a:t>
            </a:r>
          </a:p>
          <a:p>
            <a:pPr marL="266153" indent="-266153">
              <a:buSzPct val="100000"/>
              <a:buChar char="•"/>
            </a:pPr>
            <a:r>
              <a:rPr lang="ko-KR" altLang="en-US" sz="1200" i="0" dirty="0"/>
              <a:t>일반적으로 아직 생소할 수 있지만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이미 </a:t>
            </a:r>
            <a:r>
              <a:rPr lang="en-US" altLang="ko-KR" sz="1200" i="0" dirty="0"/>
              <a:t>120</a:t>
            </a:r>
            <a:r>
              <a:rPr lang="ko-KR" altLang="en-US" sz="1200" i="0" dirty="0"/>
              <a:t>권 이상의 책들이 이 주제로 발표되어 있습니다</a:t>
            </a:r>
            <a:r>
              <a:rPr lang="en-US" altLang="ko-KR" sz="1200" i="0" dirty="0"/>
              <a:t>.</a:t>
            </a:r>
          </a:p>
          <a:p>
            <a:pPr marL="266153" indent="-266153">
              <a:buSzPct val="100000"/>
              <a:buChar char="•"/>
            </a:pPr>
            <a:r>
              <a:rPr lang="en-US" altLang="ko-KR" sz="1200" i="0" dirty="0"/>
              <a:t>‘</a:t>
            </a:r>
            <a:r>
              <a:rPr lang="ko-KR" altLang="en-US" sz="1200" i="0" dirty="0"/>
              <a:t>산화 환원 신호 전달’ 분야로 여러 노벨의학상이 수상되었습니다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41099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우리의 세포는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그들에게 발생하는 피해를 복구하는 도구를 스스로 만들어 냅니다 </a:t>
            </a:r>
            <a:r>
              <a:rPr lang="en-US" altLang="ko-KR" sz="1200" i="0" dirty="0"/>
              <a:t>– </a:t>
            </a:r>
            <a:r>
              <a:rPr lang="ko-KR" altLang="en-US" sz="1200" i="0" dirty="0"/>
              <a:t>이 도구는 </a:t>
            </a:r>
            <a:r>
              <a:rPr lang="en-US" altLang="ko-KR" sz="1200" i="0" dirty="0"/>
              <a:t>‘</a:t>
            </a:r>
            <a:r>
              <a:rPr lang="ko-KR" altLang="en-US" sz="1200" i="0" dirty="0"/>
              <a:t>산화 환원</a:t>
            </a:r>
            <a:r>
              <a:rPr lang="ko-KR" altLang="en-US" sz="1200" i="0" baseline="0" dirty="0"/>
              <a:t> 신호 분자</a:t>
            </a:r>
            <a:r>
              <a:rPr lang="en-US" altLang="ko-KR" sz="1200" i="0" baseline="0" dirty="0"/>
              <a:t>’</a:t>
            </a:r>
            <a:r>
              <a:rPr lang="ko-KR" altLang="en-US" sz="1200" i="0" baseline="0" dirty="0"/>
              <a:t>라고도 합니다</a:t>
            </a:r>
            <a:r>
              <a:rPr lang="en-US" altLang="ko-KR" sz="1200" i="0" baseline="0" dirty="0"/>
              <a:t>. </a:t>
            </a:r>
            <a:r>
              <a:rPr lang="ko-KR" altLang="en-US" sz="1200" i="0" dirty="0"/>
              <a:t>세포들은 에너지를 생산하는 과정에서 그들을 매일 매초마다 생성합니다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그들이 없이는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생명이 유지될 수 없습니다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산화환원 신호분자는 </a:t>
            </a:r>
            <a:r>
              <a:rPr lang="en-US" altLang="ko-KR" sz="1200" i="0" dirty="0"/>
              <a:t>“</a:t>
            </a:r>
            <a:r>
              <a:rPr lang="ko-KR" altLang="en-US" sz="1200" i="0" dirty="0"/>
              <a:t>두 가지 종류</a:t>
            </a:r>
            <a:r>
              <a:rPr lang="en-US" altLang="ko-KR" sz="1200" i="0" dirty="0"/>
              <a:t>”</a:t>
            </a:r>
            <a:r>
              <a:rPr lang="ko-KR" altLang="en-US" sz="1200" i="0" dirty="0"/>
              <a:t>가 있습니다 </a:t>
            </a:r>
            <a:r>
              <a:rPr lang="en-US" altLang="ko-KR" sz="1200" i="0" dirty="0"/>
              <a:t>: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en-US" altLang="ko-KR" sz="1200" i="0" dirty="0"/>
              <a:t>＂</a:t>
            </a:r>
            <a:r>
              <a:rPr lang="ko-KR" altLang="en-US" sz="1200" i="0" dirty="0"/>
              <a:t>환원제</a:t>
            </a:r>
            <a:r>
              <a:rPr lang="en-US" altLang="ko-KR" sz="1200" i="0" dirty="0"/>
              <a:t>”</a:t>
            </a:r>
            <a:r>
              <a:rPr lang="ko-KR" altLang="en-US" sz="1200" i="0" dirty="0"/>
              <a:t>는</a:t>
            </a:r>
            <a:r>
              <a:rPr lang="en-US" altLang="ko-KR" sz="1200" i="0" baseline="0" dirty="0"/>
              <a:t> </a:t>
            </a:r>
            <a:r>
              <a:rPr lang="ko-KR" altLang="en-US" sz="1200" i="0" dirty="0"/>
              <a:t>항산화제를 활성화하도록 세포에게 메시지를 전달하고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이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항산화제는 세포손상과 질병을 방지합니다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ko-KR" altLang="en-US" sz="1200" i="0" dirty="0"/>
              <a:t>두번째 범주는 </a:t>
            </a:r>
            <a:r>
              <a:rPr lang="en-US" altLang="ko-KR" sz="1200" i="0" dirty="0"/>
              <a:t>＂</a:t>
            </a:r>
            <a:r>
              <a:rPr lang="ko-KR" altLang="en-US" sz="1200" i="0" dirty="0"/>
              <a:t>산화제</a:t>
            </a:r>
            <a:r>
              <a:rPr lang="en-US" altLang="ko-KR" sz="1200" i="0" dirty="0"/>
              <a:t>”</a:t>
            </a:r>
            <a:r>
              <a:rPr lang="ko-KR" altLang="en-US" sz="1200" i="0" dirty="0"/>
              <a:t>로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유해한 박테리아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바이러스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감염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등으로부터 보호하는 면역시스템 최적의 성능을 보장하기 위해 몸에서 적절한 세포통신을 가능하게 할 책임을 수행합니다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  <a:defRPr sz="3200"/>
            </a:pPr>
            <a:r>
              <a:rPr lang="en-US" altLang="ko-KR" sz="1200" i="0" dirty="0"/>
              <a:t>"</a:t>
            </a:r>
            <a:r>
              <a:rPr lang="ko-KR" altLang="en-US" sz="1200" i="0" dirty="0"/>
              <a:t>산화 환원</a:t>
            </a:r>
            <a:r>
              <a:rPr lang="en-US" altLang="ko-KR" sz="1200" i="0" dirty="0"/>
              <a:t>”</a:t>
            </a:r>
            <a:r>
              <a:rPr lang="ko-KR" altLang="en-US" sz="1200" i="0" dirty="0"/>
              <a:t>이란 단어는 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환원제와 산화제</a:t>
            </a:r>
            <a:r>
              <a:rPr lang="en-US" altLang="ko-KR" sz="1200" i="0" dirty="0"/>
              <a:t>"</a:t>
            </a:r>
            <a:r>
              <a:rPr lang="ko-KR" altLang="en-US" sz="1200" i="0" dirty="0"/>
              <a:t>의 줄임말입니다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  </a:t>
            </a:r>
            <a:r>
              <a:rPr lang="en-US" altLang="ko-KR" sz="1200" i="0" dirty="0"/>
              <a:t>REDOX = </a:t>
            </a:r>
            <a:r>
              <a:rPr lang="en-US" altLang="ko-KR" sz="1200" i="0" dirty="0" err="1"/>
              <a:t>REDuctants</a:t>
            </a:r>
            <a:r>
              <a:rPr lang="en-US" altLang="ko-KR" sz="1200" i="0" dirty="0"/>
              <a:t> and </a:t>
            </a:r>
            <a:r>
              <a:rPr lang="en-US" altLang="ko-KR" sz="1200" i="0" dirty="0" err="1"/>
              <a:t>OXidants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32226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우리는 나이가 들면서 이들 분자들이 점점 더 감소합니다</a:t>
            </a:r>
            <a:r>
              <a:rPr lang="en-US" altLang="ko-KR" sz="1200" i="0" dirty="0"/>
              <a:t>. 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문제가 있는 경우 산화환원 신호분자가 신호를 보낸 후 턱도 없이 부족한 상황은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마치 우리의 세포가 통신 라인 없이  </a:t>
            </a:r>
            <a:r>
              <a:rPr lang="en-US" altLang="ko-KR" sz="1200" i="0" dirty="0"/>
              <a:t>911</a:t>
            </a:r>
            <a:r>
              <a:rPr lang="ko-KR" altLang="en-US" sz="1200" i="0" dirty="0"/>
              <a:t>에</a:t>
            </a:r>
            <a:r>
              <a:rPr lang="en-US" altLang="ko-KR" sz="1200" i="0" dirty="0"/>
              <a:t> </a:t>
            </a:r>
            <a:r>
              <a:rPr lang="ko-KR" altLang="en-US" sz="1200" i="0" dirty="0"/>
              <a:t>전화를 거는 것과 같습니다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그 결과는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우리가 젊었을 때</a:t>
            </a:r>
            <a:r>
              <a:rPr lang="ko-KR" altLang="en-US" sz="1200" i="0" baseline="0" dirty="0"/>
              <a:t> 겪었</a:t>
            </a:r>
            <a:r>
              <a:rPr lang="ko-KR" altLang="en-US" sz="1200" i="0" dirty="0"/>
              <a:t>던 것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보다 더 많은 만성적 건강문제가 발생되는 위험에 노출될 수 있습니다</a:t>
            </a:r>
            <a:r>
              <a:rPr lang="en-US" altLang="ko-KR" sz="1200" i="0" dirty="0"/>
              <a:t>.</a:t>
            </a:r>
          </a:p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우리의 눈이 약해지고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우리의 기억은 젊었을 때와는 다르며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우리의 관절들은 아파지기 시작합니다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우리의 면역 체계가 점점 약해지거나 작동하지 않는것을 느끼며</a:t>
            </a:r>
            <a:r>
              <a:rPr lang="en-US" altLang="ko-KR" sz="1200" i="0" baseline="0" dirty="0"/>
              <a:t> </a:t>
            </a:r>
            <a:r>
              <a:rPr lang="ko-KR" altLang="en-US" sz="1200" i="0" dirty="0"/>
              <a:t>우리의 지능적인 몸은 그</a:t>
            </a:r>
            <a:r>
              <a:rPr lang="ko-KR" altLang="en-US" sz="1200" i="0" baseline="0" dirty="0"/>
              <a:t> 기능의 일부를 잃고 있는 것처럼 </a:t>
            </a:r>
            <a:r>
              <a:rPr lang="ko-KR" altLang="en-US" sz="1200" i="0" dirty="0"/>
              <a:t>보입니다</a:t>
            </a:r>
            <a:r>
              <a:rPr lang="en-US" altLang="ko-KR" sz="1200" i="0" dirty="0"/>
              <a:t>.</a:t>
            </a:r>
          </a:p>
          <a:p>
            <a:pPr marL="332691" indent="-332691">
              <a:buSzPct val="100000"/>
              <a:buChar char="•"/>
            </a:pPr>
            <a:r>
              <a:rPr lang="ko-KR" altLang="en-US" sz="1200" i="0" dirty="0"/>
              <a:t>많은 사람들이 이러한 문제를 피할 수 없는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또는 노화의 자연스런 일부로 받아들이고 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그러나 이제는 많은 부분들이 </a:t>
            </a:r>
            <a:r>
              <a:rPr lang="en-US" altLang="ko-KR" sz="1200" i="0" dirty="0"/>
              <a:t>REDOX </a:t>
            </a:r>
            <a:r>
              <a:rPr lang="ko-KR" altLang="en-US" sz="1200" i="0" dirty="0"/>
              <a:t>기능의 결핍과 불균형의 결과란 사실을 의</a:t>
            </a:r>
            <a:r>
              <a:rPr lang="en-US" altLang="ko-KR" sz="1200" i="0" dirty="0"/>
              <a:t>.</a:t>
            </a:r>
            <a:r>
              <a:rPr lang="ko-KR" altLang="en-US" sz="1200" i="0" dirty="0"/>
              <a:t>과학계의 연구진들은</a:t>
            </a:r>
            <a:r>
              <a:rPr lang="ko-KR" altLang="en-US" sz="1200" i="0" baseline="0" dirty="0"/>
              <a:t> 밝혀내고 있습니다</a:t>
            </a:r>
            <a:r>
              <a:rPr lang="en-US" altLang="ko-KR" sz="1200" i="0" dirty="0"/>
              <a:t>.</a:t>
            </a:r>
            <a:endParaRPr 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10902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수 십년에 걸친 연구</a:t>
            </a:r>
            <a:r>
              <a:rPr lang="en-US" altLang="ko-KR" sz="1200" i="0" dirty="0"/>
              <a:t>,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수백만 달러의 투자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그리고 원자의학 물리학자들과의 작업을 통하여</a:t>
            </a:r>
            <a:r>
              <a:rPr lang="en-US" altLang="ko-KR" sz="1200" i="0" dirty="0"/>
              <a:t>, </a:t>
            </a:r>
            <a:r>
              <a:rPr lang="en-US" altLang="ko-KR" sz="1200" b="1" i="0" dirty="0"/>
              <a:t>ASEA</a:t>
            </a:r>
            <a:r>
              <a:rPr lang="ko-KR" altLang="en-US" sz="1200" b="0" i="0" dirty="0"/>
              <a:t>는</a:t>
            </a:r>
            <a:r>
              <a:rPr lang="ko-KR" altLang="en-US" sz="1200" i="0" dirty="0"/>
              <a:t> 신체의 외부에서 안정화된 산화환원 분자의 최초이자 유일한 원천을 만들어 냈습니다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이것은 생체에 작용하며 신체내에서 즉각 활성화할 수 있는 준비가 되어 있습니다</a:t>
            </a:r>
            <a:r>
              <a:rPr lang="en-US" altLang="ko-KR" sz="1200" i="0" dirty="0"/>
              <a:t>.  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이런 혁신적인 특허기술로</a:t>
            </a:r>
            <a:r>
              <a:rPr lang="en-US" altLang="ko-KR" sz="1200" i="0" dirty="0"/>
              <a:t>, </a:t>
            </a:r>
            <a:r>
              <a:rPr lang="en-US" altLang="ko-KR" sz="1200" b="1" i="0" dirty="0"/>
              <a:t>ASEA</a:t>
            </a:r>
            <a:r>
              <a:rPr lang="ko-KR" altLang="en-US" sz="1200" i="0" dirty="0"/>
              <a:t>는 놀랄 만한 건강회복과 노화방지 효과를 제공하는 안전한 기능성 제품을 탄생시켰습니다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369174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8" name="Shape 3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SzPct val="100000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의 기술로 부터 누가 혜택을 얻을수 있을까요</a:t>
            </a:r>
            <a:r>
              <a:rPr lang="en-US" altLang="ko-KR" sz="1200" i="0" dirty="0"/>
              <a:t>?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모든 사람은 좋은 건강을</a:t>
            </a:r>
            <a:r>
              <a:rPr lang="ko-KR" altLang="en-US" sz="1200" i="0" baseline="0" dirty="0"/>
              <a:t> 갖는 </a:t>
            </a:r>
            <a:r>
              <a:rPr lang="ko-KR" altLang="en-US" sz="1200" i="0" dirty="0"/>
              <a:t>것에 대한 바램이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운동선수는 빠른 회복과 더 많은 내구성의 혜택을 누릴 수 있습니다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ko-KR" altLang="en-US" sz="1200" i="0" dirty="0"/>
              <a:t>우리들 대부분은 더 멋지게 보이는것을 즐거워하며 그 모습을 즐기죠</a:t>
            </a:r>
            <a:r>
              <a:rPr lang="en-US" altLang="ko-KR" sz="1200" i="0" dirty="0"/>
              <a:t>.</a:t>
            </a:r>
          </a:p>
          <a:p>
            <a:pPr marL="307099" indent="-307099">
              <a:buSzPct val="100000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는 세계에서 유일한 무엇인가를 만들었습니다</a:t>
            </a:r>
            <a:r>
              <a:rPr lang="en-US" altLang="ko-KR" sz="1200" i="0" dirty="0"/>
              <a:t>!  </a:t>
            </a:r>
            <a:r>
              <a:rPr lang="ko-KR" altLang="en-US" sz="1200" i="0" dirty="0"/>
              <a:t>모두가 혜택을 누릴 수 있는 무언가를</a:t>
            </a:r>
            <a:r>
              <a:rPr lang="en-US" altLang="ko-KR" sz="1200" i="0" dirty="0"/>
              <a:t>…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42113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산화환원 신호분자를 이해하기 위해서는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그것이 아닌 것들이 무엇인지를 이해함으로 도움이 됩니다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그들은 비타민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미네랄 또는 항산화제가 아닙니다</a:t>
            </a:r>
            <a:r>
              <a:rPr lang="en-US" altLang="ko-KR" sz="1200" i="0" dirty="0"/>
              <a:t>. </a:t>
            </a:r>
            <a:r>
              <a:rPr lang="ko-KR" altLang="en-US" sz="1200" i="0" dirty="0"/>
              <a:t>그들은 이국적인 주스의 또 다른 유형이 아니며 그들은 알칼리수의 또 다른 유형도 아닙니다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그들은 중요한 세포기능을 향상시키며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전신건강을 향상시키고</a:t>
            </a:r>
            <a:r>
              <a:rPr lang="en-US" altLang="ko-KR" sz="1200" i="0" dirty="0"/>
              <a:t>, </a:t>
            </a:r>
            <a:r>
              <a:rPr lang="ko-KR" altLang="en-US" sz="1200" i="0" dirty="0"/>
              <a:t>신체의 모든 시스템이 효율적으로 작동하도록 인체에서 활동하는 자생종의 분자들입니다</a:t>
            </a:r>
            <a:r>
              <a:rPr lang="en-US" altLang="ko-KR" sz="1200" i="0" dirty="0"/>
              <a:t>.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en-US" altLang="ko-KR" sz="1200" b="1" i="0" dirty="0"/>
              <a:t>ASEA</a:t>
            </a:r>
            <a:r>
              <a:rPr lang="ko-KR" altLang="en-US" sz="1200" i="0" dirty="0"/>
              <a:t> 기술로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난생 처음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우리가 생명을 제공받는 분자들의 우리 몸의 자신의 공급원을 보완 할 수 있는 성분을 완성한 것은 매우 흥분되고 혁신적인 발견입니다</a:t>
            </a:r>
            <a:r>
              <a:rPr lang="en-US" altLang="ko-KR" sz="1200" i="0" dirty="0"/>
              <a:t>!</a:t>
            </a:r>
          </a:p>
          <a:p>
            <a:pPr marL="307099" indent="-307099">
              <a:buClr>
                <a:srgbClr val="000000"/>
              </a:buClr>
              <a:buSzPct val="100000"/>
              <a:buFont typeface="Helvetica"/>
              <a:buChar char="•"/>
            </a:pPr>
            <a:r>
              <a:rPr lang="ko-KR" altLang="en-US" sz="1200" i="0" dirty="0"/>
              <a:t>많은 사람들은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이것이 단지 건강과학의 돌파구라고 간주하기 보다는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세포손상을 일으키는</a:t>
            </a:r>
            <a:r>
              <a:rPr lang="ko-KR" altLang="en-US" sz="1200" i="0" baseline="0" dirty="0"/>
              <a:t> </a:t>
            </a:r>
            <a:r>
              <a:rPr lang="ko-KR" altLang="en-US" sz="1200" i="0" dirty="0"/>
              <a:t>전례없는 독소의 양이 위협하는 시대에 사는 우리의 환경에서</a:t>
            </a:r>
            <a:r>
              <a:rPr lang="en-US" altLang="ko-KR" sz="1200" i="0" dirty="0"/>
              <a:t>,</a:t>
            </a:r>
            <a:r>
              <a:rPr lang="ko-KR" altLang="en-US" sz="1200" i="0" dirty="0"/>
              <a:t> 인류에게 내린 선물이라고 고려합니다</a:t>
            </a:r>
            <a:r>
              <a:rPr lang="en-US" altLang="ko-KR" sz="1200" i="0" dirty="0"/>
              <a:t>.</a:t>
            </a:r>
            <a:endParaRPr lang="ko-KR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65253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Office Them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Molecul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2113279" y="1317414"/>
            <a:ext cx="8778242" cy="1608666"/>
          </a:xfrm>
          <a:prstGeom prst="rect">
            <a:avLst/>
          </a:prstGeom>
        </p:spPr>
        <p:txBody>
          <a:bodyPr lIns="48767" tIns="48767" rIns="48767" bIns="48767">
            <a:normAutofit/>
          </a:bodyPr>
          <a:lstStyle>
            <a:lvl1pPr marL="0" marR="0" defTabSz="487643">
              <a:lnSpc>
                <a:spcPct val="100000"/>
              </a:lnSpc>
              <a:defRPr sz="5600" spc="0">
                <a:solidFill>
                  <a:srgbClr val="404040"/>
                </a:solidFill>
                <a:latin typeface="ApexNew-Book"/>
                <a:ea typeface="ApexNew-Book"/>
                <a:cs typeface="ApexNew-Book"/>
                <a:sym typeface="ApexNew-Book"/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8615681" y="8088133"/>
            <a:ext cx="2275841" cy="211836"/>
          </a:xfrm>
          <a:prstGeom prst="rect">
            <a:avLst/>
          </a:prstGeom>
        </p:spPr>
        <p:txBody>
          <a:bodyPr wrap="square" lIns="48767" tIns="48767" rIns="48767" bIns="48767"/>
          <a:lstStyle>
            <a:lvl1pPr algn="r" defTabSz="487643">
              <a:defRPr sz="7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half" idx="1"/>
          </p:nvPr>
        </p:nvSpPr>
        <p:spPr>
          <a:xfrm>
            <a:off x="2113279" y="2926079"/>
            <a:ext cx="8778242" cy="5608321"/>
          </a:xfrm>
          <a:prstGeom prst="rect">
            <a:avLst/>
          </a:prstGeom>
        </p:spPr>
        <p:txBody>
          <a:bodyPr lIns="48767" tIns="48767" rIns="48767" bIns="48767">
            <a:normAutofit/>
          </a:bodyPr>
          <a:lstStyle>
            <a:lvl1pPr marL="235726" marR="0" indent="-235726" defTabSz="487643">
              <a:spcBef>
                <a:spcPts val="8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1pPr>
            <a:lvl2pPr marL="492882" marR="0" indent="-235727" defTabSz="487643">
              <a:spcBef>
                <a:spcPts val="8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2pPr>
            <a:lvl3pPr marL="731904" marR="0" indent="-217593" defTabSz="487643"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3pPr>
            <a:lvl4pPr marL="1028622" marR="0" indent="-257156" defTabSz="487643">
              <a:spcBef>
                <a:spcPts val="8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4pPr>
            <a:lvl5pPr marL="1285777" marR="0" indent="-257156" defTabSz="487643">
              <a:spcBef>
                <a:spcPts val="8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molecules.png" descr="molecu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108" y="1560125"/>
            <a:ext cx="4671343" cy="6491111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1" y="7897708"/>
            <a:ext cx="13056731" cy="666046"/>
          </a:xfrm>
          <a:prstGeom prst="rect">
            <a:avLst/>
          </a:prstGeom>
          <a:solidFill>
            <a:srgbClr val="0071CE"/>
          </a:solidFill>
          <a:ln w="12700">
            <a:miter lim="400000"/>
          </a:ln>
          <a:effectLst>
            <a:outerShdw blurRad="25400" dist="25400" dir="15839969" rotWithShape="0">
              <a:srgbClr val="808080">
                <a:alpha val="12000"/>
              </a:srgbClr>
            </a:outerShdw>
          </a:effectLst>
        </p:spPr>
        <p:txBody>
          <a:bodyPr lIns="65023" tIns="65023" rIns="65023" bIns="65023" anchor="ctr"/>
          <a:lstStyle/>
          <a:p>
            <a:pPr defTabSz="587007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1790418" y="8080588"/>
            <a:ext cx="1" cy="307059"/>
          </a:xfrm>
          <a:prstGeom prst="line">
            <a:avLst/>
          </a:prstGeom>
          <a:ln w="3175">
            <a:solidFill>
              <a:srgbClr val="FFFFFF"/>
            </a:solidFill>
            <a:miter lim="0"/>
          </a:ln>
        </p:spPr>
        <p:txBody>
          <a:bodyPr lIns="65023" tIns="65023" rIns="65023" bIns="65023"/>
          <a:lstStyle/>
          <a:p>
            <a:pPr algn="l" defTabSz="866986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99" name="image4.png" descr="ASEA-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54" y="8091875"/>
            <a:ext cx="1090508" cy="28222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xfrm>
            <a:off x="6285653" y="7762833"/>
            <a:ext cx="3034455" cy="4729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50239" y="1317415"/>
            <a:ext cx="11704322" cy="1608665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5600" spc="560"/>
            </a:lvl1pPr>
          </a:lstStyle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650239" y="2944142"/>
            <a:ext cx="11704322" cy="560832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390676" marR="0" indent="-390676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00125" marR="0" indent="-542925" defTabSz="866986">
              <a:spcBef>
                <a:spcPts val="800"/>
              </a:spcBef>
              <a:buClr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51038" marR="0" indent="-436638" defTabSz="866986"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23142" marR="0" indent="-551542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63139" marR="0" indent="-43433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xfrm>
            <a:off x="10941076" y="8024643"/>
            <a:ext cx="316205" cy="338827"/>
          </a:xfrm>
          <a:prstGeom prst="rect">
            <a:avLst/>
          </a:prstGeom>
        </p:spPr>
        <p:txBody>
          <a:bodyPr lIns="48762" tIns="48762" rIns="48762" bIns="48762"/>
          <a:lstStyle>
            <a:lvl1pPr algn="r" defTabSz="650166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650239" y="1317414"/>
            <a:ext cx="11704322" cy="1608668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7200" spc="720"/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half" idx="1"/>
          </p:nvPr>
        </p:nvSpPr>
        <p:spPr>
          <a:xfrm>
            <a:off x="650239" y="2926081"/>
            <a:ext cx="5725567" cy="5608320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723900" marR="0" indent="-723900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00125" marR="0" indent="-542925" defTabSz="866986">
              <a:spcBef>
                <a:spcPts val="800"/>
              </a:spcBef>
              <a:buClr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57325" marR="0" indent="-542925" defTabSz="866986"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240279" marR="0" indent="-86867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63139" marR="0" indent="-43433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650239" y="735688"/>
            <a:ext cx="11704322" cy="1500555"/>
          </a:xfrm>
          <a:prstGeom prst="rect">
            <a:avLst/>
          </a:prstGeom>
        </p:spPr>
        <p:txBody>
          <a:bodyPr lIns="60022" tIns="60022" rIns="60022" bIns="60022">
            <a:normAutofit/>
          </a:bodyPr>
          <a:lstStyle>
            <a:lvl1pPr marL="0" marR="0" defTabSz="650240">
              <a:lnSpc>
                <a:spcPct val="100000"/>
              </a:lnSpc>
              <a:defRPr sz="62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12008693" y="8778894"/>
            <a:ext cx="345867" cy="361345"/>
          </a:xfrm>
          <a:prstGeom prst="rect">
            <a:avLst/>
          </a:prstGeom>
        </p:spPr>
        <p:txBody>
          <a:bodyPr lIns="60022" tIns="60022" rIns="60022" bIns="60022"/>
          <a:lstStyle>
            <a:lvl1pPr algn="r" defTabSz="650240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Office Theme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647700" y="130175"/>
            <a:ext cx="11709400" cy="2144713"/>
          </a:xfrm>
          <a:prstGeom prst="rect">
            <a:avLst/>
          </a:prstGeom>
        </p:spPr>
        <p:txBody>
          <a:bodyPr/>
          <a:lstStyle>
            <a:lvl1pPr marL="6350" marR="57799" indent="-6350" defTabSz="914400">
              <a:lnSpc>
                <a:spcPct val="100000"/>
              </a:lnSpc>
              <a:defRPr sz="620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2587" marR="57799" defTabSz="914400">
              <a:spcBef>
                <a:spcPts val="1100"/>
              </a:spcBef>
            </a:lvl1pPr>
            <a:lvl2pPr marL="731837" marR="57799" defTabSz="914400">
              <a:spcBef>
                <a:spcPts val="1000"/>
              </a:spcBef>
            </a:lvl2pPr>
            <a:lvl3pPr marL="1131887" marR="57799" defTabSz="914400"/>
            <a:lvl4pPr marL="1589087" marR="57799" defTabSz="914400">
              <a:spcBef>
                <a:spcPts val="700"/>
              </a:spcBef>
            </a:lvl4pPr>
            <a:lvl5pPr marL="2046287" marR="57799" defTabSz="9144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0650636" y="9136062"/>
            <a:ext cx="371278" cy="330201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mol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650239" y="1253928"/>
            <a:ext cx="11704322" cy="1354784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6400" spc="640"/>
            </a:lvl1pPr>
          </a:lstStyle>
          <a:p>
            <a:r>
              <a:t>Title Text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sz="half" idx="1"/>
          </p:nvPr>
        </p:nvSpPr>
        <p:spPr>
          <a:xfrm>
            <a:off x="650239" y="2926081"/>
            <a:ext cx="5725567" cy="5608320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413657" marR="0" indent="-413657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939800" marR="0" indent="-482600" defTabSz="866986">
              <a:spcBef>
                <a:spcPts val="800"/>
              </a:spcBef>
              <a:buClr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51038" marR="0" indent="-436638" defTabSz="866986"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240279" marR="0" indent="-86867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63139" marR="0" indent="-43433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2011679" y="3491665"/>
            <a:ext cx="8981442" cy="1568027"/>
          </a:xfrm>
          <a:prstGeom prst="rect">
            <a:avLst/>
          </a:prstGeom>
        </p:spPr>
        <p:txBody>
          <a:bodyPr lIns="48762" tIns="48762" rIns="48762" bIns="48762">
            <a:normAutofit/>
          </a:bodyPr>
          <a:lstStyle>
            <a:lvl1pPr marL="0" marR="0" defTabSz="365690">
              <a:lnSpc>
                <a:spcPct val="100000"/>
              </a:lnSpc>
              <a:defRPr sz="3400" spc="0">
                <a:solidFill>
                  <a:srgbClr val="404040"/>
                </a:solidFill>
                <a:latin typeface="ApexNew-Book"/>
                <a:ea typeface="ApexNew-Book"/>
                <a:cs typeface="ApexNew-Book"/>
                <a:sym typeface="ApexNew-Book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2804159" y="5364479"/>
            <a:ext cx="7396482" cy="1869441"/>
          </a:xfrm>
          <a:prstGeom prst="rect">
            <a:avLst/>
          </a:prstGeom>
        </p:spPr>
        <p:txBody>
          <a:bodyPr lIns="48762" tIns="48762" rIns="48762" bIns="48762">
            <a:normAutofit/>
          </a:bodyPr>
          <a:lstStyle>
            <a:lvl1pPr marL="0" marR="0" indent="0" algn="ctr" defTabSz="365690">
              <a:spcBef>
                <a:spcPts val="6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1pPr>
            <a:lvl2pPr marL="0" marR="0" indent="536372" algn="ctr" defTabSz="365690">
              <a:spcBef>
                <a:spcPts val="6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2pPr>
            <a:lvl3pPr marL="0" marR="0" indent="1072743" algn="ctr" defTabSz="365690">
              <a:spcBef>
                <a:spcPts val="600"/>
              </a:spcBef>
              <a:buClrTx/>
              <a:buSzTx/>
              <a:buFontTx/>
              <a:buNone/>
              <a:defRPr sz="2200">
                <a:solidFill>
                  <a:srgbClr val="888888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3pPr>
            <a:lvl4pPr marL="0" marR="0" indent="1609114" algn="ctr" defTabSz="365690">
              <a:buClrTx/>
              <a:buSzTx/>
              <a:buFontTx/>
              <a:buNone/>
              <a:defRPr sz="2200">
                <a:solidFill>
                  <a:srgbClr val="888888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4pPr>
            <a:lvl5pPr marL="0" marR="0" indent="2145487" algn="ctr" defTabSz="365690">
              <a:buClrTx/>
              <a:buSzTx/>
              <a:buFontTx/>
              <a:buNone/>
              <a:defRPr sz="2200">
                <a:solidFill>
                  <a:srgbClr val="888888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11031193" y="8075465"/>
            <a:ext cx="226089" cy="237226"/>
          </a:xfrm>
          <a:prstGeom prst="rect">
            <a:avLst/>
          </a:prstGeom>
        </p:spPr>
        <p:txBody>
          <a:bodyPr lIns="48762" tIns="48762" rIns="48762" bIns="48762"/>
          <a:lstStyle>
            <a:lvl1pPr algn="r" defTabSz="650166">
              <a:defRPr sz="9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2_Custom Layout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0" marR="0" defTabSz="1295400">
              <a:lnSpc>
                <a:spcPct val="100000"/>
              </a:lnSpc>
              <a:defRPr sz="6200" spc="0">
                <a:solidFill>
                  <a:srgbClr val="002F73"/>
                </a:solidFill>
                <a:uFill>
                  <a:solidFill>
                    <a:srgbClr val="002F7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12059682" y="9236286"/>
            <a:ext cx="294879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buClr>
                <a:srgbClr val="9A9A9A"/>
              </a:buCl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molecules.png" descr="molecu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108" y="1560125"/>
            <a:ext cx="4671343" cy="649111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" y="7897708"/>
            <a:ext cx="13056731" cy="666046"/>
          </a:xfrm>
          <a:prstGeom prst="rect">
            <a:avLst/>
          </a:prstGeom>
          <a:solidFill>
            <a:srgbClr val="0071CE"/>
          </a:solidFill>
          <a:ln w="12700">
            <a:miter lim="400000"/>
          </a:ln>
          <a:effectLst>
            <a:outerShdw blurRad="25400" dist="25400" dir="15839969" rotWithShape="0">
              <a:srgbClr val="808080">
                <a:alpha val="12000"/>
              </a:srgbClr>
            </a:outerShdw>
          </a:effectLst>
        </p:spPr>
        <p:txBody>
          <a:bodyPr lIns="72248" tIns="72248" rIns="72248" bIns="72248" anchor="ctr"/>
          <a:lstStyle/>
          <a:p>
            <a:pPr defTabSz="587007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1790418" y="8080588"/>
            <a:ext cx="1" cy="307059"/>
          </a:xfrm>
          <a:prstGeom prst="line">
            <a:avLst/>
          </a:prstGeom>
          <a:ln w="3175">
            <a:solidFill>
              <a:srgbClr val="FFFFFF"/>
            </a:solidFill>
            <a:miter lim="0"/>
          </a:ln>
        </p:spPr>
        <p:txBody>
          <a:bodyPr lIns="72248" tIns="72248" rIns="72248" bIns="72248" anchor="ctr"/>
          <a:lstStyle/>
          <a:p>
            <a:pPr algn="l" defTabSz="866986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8" name="image4.png" descr="ASEA-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4" y="8091875"/>
            <a:ext cx="1090508" cy="28222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1747519" y="1512148"/>
            <a:ext cx="9509761" cy="1219201"/>
          </a:xfrm>
          <a:prstGeom prst="rect">
            <a:avLst/>
          </a:prstGeom>
        </p:spPr>
        <p:txBody>
          <a:bodyPr lIns="48762" tIns="48762" rIns="48762" bIns="48762">
            <a:normAutofit/>
          </a:bodyPr>
          <a:lstStyle>
            <a:lvl1pPr marL="0" marR="0" defTabSz="365690">
              <a:lnSpc>
                <a:spcPct val="100000"/>
              </a:lnSpc>
              <a:defRPr sz="3400" spc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1747519" y="2926086"/>
            <a:ext cx="4652022" cy="4827695"/>
          </a:xfrm>
          <a:prstGeom prst="rect">
            <a:avLst/>
          </a:prstGeom>
        </p:spPr>
        <p:txBody>
          <a:bodyPr lIns="48762" tIns="48762" rIns="48762" bIns="48762">
            <a:normAutofit/>
          </a:bodyPr>
          <a:lstStyle>
            <a:lvl1pPr marL="235699" marR="0" indent="-235699" defTabSz="365690">
              <a:spcBef>
                <a:spcPts val="6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1pPr>
            <a:lvl2pPr marL="492826" marR="0" indent="-235700" defTabSz="365690">
              <a:spcBef>
                <a:spcPts val="6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2pPr>
            <a:lvl3pPr marL="716280" marR="0" indent="-202027" defTabSz="365690">
              <a:spcBef>
                <a:spcPts val="600"/>
              </a:spcBef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3pPr>
            <a:lvl4pPr marL="1007076" marR="0" indent="-235698" defTabSz="365690"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4pPr>
            <a:lvl5pPr marL="1264202" marR="0" indent="-235698" defTabSz="365690">
              <a:buClrTx/>
              <a:defRPr sz="2200">
                <a:solidFill>
                  <a:srgbClr val="404040"/>
                </a:solidFill>
                <a:uFillTx/>
                <a:latin typeface="ApexNew-Book"/>
                <a:ea typeface="ApexNew-Book"/>
                <a:cs typeface="ApexNew-Book"/>
                <a:sym typeface="ApexNew-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6326293" y="7802457"/>
            <a:ext cx="2465494" cy="393701"/>
          </a:xfrm>
          <a:prstGeom prst="rect">
            <a:avLst/>
          </a:prstGeom>
        </p:spPr>
        <p:txBody>
          <a:bodyPr lIns="48762" tIns="48762" rIns="48762" bIns="48762"/>
          <a:lstStyle>
            <a:lvl1pPr algn="r" defTabSz="650166">
              <a:defRPr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Office Them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647700" y="130175"/>
            <a:ext cx="11709400" cy="2144713"/>
          </a:xfrm>
          <a:prstGeom prst="rect">
            <a:avLst/>
          </a:prstGeom>
        </p:spPr>
        <p:txBody>
          <a:bodyPr/>
          <a:lstStyle>
            <a:lvl1pPr marL="6350" marR="57799" indent="-6350" defTabSz="914400">
              <a:lnSpc>
                <a:spcPct val="100000"/>
              </a:lnSpc>
              <a:defRPr sz="620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82587" marR="57799" defTabSz="914400">
              <a:spcBef>
                <a:spcPts val="1100"/>
              </a:spcBef>
              <a:buClrTx/>
            </a:lvl1pPr>
            <a:lvl2pPr marL="731837" marR="57799" defTabSz="914400">
              <a:spcBef>
                <a:spcPts val="1000"/>
              </a:spcBef>
              <a:buClrTx/>
            </a:lvl2pPr>
            <a:lvl3pPr marL="1131887" marR="57799" defTabSz="914400">
              <a:buClrTx/>
            </a:lvl3pPr>
            <a:lvl4pPr marL="1589087" marR="57799" defTabSz="914400">
              <a:spcBef>
                <a:spcPts val="700"/>
              </a:spcBef>
              <a:buClrTx/>
            </a:lvl4pPr>
            <a:lvl5pPr marL="2046287" marR="57799" defTabSz="914400">
              <a:spcBef>
                <a:spcPts val="700"/>
              </a:spcBef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10650636" y="9136062"/>
            <a:ext cx="371278" cy="330201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gradFill flip="none" rotWithShape="1">
          <a:gsLst>
            <a:gs pos="0">
              <a:srgbClr val="0433FF"/>
            </a:gs>
            <a:gs pos="100000">
              <a:srgbClr val="009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defTabSz="584200">
              <a:lnSpc>
                <a:spcPct val="100000"/>
              </a:lnSpc>
              <a:defRPr sz="8000" spc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sldNum" sz="quarter" idx="2"/>
          </p:nvPr>
        </p:nvSpPr>
        <p:spPr>
          <a:xfrm>
            <a:off x="6343650" y="9372600"/>
            <a:ext cx="317500" cy="342900"/>
          </a:xfrm>
          <a:prstGeom prst="rect">
            <a:avLst/>
          </a:prstGeom>
        </p:spPr>
        <p:txBody>
          <a:bodyPr anchor="t"/>
          <a:lstStyle>
            <a:lvl1pPr defTabSz="4572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Office Them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620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650239" y="955040"/>
            <a:ext cx="11704322" cy="2144889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0" marR="0" defTabSz="914400">
              <a:lnSpc>
                <a:spcPct val="100000"/>
              </a:lnSpc>
              <a:defRPr sz="62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idx="1"/>
          </p:nvPr>
        </p:nvSpPr>
        <p:spPr>
          <a:xfrm>
            <a:off x="650239" y="3099928"/>
            <a:ext cx="11704322" cy="6653673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471487" marR="0" indent="-471487" defTabSz="914400">
              <a:spcBef>
                <a:spcPts val="700"/>
              </a:spcBef>
              <a:buClr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06235" marR="0" indent="-449035" defTabSz="914400">
              <a:spcBef>
                <a:spcPts val="700"/>
              </a:spcBef>
              <a:buClrTx/>
              <a:defRPr sz="440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33500" marR="0" indent="-419100" defTabSz="914400">
              <a:spcBef>
                <a:spcPts val="700"/>
              </a:spcBef>
              <a:buClrTx/>
              <a:defRPr sz="440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74520" marR="0" indent="-502920" defTabSz="914400">
              <a:spcBef>
                <a:spcPts val="700"/>
              </a:spcBef>
              <a:buClrTx/>
              <a:defRPr sz="440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331720" marR="0" indent="-502920" defTabSz="914400">
              <a:spcBef>
                <a:spcPts val="700"/>
              </a:spcBef>
              <a:buClrTx/>
              <a:defRPr sz="440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hape 230"/>
          <p:cNvSpPr>
            <a:spLocks noGrp="1"/>
          </p:cNvSpPr>
          <p:nvPr>
            <p:ph type="sldNum" sz="quarter" idx="2"/>
          </p:nvPr>
        </p:nvSpPr>
        <p:spPr>
          <a:xfrm>
            <a:off x="9320107" y="8779792"/>
            <a:ext cx="3034454" cy="520701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914400">
              <a:defRPr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11031193" y="8075465"/>
            <a:ext cx="226089" cy="237226"/>
          </a:xfrm>
          <a:prstGeom prst="rect">
            <a:avLst/>
          </a:prstGeom>
        </p:spPr>
        <p:txBody>
          <a:bodyPr lIns="48762" tIns="48762" rIns="48762" bIns="48762"/>
          <a:lstStyle>
            <a:lvl1pPr algn="r" defTabSz="650166">
              <a:defRPr sz="9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650239" y="1512147"/>
            <a:ext cx="11704322" cy="1219201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0" marR="0" defTabSz="866986">
              <a:lnSpc>
                <a:spcPct val="100000"/>
              </a:lnSpc>
              <a:defRPr sz="5600" spc="56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6285653" y="7762833"/>
            <a:ext cx="3034455" cy="4729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copy">
    <p:bg>
      <p:bgPr>
        <a:gradFill flip="none" rotWithShape="1">
          <a:gsLst>
            <a:gs pos="0">
              <a:schemeClr val="accent6">
                <a:hueOff val="-133704"/>
                <a:satOff val="8281"/>
                <a:lumOff val="-27269"/>
              </a:schemeClr>
            </a:gs>
            <a:gs pos="100000">
              <a:srgbClr val="5A5F5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defTabSz="584200">
              <a:lnSpc>
                <a:spcPct val="100000"/>
              </a:lnSpc>
              <a:defRPr sz="8000" spc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2_Custom Layout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marL="0" marR="0" defTabSz="1295400">
              <a:lnSpc>
                <a:spcPct val="100000"/>
              </a:lnSpc>
              <a:defRPr sz="6200" spc="0">
                <a:solidFill>
                  <a:srgbClr val="002F73"/>
                </a:solidFill>
                <a:uFill>
                  <a:solidFill>
                    <a:srgbClr val="002F7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12059682" y="9236286"/>
            <a:ext cx="294879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buClr>
                <a:srgbClr val="9A9A9A"/>
              </a:buClr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defTabSz="584200">
              <a:lnSpc>
                <a:spcPct val="100000"/>
              </a:lnSpc>
              <a:defRPr sz="8000" spc="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 defTabSz="584200"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975359" y="3492782"/>
            <a:ext cx="11054082" cy="1871699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marR="0" defTabSz="457200">
              <a:lnSpc>
                <a:spcPct val="100000"/>
              </a:lnSpc>
              <a:defRPr sz="8200" spc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"/>
          </p:nvPr>
        </p:nvSpPr>
        <p:spPr>
          <a:xfrm>
            <a:off x="1950719" y="5364479"/>
            <a:ext cx="9103361" cy="3169921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indent="0" algn="ctr" defTabSz="457200">
              <a:spcBef>
                <a:spcPts val="700"/>
              </a:spcBef>
              <a:buClrTx/>
              <a:buSzTx/>
              <a:buFontTx/>
              <a:buNone/>
              <a:defRPr sz="4900">
                <a:solidFill>
                  <a:srgbClr val="888888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457200">
              <a:spcBef>
                <a:spcPts val="700"/>
              </a:spcBef>
              <a:buClrTx/>
              <a:buSzTx/>
              <a:buFontTx/>
              <a:buNone/>
              <a:defRPr sz="4900">
                <a:solidFill>
                  <a:srgbClr val="888888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457200">
              <a:spcBef>
                <a:spcPts val="700"/>
              </a:spcBef>
              <a:buClrTx/>
              <a:buSzTx/>
              <a:buFontTx/>
              <a:buNone/>
              <a:defRPr sz="4900">
                <a:solidFill>
                  <a:srgbClr val="888888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457200">
              <a:spcBef>
                <a:spcPts val="700"/>
              </a:spcBef>
              <a:buClrTx/>
              <a:buSzTx/>
              <a:buFontTx/>
              <a:buNone/>
              <a:defRPr sz="4900">
                <a:solidFill>
                  <a:srgbClr val="888888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457200">
              <a:spcBef>
                <a:spcPts val="700"/>
              </a:spcBef>
              <a:buClrTx/>
              <a:buSzTx/>
              <a:buFontTx/>
              <a:buNone/>
              <a:defRPr sz="4900">
                <a:solidFill>
                  <a:srgbClr val="888888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9320107" y="7999307"/>
            <a:ext cx="3034454" cy="650749"/>
          </a:xfrm>
          <a:prstGeom prst="rect">
            <a:avLst/>
          </a:prstGeom>
        </p:spPr>
        <p:txBody>
          <a:bodyPr wrap="square" lIns="65023" tIns="65023" rIns="65023" bIns="65023" anchor="t"/>
          <a:lstStyle>
            <a:lvl1pPr algn="l" defTabSz="457200">
              <a:defRPr sz="34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9320107" y="7999307"/>
            <a:ext cx="3034454" cy="650749"/>
          </a:xfrm>
          <a:prstGeom prst="rect">
            <a:avLst/>
          </a:prstGeom>
        </p:spPr>
        <p:txBody>
          <a:bodyPr wrap="square" lIns="65023" tIns="65023" rIns="65023" bIns="65023" anchor="t"/>
          <a:lstStyle>
            <a:lvl1pPr algn="l" defTabSz="457200">
              <a:defRPr sz="34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mol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650239" y="1264176"/>
            <a:ext cx="11704322" cy="1354784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6400" spc="64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half" idx="1"/>
          </p:nvPr>
        </p:nvSpPr>
        <p:spPr>
          <a:xfrm>
            <a:off x="650239" y="2926081"/>
            <a:ext cx="5725567" cy="5608320"/>
          </a:xfrm>
          <a:prstGeom prst="rect">
            <a:avLst/>
          </a:prstGeom>
        </p:spPr>
        <p:txBody>
          <a:bodyPr lIns="65023" tIns="65023" rIns="65023" bIns="65023">
            <a:normAutofit/>
          </a:bodyPr>
          <a:lstStyle>
            <a:lvl1pPr marL="413657" marR="0" indent="-413657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939800" marR="0" indent="-482600" defTabSz="866986">
              <a:spcBef>
                <a:spcPts val="800"/>
              </a:spcBef>
              <a:buClr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51038" marR="0" indent="-436638" defTabSz="866986"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240279" marR="0" indent="-86867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63139" marR="0" indent="-434339" defTabSz="866986">
              <a:spcBef>
                <a:spcPts val="800"/>
              </a:spcBef>
              <a:buClrTx/>
              <a:defRPr sz="38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lecul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8615681" y="8088133"/>
            <a:ext cx="2275841" cy="211836"/>
          </a:xfrm>
          <a:prstGeom prst="rect">
            <a:avLst/>
          </a:prstGeom>
        </p:spPr>
        <p:txBody>
          <a:bodyPr wrap="square" lIns="48767" tIns="48767" rIns="48767" bIns="48767"/>
          <a:lstStyle>
            <a:lvl1pPr algn="r" defTabSz="487643">
              <a:defRPr sz="70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650239" y="1219199"/>
            <a:ext cx="11704322" cy="1805097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5600" spc="560"/>
            </a:lvl1pPr>
          </a:lstStyle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75294" y="5919353"/>
            <a:ext cx="3243281" cy="2615047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indent="0" defTabSz="866986">
              <a:spcBef>
                <a:spcPts val="900"/>
              </a:spcBef>
              <a:buClrTx/>
              <a:buSzTx/>
              <a:buFontTx/>
              <a:buNone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428750" marR="0" indent="-971550" defTabSz="866986"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00175" marR="0" indent="-485775" defTabSz="866986">
              <a:spcBef>
                <a:spcPts val="900"/>
              </a:spcBef>
              <a:buClrTx/>
              <a:buFont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148839" marR="0" indent="-777239" defTabSz="866986">
              <a:spcBef>
                <a:spcPts val="900"/>
              </a:spcBef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17420" marR="0" indent="-388620" defTabSz="866986">
              <a:spcBef>
                <a:spcPts val="900"/>
              </a:spcBef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mo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650239" y="1219199"/>
            <a:ext cx="11704322" cy="1805097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defTabSz="866986">
              <a:lnSpc>
                <a:spcPct val="100000"/>
              </a:lnSpc>
              <a:defRPr sz="5600" spc="560"/>
            </a:lvl1pPr>
          </a:lstStyle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914864" y="3369392"/>
            <a:ext cx="3769393" cy="3198202"/>
          </a:xfrm>
          <a:prstGeom prst="rect">
            <a:avLst/>
          </a:prstGeom>
        </p:spPr>
        <p:txBody>
          <a:bodyPr lIns="65023" tIns="65023" rIns="65023" bIns="65023"/>
          <a:lstStyle>
            <a:lvl1pPr marL="0" marR="0" indent="0" defTabSz="866986">
              <a:spcBef>
                <a:spcPts val="900"/>
              </a:spcBef>
              <a:buClrTx/>
              <a:buSzTx/>
              <a:buFontTx/>
              <a:buNone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80911" marR="0" indent="-623711" defTabSz="866986"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00175" marR="0" indent="-485775" defTabSz="866986">
              <a:spcBef>
                <a:spcPts val="900"/>
              </a:spcBef>
              <a:buClrTx/>
              <a:buFontTx/>
              <a:defRPr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148839" marR="0" indent="-777239" defTabSz="866986">
              <a:spcBef>
                <a:spcPts val="900"/>
              </a:spcBef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17420" marR="0" indent="-388620" defTabSz="866986">
              <a:spcBef>
                <a:spcPts val="900"/>
              </a:spcBef>
              <a:buClrTx/>
              <a:buFontTx/>
              <a:defRPr sz="3400">
                <a:solidFill>
                  <a:srgbClr val="6C6C6C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9320107" y="7769183"/>
            <a:ext cx="3034454" cy="460249"/>
          </a:xfrm>
          <a:prstGeom prst="rect">
            <a:avLst/>
          </a:prstGeom>
        </p:spPr>
        <p:txBody>
          <a:bodyPr wrap="square" lIns="65023" tIns="65023" rIns="65023" bIns="65023"/>
          <a:lstStyle>
            <a:lvl1pPr algn="r" defTabSz="866986">
              <a:defRPr sz="22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jpg"/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8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0651694" y="9136521"/>
            <a:ext cx="371278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defTabSz="647700">
              <a:defRPr sz="16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ransition spd="med"/>
  <p:txStyles>
    <p:titleStyle>
      <a:lvl1pPr marL="57799" marR="57799" indent="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57799" marR="57799" indent="2286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57799" marR="57799" indent="4572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57799" marR="57799" indent="6858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57799" marR="57799" indent="9144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57799" marR="57799" indent="11430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57799" marR="57799" indent="13716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7799" marR="57799" indent="16002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799" marR="57799" indent="1828800" algn="ctr" defTabSz="647700" latinLnBrk="0">
        <a:lnSpc>
          <a:spcPts val="49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0" i="0" u="none" strike="noStrike" cap="none" spc="430" baseline="0">
          <a:ln>
            <a:noFill/>
          </a:ln>
          <a:solidFill>
            <a:srgbClr val="0071AD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83540" marR="57799" indent="-342900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1pPr>
      <a:lvl2pPr marL="828708" marR="57799" indent="-33086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2pPr>
      <a:lvl3pPr marL="1250875" marR="57799" indent="-295835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3pPr>
      <a:lvl4pPr marL="17714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4pPr>
      <a:lvl5pPr marL="22286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5pPr>
      <a:lvl6pPr marL="22286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6pPr>
      <a:lvl7pPr marL="22286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7pPr>
      <a:lvl8pPr marL="22286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8pPr>
      <a:lvl9pPr marL="2228668" marR="57799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Lucida Grande"/>
          <a:ea typeface="Lucida Grande"/>
          <a:cs typeface="Lucida Grande"/>
          <a:sym typeface="Lucida Grande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9B9B9B"/>
            </a:solidFill>
          </a:uFill>
          <a:latin typeface="+mn-lt"/>
          <a:ea typeface="+mn-ea"/>
          <a:cs typeface="+mn-cs"/>
          <a:sym typeface="Lucida Grand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jpeg"/><Relationship Id="rId5" Type="http://schemas.openxmlformats.org/officeDocument/2006/relationships/image" Target="../media/image56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5" Type="http://schemas.openxmlformats.org/officeDocument/2006/relationships/image" Target="../media/image91.pn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18.png" descr="ASEA_logo_allblue_tag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78" y="516194"/>
            <a:ext cx="10393191" cy="565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3" y="6807265"/>
            <a:ext cx="6645096" cy="29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91"/>
          <p:cNvSpPr/>
          <p:nvPr/>
        </p:nvSpPr>
        <p:spPr>
          <a:xfrm>
            <a:off x="583399" y="6245652"/>
            <a:ext cx="3365501" cy="303159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A74B44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ko-KR" altLang="en-US"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스텝 </a:t>
            </a:r>
            <a:r>
              <a:rPr lang="en-US" altLang="ko-KR"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1</a:t>
            </a:r>
          </a:p>
          <a:p>
            <a:pPr defTabSz="1295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ko-KR" altLang="en-US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cs typeface="Gill Sans"/>
                <a:sym typeface="Gill Sans"/>
              </a:rPr>
              <a:t>청정 바닷물</a:t>
            </a:r>
            <a:endParaRPr lang="en-US" altLang="ko-KR" sz="32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ea"/>
              <a:cs typeface="Gill Sans"/>
              <a:sym typeface="Gill Sans"/>
            </a:endParaRPr>
          </a:p>
          <a:p>
            <a:pPr defTabSz="1295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cs typeface="Gill Sans"/>
                <a:sym typeface="Gill Sans"/>
              </a:rPr>
              <a:t>(</a:t>
            </a:r>
            <a:r>
              <a:rPr lang="ko-KR" altLang="en-US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cs typeface="Gill Sans"/>
                <a:sym typeface="Gill Sans"/>
              </a:rPr>
              <a:t>인체의 세포내에서 발견되는 것과 동일함</a:t>
            </a:r>
            <a:r>
              <a:rPr lang="en-US" altLang="ko-KR" sz="32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cs typeface="Gill Sans"/>
                <a:sym typeface="Gill Sans"/>
              </a:rPr>
              <a:t>…)</a:t>
            </a:r>
            <a:endParaRPr sz="3200" dirty="0">
              <a:ea typeface="굴림" panose="020B0600000101010101" pitchFamily="50" charset="-127"/>
            </a:endParaRPr>
          </a:p>
        </p:txBody>
      </p:sp>
      <p:sp>
        <p:nvSpPr>
          <p:cNvPr id="12" name="Shape 392"/>
          <p:cNvSpPr/>
          <p:nvPr/>
        </p:nvSpPr>
        <p:spPr>
          <a:xfrm>
            <a:off x="4886182" y="6245652"/>
            <a:ext cx="3581005" cy="210826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defTabSz="1295400">
              <a:buClr>
                <a:srgbClr val="A74B44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ko-KR" altLang="en-US"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스텝 </a:t>
            </a:r>
            <a:r>
              <a:rPr lang="en-US" altLang="ko-KR"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2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+mj-ea"/>
                <a:ea typeface="+mj-ea"/>
              </a:rPr>
              <a:t>바닷물</a:t>
            </a:r>
            <a:r>
              <a:rPr lang="ko-KR" altLang="en-US" sz="3200" b="1" dirty="0">
                <a:solidFill>
                  <a:srgbClr val="000000"/>
                </a:solidFill>
                <a:latin typeface="+mj-ea"/>
                <a:ea typeface="+mj-ea"/>
              </a:rPr>
              <a:t>이</a:t>
            </a:r>
            <a:r>
              <a:rPr lang="en-US" sz="32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3200" b="1" dirty="0">
                <a:solidFill>
                  <a:srgbClr val="000000"/>
                </a:solidFill>
                <a:latin typeface="+mj-ea"/>
                <a:ea typeface="+mj-ea"/>
              </a:rPr>
              <a:t>자유</a:t>
            </a:r>
            <a:r>
              <a:rPr lang="en-US" sz="3200" b="1" dirty="0" err="1">
                <a:solidFill>
                  <a:srgbClr val="000000"/>
                </a:solidFill>
                <a:latin typeface="+mj-ea"/>
                <a:ea typeface="+mj-ea"/>
              </a:rPr>
              <a:t>부동</a:t>
            </a:r>
            <a:r>
              <a:rPr lang="en-US" sz="32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ea"/>
                <a:ea typeface="+mj-ea"/>
              </a:rPr>
              <a:t>원자로</a:t>
            </a:r>
            <a:r>
              <a:rPr lang="en-US" sz="3200" b="1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ea"/>
                <a:ea typeface="+mj-ea"/>
              </a:rPr>
              <a:t>분류</a:t>
            </a:r>
            <a:r>
              <a:rPr lang="ko-KR" altLang="en-US" sz="3200" b="1" dirty="0">
                <a:solidFill>
                  <a:srgbClr val="000000"/>
                </a:solidFill>
                <a:latin typeface="+mj-ea"/>
                <a:ea typeface="+mj-ea"/>
              </a:rPr>
              <a:t>됨</a:t>
            </a:r>
            <a:endParaRPr lang="en-US" sz="3200" b="1" dirty="0">
              <a:solidFill>
                <a:srgbClr val="000000"/>
              </a:solidFill>
              <a:latin typeface="+mj-ea"/>
              <a:ea typeface="+mj-ea"/>
            </a:endParaRPr>
          </a:p>
          <a:p>
            <a:pPr defTabSz="1295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3200" b="1" dirty="0">
                <a:solidFill>
                  <a:srgbClr val="000000"/>
                </a:solidFill>
                <a:latin typeface="+mj-ea"/>
                <a:ea typeface="+mj-ea"/>
              </a:rPr>
              <a:t>NA-Cl-H-O</a:t>
            </a:r>
          </a:p>
        </p:txBody>
      </p:sp>
      <p:sp>
        <p:nvSpPr>
          <p:cNvPr id="13" name="Shape 393"/>
          <p:cNvSpPr/>
          <p:nvPr/>
        </p:nvSpPr>
        <p:spPr>
          <a:xfrm>
            <a:off x="8388537" y="6245652"/>
            <a:ext cx="4483101" cy="210826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defTabSz="1295400">
              <a:buClr>
                <a:srgbClr val="A74B44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ko-KR" altLang="en-US"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스텝</a:t>
            </a:r>
            <a:r>
              <a:rPr sz="3200" b="1" dirty="0">
                <a:solidFill>
                  <a:srgbClr val="FF0000"/>
                </a:solidFill>
                <a:uFill>
                  <a:solidFill>
                    <a:srgbClr val="A74B44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rPr>
              <a:t> 3</a:t>
            </a:r>
          </a:p>
          <a:p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안정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산화환원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신호화된분자로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재구성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ko-KR" altLang="en-US" sz="3200" b="1" dirty="0">
                <a:solidFill>
                  <a:schemeClr val="tx1">
                    <a:lumMod val="50000"/>
                  </a:schemeClr>
                </a:solidFill>
              </a:rPr>
              <a:t>된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</a:rPr>
              <a:t>원자</a:t>
            </a:r>
            <a:r>
              <a:rPr lang="ko-KR" altLang="en-US" sz="3200" b="1" dirty="0">
                <a:solidFill>
                  <a:schemeClr val="tx1">
                    <a:lumMod val="50000"/>
                  </a:schemeClr>
                </a:solidFill>
              </a:rPr>
              <a:t>들</a:t>
            </a:r>
            <a:endParaRPr lang="en-US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" name="image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53" y="2086547"/>
            <a:ext cx="3400071" cy="397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16.jpeg"/>
          <p:cNvPicPr>
            <a:picLocks noChangeAspect="1"/>
          </p:cNvPicPr>
          <p:nvPr/>
        </p:nvPicPr>
        <p:blipFill>
          <a:blip r:embed="rId4"/>
          <a:srcRect l="115" r="114"/>
          <a:stretch>
            <a:fillRect/>
          </a:stretch>
        </p:blipFill>
        <p:spPr>
          <a:xfrm>
            <a:off x="5189628" y="2084944"/>
            <a:ext cx="3082691" cy="397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17.jpeg"/>
          <p:cNvPicPr>
            <a:picLocks noChangeAspect="1"/>
          </p:cNvPicPr>
          <p:nvPr/>
        </p:nvPicPr>
        <p:blipFill>
          <a:blip r:embed="rId5"/>
          <a:srcRect t="77" b="77"/>
          <a:stretch>
            <a:fillRect/>
          </a:stretch>
        </p:blipFill>
        <p:spPr>
          <a:xfrm>
            <a:off x="9083224" y="2086547"/>
            <a:ext cx="3093725" cy="397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65518" y="415709"/>
            <a:ext cx="791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ASEA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의 특허 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3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단계 과정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00"/>
          <p:cNvSpPr/>
          <p:nvPr/>
        </p:nvSpPr>
        <p:spPr>
          <a:xfrm>
            <a:off x="5932547" y="2367211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0" name="Shape 401"/>
          <p:cNvSpPr/>
          <p:nvPr/>
        </p:nvSpPr>
        <p:spPr>
          <a:xfrm>
            <a:off x="5561089" y="3708606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11" name="blog_asea-scientifcally-valida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40" y="2298566"/>
            <a:ext cx="8281180" cy="474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hape 403"/>
          <p:cNvSpPr/>
          <p:nvPr/>
        </p:nvSpPr>
        <p:spPr>
          <a:xfrm>
            <a:off x="5662274" y="4485947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13" name="image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531" y="7239357"/>
            <a:ext cx="5457109" cy="211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53984" y="420923"/>
            <a:ext cx="12039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입증된 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ASEA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의 과학적 기술력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650239" y="89390"/>
            <a:ext cx="11358106" cy="1354783"/>
          </a:xfrm>
          <a:prstGeom prst="rect">
            <a:avLst/>
          </a:prstGeom>
        </p:spPr>
        <p:txBody>
          <a:bodyPr/>
          <a:lstStyle/>
          <a:p>
            <a:r>
              <a:rPr sz="5400" b="1" dirty="0">
                <a:latin typeface="+mj-lt"/>
              </a:rPr>
              <a:t>ASEA Cellular Health </a:t>
            </a:r>
          </a:p>
        </p:txBody>
      </p:sp>
      <p:pic>
        <p:nvPicPr>
          <p:cNvPr id="409" name="b-renu-advanced-skin-care.jpg"/>
          <p:cNvPicPr>
            <a:picLocks noChangeAspect="1"/>
          </p:cNvPicPr>
          <p:nvPr/>
        </p:nvPicPr>
        <p:blipFill>
          <a:blip r:embed="rId3"/>
          <a:srcRect l="18348" t="2914" r="17735" b="6844"/>
          <a:stretch>
            <a:fillRect/>
          </a:stretch>
        </p:blipFill>
        <p:spPr>
          <a:xfrm>
            <a:off x="8274760" y="2868785"/>
            <a:ext cx="3436950" cy="2991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487" extrusionOk="0">
                <a:moveTo>
                  <a:pt x="18240" y="8"/>
                </a:moveTo>
                <a:cubicBezTo>
                  <a:pt x="15296" y="-12"/>
                  <a:pt x="14907" y="0"/>
                  <a:pt x="14802" y="119"/>
                </a:cubicBezTo>
                <a:cubicBezTo>
                  <a:pt x="14657" y="285"/>
                  <a:pt x="14658" y="447"/>
                  <a:pt x="14800" y="1730"/>
                </a:cubicBezTo>
                <a:cubicBezTo>
                  <a:pt x="14993" y="3479"/>
                  <a:pt x="15208" y="6528"/>
                  <a:pt x="15467" y="11169"/>
                </a:cubicBezTo>
                <a:cubicBezTo>
                  <a:pt x="15542" y="12526"/>
                  <a:pt x="15795" y="16329"/>
                  <a:pt x="15873" y="17292"/>
                </a:cubicBezTo>
                <a:cubicBezTo>
                  <a:pt x="15945" y="18187"/>
                  <a:pt x="16018" y="20156"/>
                  <a:pt x="16022" y="21018"/>
                </a:cubicBezTo>
                <a:cubicBezTo>
                  <a:pt x="16050" y="20991"/>
                  <a:pt x="16084" y="21027"/>
                  <a:pt x="16161" y="21144"/>
                </a:cubicBezTo>
                <a:cubicBezTo>
                  <a:pt x="16258" y="21291"/>
                  <a:pt x="16405" y="21356"/>
                  <a:pt x="16764" y="21415"/>
                </a:cubicBezTo>
                <a:cubicBezTo>
                  <a:pt x="16765" y="21415"/>
                  <a:pt x="16765" y="21414"/>
                  <a:pt x="16766" y="21415"/>
                </a:cubicBezTo>
                <a:cubicBezTo>
                  <a:pt x="17052" y="21432"/>
                  <a:pt x="17289" y="21449"/>
                  <a:pt x="17732" y="21469"/>
                </a:cubicBezTo>
                <a:cubicBezTo>
                  <a:pt x="18024" y="21481"/>
                  <a:pt x="18261" y="21483"/>
                  <a:pt x="18496" y="21483"/>
                </a:cubicBezTo>
                <a:cubicBezTo>
                  <a:pt x="19017" y="21463"/>
                  <a:pt x="19499" y="21417"/>
                  <a:pt x="19815" y="21343"/>
                </a:cubicBezTo>
                <a:cubicBezTo>
                  <a:pt x="19977" y="21283"/>
                  <a:pt x="20078" y="21207"/>
                  <a:pt x="20111" y="21107"/>
                </a:cubicBezTo>
                <a:cubicBezTo>
                  <a:pt x="20146" y="21003"/>
                  <a:pt x="20203" y="20947"/>
                  <a:pt x="20243" y="20956"/>
                </a:cubicBezTo>
                <a:cubicBezTo>
                  <a:pt x="20256" y="20537"/>
                  <a:pt x="20278" y="19815"/>
                  <a:pt x="20315" y="18906"/>
                </a:cubicBezTo>
                <a:cubicBezTo>
                  <a:pt x="20392" y="17023"/>
                  <a:pt x="20426" y="16436"/>
                  <a:pt x="20669" y="12700"/>
                </a:cubicBezTo>
                <a:cubicBezTo>
                  <a:pt x="20730" y="11764"/>
                  <a:pt x="20832" y="10195"/>
                  <a:pt x="20893" y="9213"/>
                </a:cubicBezTo>
                <a:cubicBezTo>
                  <a:pt x="21072" y="6348"/>
                  <a:pt x="21209" y="4645"/>
                  <a:pt x="21418" y="2750"/>
                </a:cubicBezTo>
                <a:cubicBezTo>
                  <a:pt x="21490" y="2095"/>
                  <a:pt x="21550" y="1215"/>
                  <a:pt x="21553" y="794"/>
                </a:cubicBezTo>
                <a:lnTo>
                  <a:pt x="21555" y="30"/>
                </a:lnTo>
                <a:lnTo>
                  <a:pt x="18240" y="8"/>
                </a:lnTo>
                <a:close/>
                <a:moveTo>
                  <a:pt x="7126" y="1219"/>
                </a:moveTo>
                <a:cubicBezTo>
                  <a:pt x="6361" y="1219"/>
                  <a:pt x="5646" y="1247"/>
                  <a:pt x="5538" y="1282"/>
                </a:cubicBezTo>
                <a:lnTo>
                  <a:pt x="5344" y="1345"/>
                </a:lnTo>
                <a:lnTo>
                  <a:pt x="5279" y="4130"/>
                </a:lnTo>
                <a:cubicBezTo>
                  <a:pt x="5206" y="7306"/>
                  <a:pt x="5223" y="17253"/>
                  <a:pt x="5307" y="19673"/>
                </a:cubicBezTo>
                <a:lnTo>
                  <a:pt x="5364" y="21286"/>
                </a:lnTo>
                <a:lnTo>
                  <a:pt x="5735" y="21386"/>
                </a:lnTo>
                <a:cubicBezTo>
                  <a:pt x="5824" y="21410"/>
                  <a:pt x="5935" y="21434"/>
                  <a:pt x="6043" y="21452"/>
                </a:cubicBezTo>
                <a:cubicBezTo>
                  <a:pt x="6207" y="21431"/>
                  <a:pt x="6542" y="21405"/>
                  <a:pt x="7052" y="21389"/>
                </a:cubicBezTo>
                <a:cubicBezTo>
                  <a:pt x="7736" y="21368"/>
                  <a:pt x="8059" y="21381"/>
                  <a:pt x="8172" y="21432"/>
                </a:cubicBezTo>
                <a:cubicBezTo>
                  <a:pt x="8194" y="21427"/>
                  <a:pt x="8201" y="21422"/>
                  <a:pt x="8224" y="21417"/>
                </a:cubicBezTo>
                <a:cubicBezTo>
                  <a:pt x="8489" y="21361"/>
                  <a:pt x="8724" y="21295"/>
                  <a:pt x="8744" y="21272"/>
                </a:cubicBezTo>
                <a:cubicBezTo>
                  <a:pt x="8824" y="21182"/>
                  <a:pt x="8937" y="7916"/>
                  <a:pt x="8864" y="7215"/>
                </a:cubicBezTo>
                <a:cubicBezTo>
                  <a:pt x="8842" y="7004"/>
                  <a:pt x="8808" y="5633"/>
                  <a:pt x="8791" y="4167"/>
                </a:cubicBezTo>
                <a:cubicBezTo>
                  <a:pt x="8765" y="1838"/>
                  <a:pt x="8746" y="1484"/>
                  <a:pt x="8640" y="1362"/>
                </a:cubicBezTo>
                <a:cubicBezTo>
                  <a:pt x="8535" y="1242"/>
                  <a:pt x="8317" y="1220"/>
                  <a:pt x="7126" y="1219"/>
                </a:cubicBezTo>
                <a:close/>
                <a:moveTo>
                  <a:pt x="1576" y="5111"/>
                </a:moveTo>
                <a:cubicBezTo>
                  <a:pt x="1094" y="5119"/>
                  <a:pt x="632" y="5153"/>
                  <a:pt x="451" y="5216"/>
                </a:cubicBezTo>
                <a:cubicBezTo>
                  <a:pt x="298" y="5269"/>
                  <a:pt x="294" y="5336"/>
                  <a:pt x="244" y="7329"/>
                </a:cubicBezTo>
                <a:cubicBezTo>
                  <a:pt x="216" y="8459"/>
                  <a:pt x="157" y="9766"/>
                  <a:pt x="115" y="10234"/>
                </a:cubicBezTo>
                <a:cubicBezTo>
                  <a:pt x="-3" y="11540"/>
                  <a:pt x="-45" y="20585"/>
                  <a:pt x="60" y="21070"/>
                </a:cubicBezTo>
                <a:cubicBezTo>
                  <a:pt x="97" y="21093"/>
                  <a:pt x="136" y="21130"/>
                  <a:pt x="177" y="21189"/>
                </a:cubicBezTo>
                <a:cubicBezTo>
                  <a:pt x="313" y="21387"/>
                  <a:pt x="326" y="21388"/>
                  <a:pt x="1812" y="21380"/>
                </a:cubicBezTo>
                <a:cubicBezTo>
                  <a:pt x="3260" y="21373"/>
                  <a:pt x="3314" y="21369"/>
                  <a:pt x="3487" y="21184"/>
                </a:cubicBezTo>
                <a:cubicBezTo>
                  <a:pt x="3534" y="21133"/>
                  <a:pt x="3579" y="21094"/>
                  <a:pt x="3619" y="21070"/>
                </a:cubicBezTo>
                <a:cubicBezTo>
                  <a:pt x="3620" y="21069"/>
                  <a:pt x="3621" y="21065"/>
                  <a:pt x="3622" y="21064"/>
                </a:cubicBezTo>
                <a:cubicBezTo>
                  <a:pt x="3724" y="20845"/>
                  <a:pt x="3724" y="11401"/>
                  <a:pt x="3622" y="11260"/>
                </a:cubicBezTo>
                <a:cubicBezTo>
                  <a:pt x="3534" y="11139"/>
                  <a:pt x="3396" y="8275"/>
                  <a:pt x="3395" y="6573"/>
                </a:cubicBezTo>
                <a:lnTo>
                  <a:pt x="3395" y="5293"/>
                </a:lnTo>
                <a:lnTo>
                  <a:pt x="2835" y="5179"/>
                </a:lnTo>
                <a:cubicBezTo>
                  <a:pt x="2562" y="5123"/>
                  <a:pt x="2058" y="5103"/>
                  <a:pt x="1576" y="5111"/>
                </a:cubicBezTo>
                <a:close/>
                <a:moveTo>
                  <a:pt x="12256" y="7434"/>
                </a:moveTo>
                <a:cubicBezTo>
                  <a:pt x="11176" y="7429"/>
                  <a:pt x="10741" y="7454"/>
                  <a:pt x="10661" y="7531"/>
                </a:cubicBezTo>
                <a:cubicBezTo>
                  <a:pt x="10568" y="7618"/>
                  <a:pt x="10540" y="8098"/>
                  <a:pt x="10496" y="10339"/>
                </a:cubicBezTo>
                <a:cubicBezTo>
                  <a:pt x="10468" y="11825"/>
                  <a:pt x="10430" y="13634"/>
                  <a:pt x="10412" y="14359"/>
                </a:cubicBezTo>
                <a:cubicBezTo>
                  <a:pt x="10393" y="15084"/>
                  <a:pt x="10421" y="16940"/>
                  <a:pt x="10471" y="18484"/>
                </a:cubicBezTo>
                <a:lnTo>
                  <a:pt x="10561" y="21286"/>
                </a:lnTo>
                <a:lnTo>
                  <a:pt x="10972" y="21386"/>
                </a:lnTo>
                <a:cubicBezTo>
                  <a:pt x="11813" y="21588"/>
                  <a:pt x="13785" y="21468"/>
                  <a:pt x="14008" y="21201"/>
                </a:cubicBezTo>
                <a:cubicBezTo>
                  <a:pt x="14081" y="21114"/>
                  <a:pt x="14136" y="13938"/>
                  <a:pt x="14066" y="13635"/>
                </a:cubicBezTo>
                <a:cubicBezTo>
                  <a:pt x="14044" y="13541"/>
                  <a:pt x="14024" y="12197"/>
                  <a:pt x="14021" y="10647"/>
                </a:cubicBezTo>
                <a:cubicBezTo>
                  <a:pt x="14015" y="8040"/>
                  <a:pt x="14006" y="7816"/>
                  <a:pt x="13879" y="7636"/>
                </a:cubicBezTo>
                <a:cubicBezTo>
                  <a:pt x="13745" y="7447"/>
                  <a:pt x="13709" y="7441"/>
                  <a:pt x="12256" y="7434"/>
                </a:cubicBezTo>
                <a:close/>
              </a:path>
            </a:pathLst>
          </a:cu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10" name="asea-bottle-and-pouch.png"/>
          <p:cNvPicPr>
            <a:picLocks noChangeAspect="1"/>
          </p:cNvPicPr>
          <p:nvPr/>
        </p:nvPicPr>
        <p:blipFill>
          <a:blip r:embed="rId4"/>
          <a:srcRect b="9593"/>
          <a:stretch>
            <a:fillRect/>
          </a:stretch>
        </p:blipFill>
        <p:spPr>
          <a:xfrm>
            <a:off x="1438067" y="4099638"/>
            <a:ext cx="3568415" cy="5175553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grpSp>
        <p:nvGrpSpPr>
          <p:cNvPr id="415" name="Group 415"/>
          <p:cNvGrpSpPr/>
          <p:nvPr/>
        </p:nvGrpSpPr>
        <p:grpSpPr>
          <a:xfrm>
            <a:off x="692146" y="1632276"/>
            <a:ext cx="4568329" cy="2675433"/>
            <a:chOff x="0" y="0"/>
            <a:chExt cx="4568328" cy="2675432"/>
          </a:xfrm>
        </p:grpSpPr>
        <p:grpSp>
          <p:nvGrpSpPr>
            <p:cNvPr id="413" name="Group 413"/>
            <p:cNvGrpSpPr/>
            <p:nvPr/>
          </p:nvGrpSpPr>
          <p:grpSpPr>
            <a:xfrm>
              <a:off x="0" y="608859"/>
              <a:ext cx="4568329" cy="2066574"/>
              <a:chOff x="414585" y="145801"/>
              <a:chExt cx="4568328" cy="2066572"/>
            </a:xfrm>
          </p:grpSpPr>
          <p:sp>
            <p:nvSpPr>
              <p:cNvPr id="411" name="Shape 411"/>
              <p:cNvSpPr/>
              <p:nvPr/>
            </p:nvSpPr>
            <p:spPr>
              <a:xfrm rot="10800000">
                <a:off x="725388" y="1291398"/>
                <a:ext cx="3972124" cy="9209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>
                  <a:lnSpc>
                    <a:spcPts val="7000"/>
                  </a:lnSpc>
                  <a:defRPr sz="9500" baseline="-16842">
                    <a:solidFill>
                      <a:srgbClr val="000000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out</a:t>
                </a: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414585" y="145801"/>
                <a:ext cx="4568330" cy="11495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>
                  <a:lnSpc>
                    <a:spcPts val="9300"/>
                  </a:lnSpc>
                  <a:defRPr sz="9500" baseline="-16842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rPr dirty="0"/>
                  <a:t>inside</a:t>
                </a:r>
              </a:p>
            </p:txBody>
          </p:sp>
        </p:grpSp>
        <p:sp>
          <p:nvSpPr>
            <p:cNvPr id="414" name="Shape 414"/>
            <p:cNvSpPr/>
            <p:nvPr/>
          </p:nvSpPr>
          <p:spPr>
            <a:xfrm>
              <a:off x="1258143" y="-1"/>
              <a:ext cx="2052043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From the</a:t>
              </a:r>
            </a:p>
          </p:txBody>
        </p:sp>
      </p:grpSp>
      <p:grpSp>
        <p:nvGrpSpPr>
          <p:cNvPr id="420" name="Group 420"/>
          <p:cNvGrpSpPr/>
          <p:nvPr/>
        </p:nvGrpSpPr>
        <p:grpSpPr>
          <a:xfrm>
            <a:off x="7017400" y="6146078"/>
            <a:ext cx="5951673" cy="2570867"/>
            <a:chOff x="0" y="-1"/>
            <a:chExt cx="5951671" cy="2570866"/>
          </a:xfrm>
        </p:grpSpPr>
        <p:grpSp>
          <p:nvGrpSpPr>
            <p:cNvPr id="418" name="Group 418"/>
            <p:cNvGrpSpPr/>
            <p:nvPr/>
          </p:nvGrpSpPr>
          <p:grpSpPr>
            <a:xfrm>
              <a:off x="0" y="139656"/>
              <a:ext cx="5951671" cy="2431209"/>
              <a:chOff x="0" y="0"/>
              <a:chExt cx="5951670" cy="2431207"/>
            </a:xfrm>
          </p:grpSpPr>
          <p:sp>
            <p:nvSpPr>
              <p:cNvPr id="416" name="Shape 416"/>
              <p:cNvSpPr/>
              <p:nvPr/>
            </p:nvSpPr>
            <p:spPr>
              <a:xfrm>
                <a:off x="0" y="0"/>
                <a:ext cx="5951670" cy="1604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noAutofit/>
              </a:bodyPr>
              <a:lstStyle>
                <a:lvl1pPr>
                  <a:lnSpc>
                    <a:spcPts val="11200"/>
                  </a:lnSpc>
                  <a:defRPr sz="9500" baseline="-22105">
                    <a:solidFill>
                      <a:srgbClr val="000000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outside</a:t>
                </a:r>
              </a:p>
            </p:txBody>
          </p:sp>
          <p:sp>
            <p:nvSpPr>
              <p:cNvPr id="417" name="Shape 417"/>
              <p:cNvSpPr/>
              <p:nvPr/>
            </p:nvSpPr>
            <p:spPr>
              <a:xfrm rot="10800000">
                <a:off x="960726" y="1452033"/>
                <a:ext cx="4030217" cy="979174"/>
              </a:xfrm>
              <a:prstGeom prst="rect">
                <a:avLst/>
              </a:prstGeom>
              <a:solidFill>
                <a:srgbClr val="51868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b">
                <a:noAutofit/>
              </a:bodyPr>
              <a:lstStyle>
                <a:lvl1pPr>
                  <a:lnSpc>
                    <a:spcPts val="7800"/>
                  </a:lnSpc>
                  <a:defRPr sz="9500" baseline="-16842">
                    <a:solidFill>
                      <a:srgbClr val="FFFFFF"/>
                    </a:solidFill>
                    <a:latin typeface="Futura"/>
                    <a:ea typeface="Futura"/>
                    <a:cs typeface="Futura"/>
                    <a:sym typeface="Futura"/>
                  </a:defRPr>
                </a:lvl1pPr>
              </a:lstStyle>
              <a:p>
                <a:r>
                  <a:t>in</a:t>
                </a:r>
              </a:p>
            </p:txBody>
          </p:sp>
        </p:grpSp>
        <p:sp>
          <p:nvSpPr>
            <p:cNvPr id="419" name="Shape 419"/>
            <p:cNvSpPr/>
            <p:nvPr/>
          </p:nvSpPr>
          <p:spPr>
            <a:xfrm>
              <a:off x="1949813" y="-1"/>
              <a:ext cx="2052043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rPr dirty="0"/>
                <a:t>From the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5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4" animBg="1" advAuto="0"/>
      <p:bldP spid="410" grpId="2" animBg="1" advAuto="0"/>
      <p:bldP spid="415" grpId="1" animBg="1" advAuto="0"/>
      <p:bldP spid="420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renu back itch.png"/>
          <p:cNvPicPr>
            <a:picLocks noChangeAspect="1"/>
          </p:cNvPicPr>
          <p:nvPr/>
        </p:nvPicPr>
        <p:blipFill>
          <a:blip r:embed="rId3"/>
          <a:srcRect r="4267" b="11967"/>
          <a:stretch>
            <a:fillRect/>
          </a:stretch>
        </p:blipFill>
        <p:spPr>
          <a:xfrm>
            <a:off x="7105974" y="3954150"/>
            <a:ext cx="5685633" cy="2640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268"/>
                </a:lnTo>
                <a:lnTo>
                  <a:pt x="0" y="21600"/>
                </a:lnTo>
                <a:lnTo>
                  <a:pt x="10201" y="21600"/>
                </a:lnTo>
                <a:lnTo>
                  <a:pt x="10201" y="11420"/>
                </a:lnTo>
                <a:cubicBezTo>
                  <a:pt x="10201" y="3214"/>
                  <a:pt x="10213" y="699"/>
                  <a:pt x="10250" y="620"/>
                </a:cubicBezTo>
                <a:cubicBezTo>
                  <a:pt x="10278" y="560"/>
                  <a:pt x="10328" y="527"/>
                  <a:pt x="10391" y="516"/>
                </a:cubicBezTo>
                <a:cubicBezTo>
                  <a:pt x="10580" y="485"/>
                  <a:pt x="10879" y="660"/>
                  <a:pt x="11011" y="929"/>
                </a:cubicBezTo>
                <a:lnTo>
                  <a:pt x="11121" y="1153"/>
                </a:lnTo>
                <a:lnTo>
                  <a:pt x="11121" y="11673"/>
                </a:lnTo>
                <a:cubicBezTo>
                  <a:pt x="11121" y="18189"/>
                  <a:pt x="11126" y="20640"/>
                  <a:pt x="11147" y="21600"/>
                </a:cubicBezTo>
                <a:lnTo>
                  <a:pt x="21600" y="21600"/>
                </a:lnTo>
                <a:lnTo>
                  <a:pt x="21600" y="0"/>
                </a:lnTo>
                <a:lnTo>
                  <a:pt x="11281" y="0"/>
                </a:lnTo>
                <a:lnTo>
                  <a:pt x="0" y="0"/>
                </a:lnTo>
                <a:close/>
              </a:path>
            </a:pathLst>
          </a:cu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425" name="Shape 425"/>
          <p:cNvSpPr>
            <a:spLocks noGrp="1"/>
          </p:cNvSpPr>
          <p:nvPr>
            <p:ph type="title"/>
          </p:nvPr>
        </p:nvSpPr>
        <p:spPr>
          <a:xfrm>
            <a:off x="4588042" y="292433"/>
            <a:ext cx="3779800" cy="75251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defRPr sz="4800" spc="480"/>
            </a:pPr>
            <a:r>
              <a:rPr sz="5400" b="1" dirty="0">
                <a:latin typeface="+mj-lt"/>
              </a:rPr>
              <a:t>RENU 28 </a:t>
            </a:r>
          </a:p>
        </p:txBody>
      </p:sp>
      <p:sp>
        <p:nvSpPr>
          <p:cNvPr id="426" name="Shape 426"/>
          <p:cNvSpPr/>
          <p:nvPr/>
        </p:nvSpPr>
        <p:spPr>
          <a:xfrm>
            <a:off x="1856005" y="-2527412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427" name="Shape 427"/>
          <p:cNvSpPr/>
          <p:nvPr/>
        </p:nvSpPr>
        <p:spPr>
          <a:xfrm>
            <a:off x="206968" y="84247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428" name="image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484" y="1299672"/>
            <a:ext cx="5643123" cy="2566476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37" name="b-renu28-advanced.jpg"/>
          <p:cNvPicPr>
            <a:picLocks noChangeAspect="1"/>
          </p:cNvPicPr>
          <p:nvPr/>
        </p:nvPicPr>
        <p:blipFill>
          <a:blip r:embed="rId5"/>
          <a:srcRect l="3586" t="1439" r="5882" b="3907"/>
          <a:stretch>
            <a:fillRect/>
          </a:stretch>
        </p:blipFill>
        <p:spPr>
          <a:xfrm>
            <a:off x="846598" y="1594185"/>
            <a:ext cx="2773693" cy="7557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6" extrusionOk="0">
                <a:moveTo>
                  <a:pt x="4079" y="2"/>
                </a:moveTo>
                <a:cubicBezTo>
                  <a:pt x="502" y="17"/>
                  <a:pt x="-17" y="90"/>
                  <a:pt x="1" y="421"/>
                </a:cubicBezTo>
                <a:cubicBezTo>
                  <a:pt x="6" y="531"/>
                  <a:pt x="72" y="671"/>
                  <a:pt x="104" y="846"/>
                </a:cubicBezTo>
                <a:cubicBezTo>
                  <a:pt x="163" y="1166"/>
                  <a:pt x="330" y="1785"/>
                  <a:pt x="480" y="2222"/>
                </a:cubicBezTo>
                <a:cubicBezTo>
                  <a:pt x="784" y="3110"/>
                  <a:pt x="1233" y="4777"/>
                  <a:pt x="1392" y="5636"/>
                </a:cubicBezTo>
                <a:cubicBezTo>
                  <a:pt x="1450" y="5946"/>
                  <a:pt x="1655" y="7063"/>
                  <a:pt x="1852" y="8120"/>
                </a:cubicBezTo>
                <a:cubicBezTo>
                  <a:pt x="2049" y="9177"/>
                  <a:pt x="2376" y="10936"/>
                  <a:pt x="2577" y="12030"/>
                </a:cubicBezTo>
                <a:cubicBezTo>
                  <a:pt x="2778" y="13123"/>
                  <a:pt x="3141" y="14928"/>
                  <a:pt x="3386" y="16040"/>
                </a:cubicBezTo>
                <a:cubicBezTo>
                  <a:pt x="3817" y="17993"/>
                  <a:pt x="4163" y="20319"/>
                  <a:pt x="4176" y="21165"/>
                </a:cubicBezTo>
                <a:lnTo>
                  <a:pt x="4248" y="21122"/>
                </a:lnTo>
                <a:lnTo>
                  <a:pt x="4539" y="21262"/>
                </a:lnTo>
                <a:cubicBezTo>
                  <a:pt x="4950" y="21461"/>
                  <a:pt x="6252" y="21537"/>
                  <a:pt x="9796" y="21569"/>
                </a:cubicBezTo>
                <a:cubicBezTo>
                  <a:pt x="12834" y="21596"/>
                  <a:pt x="14877" y="21547"/>
                  <a:pt x="16244" y="21412"/>
                </a:cubicBezTo>
                <a:cubicBezTo>
                  <a:pt x="16922" y="21345"/>
                  <a:pt x="17014" y="21313"/>
                  <a:pt x="17014" y="21143"/>
                </a:cubicBezTo>
                <a:cubicBezTo>
                  <a:pt x="17014" y="20994"/>
                  <a:pt x="17161" y="20889"/>
                  <a:pt x="17312" y="20896"/>
                </a:cubicBezTo>
                <a:cubicBezTo>
                  <a:pt x="17337" y="20793"/>
                  <a:pt x="17341" y="20718"/>
                  <a:pt x="17370" y="20623"/>
                </a:cubicBezTo>
                <a:cubicBezTo>
                  <a:pt x="17465" y="20320"/>
                  <a:pt x="17548" y="19577"/>
                  <a:pt x="17558" y="18968"/>
                </a:cubicBezTo>
                <a:cubicBezTo>
                  <a:pt x="17569" y="18360"/>
                  <a:pt x="17649" y="17652"/>
                  <a:pt x="17739" y="17397"/>
                </a:cubicBezTo>
                <a:cubicBezTo>
                  <a:pt x="17830" y="17142"/>
                  <a:pt x="18073" y="15934"/>
                  <a:pt x="18277" y="14713"/>
                </a:cubicBezTo>
                <a:cubicBezTo>
                  <a:pt x="18480" y="13493"/>
                  <a:pt x="18726" y="12180"/>
                  <a:pt x="18821" y="11797"/>
                </a:cubicBezTo>
                <a:cubicBezTo>
                  <a:pt x="18969" y="11199"/>
                  <a:pt x="19202" y="10044"/>
                  <a:pt x="19636" y="7789"/>
                </a:cubicBezTo>
                <a:cubicBezTo>
                  <a:pt x="19692" y="7498"/>
                  <a:pt x="19812" y="6976"/>
                  <a:pt x="19902" y="6629"/>
                </a:cubicBezTo>
                <a:cubicBezTo>
                  <a:pt x="19991" y="6283"/>
                  <a:pt x="20118" y="5746"/>
                  <a:pt x="20180" y="5436"/>
                </a:cubicBezTo>
                <a:cubicBezTo>
                  <a:pt x="20308" y="4793"/>
                  <a:pt x="20494" y="4155"/>
                  <a:pt x="20886" y="3019"/>
                </a:cubicBezTo>
                <a:cubicBezTo>
                  <a:pt x="21478" y="1301"/>
                  <a:pt x="21539" y="1081"/>
                  <a:pt x="21566" y="654"/>
                </a:cubicBezTo>
                <a:cubicBezTo>
                  <a:pt x="21583" y="373"/>
                  <a:pt x="21508" y="173"/>
                  <a:pt x="21358" y="107"/>
                </a:cubicBezTo>
                <a:cubicBezTo>
                  <a:pt x="21148" y="14"/>
                  <a:pt x="19987" y="2"/>
                  <a:pt x="10883" y="2"/>
                </a:cubicBezTo>
                <a:cubicBezTo>
                  <a:pt x="7865" y="2"/>
                  <a:pt x="5669" y="-4"/>
                  <a:pt x="4079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432" name="Shape 432"/>
          <p:cNvSpPr/>
          <p:nvPr/>
        </p:nvSpPr>
        <p:spPr>
          <a:xfrm>
            <a:off x="2630885" y="4764705"/>
            <a:ext cx="4475088" cy="2424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13" y="0"/>
                </a:moveTo>
                <a:cubicBezTo>
                  <a:pt x="3593" y="0"/>
                  <a:pt x="3335" y="514"/>
                  <a:pt x="3335" y="1149"/>
                </a:cubicBezTo>
                <a:lnTo>
                  <a:pt x="3335" y="15632"/>
                </a:lnTo>
                <a:lnTo>
                  <a:pt x="0" y="17456"/>
                </a:lnTo>
                <a:lnTo>
                  <a:pt x="3335" y="19277"/>
                </a:lnTo>
                <a:lnTo>
                  <a:pt x="3335" y="20451"/>
                </a:lnTo>
                <a:cubicBezTo>
                  <a:pt x="3335" y="21086"/>
                  <a:pt x="3593" y="21600"/>
                  <a:pt x="3913" y="21600"/>
                </a:cubicBezTo>
                <a:lnTo>
                  <a:pt x="21022" y="21600"/>
                </a:lnTo>
                <a:cubicBezTo>
                  <a:pt x="21341" y="21600"/>
                  <a:pt x="21600" y="21086"/>
                  <a:pt x="21600" y="20451"/>
                </a:cubicBezTo>
                <a:lnTo>
                  <a:pt x="21600" y="1149"/>
                </a:lnTo>
                <a:cubicBezTo>
                  <a:pt x="21600" y="514"/>
                  <a:pt x="21341" y="0"/>
                  <a:pt x="21022" y="0"/>
                </a:cubicBezTo>
                <a:lnTo>
                  <a:pt x="3913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400" tIns="144497" rIns="144497" bIns="144497">
            <a:normAutofit/>
          </a:bodyPr>
          <a:lstStyle/>
          <a:p>
            <a:pPr algn="l" defTabSz="754278">
              <a:defRPr sz="261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dirty="0">
                <a:solidFill>
                  <a:srgbClr val="3DA547"/>
                </a:solidFill>
              </a:rPr>
              <a:t>단 </a:t>
            </a:r>
            <a:r>
              <a:rPr lang="en-US" altLang="ko-KR" dirty="0">
                <a:solidFill>
                  <a:srgbClr val="3DA547"/>
                </a:solidFill>
              </a:rPr>
              <a:t>4</a:t>
            </a:r>
            <a:r>
              <a:rPr lang="ko-KR" altLang="en-US" dirty="0">
                <a:solidFill>
                  <a:srgbClr val="3DA547"/>
                </a:solidFill>
              </a:rPr>
              <a:t>가지의 성분들</a:t>
            </a:r>
            <a:r>
              <a:rPr dirty="0">
                <a:solidFill>
                  <a:srgbClr val="3DA547"/>
                </a:solidFill>
              </a:rPr>
              <a:t>:</a:t>
            </a:r>
            <a:endParaRPr dirty="0">
              <a:solidFill>
                <a:srgbClr val="6B6B6B"/>
              </a:solidFill>
            </a:endParaRPr>
          </a:p>
          <a:p>
            <a:pPr marL="359881" indent="-359881" algn="l" defTabSz="754278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2262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dirty="0">
                <a:solidFill>
                  <a:srgbClr val="6B6B6B"/>
                </a:solidFill>
              </a:rPr>
              <a:t>물</a:t>
            </a:r>
            <a:endParaRPr dirty="0">
              <a:solidFill>
                <a:srgbClr val="6B6B6B"/>
              </a:solidFill>
            </a:endParaRPr>
          </a:p>
          <a:p>
            <a:pPr marL="359881" indent="-359881" algn="l" defTabSz="754278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2262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dirty="0">
                <a:solidFill>
                  <a:srgbClr val="6B6B6B"/>
                </a:solidFill>
              </a:rPr>
              <a:t>염화 나트륨</a:t>
            </a:r>
            <a:endParaRPr dirty="0">
              <a:solidFill>
                <a:srgbClr val="6B6B6B"/>
              </a:solidFill>
            </a:endParaRPr>
          </a:p>
          <a:p>
            <a:pPr marL="359881" indent="-359881" algn="l" defTabSz="754278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2262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dirty="0">
                <a:solidFill>
                  <a:srgbClr val="6B6B6B"/>
                </a:solidFill>
              </a:rPr>
              <a:t>나트륨 마그네슘</a:t>
            </a:r>
            <a:r>
              <a:rPr dirty="0">
                <a:solidFill>
                  <a:srgbClr val="6B6B6B"/>
                </a:solidFill>
              </a:rPr>
              <a:t> </a:t>
            </a:r>
            <a:r>
              <a:rPr lang="ko-KR" altLang="en-US" dirty="0">
                <a:solidFill>
                  <a:srgbClr val="6B6B6B"/>
                </a:solidFill>
              </a:rPr>
              <a:t>플루오로규산</a:t>
            </a:r>
            <a:endParaRPr lang="en-US" altLang="ko-KR" dirty="0">
              <a:solidFill>
                <a:srgbClr val="6B6B6B"/>
              </a:solidFill>
            </a:endParaRPr>
          </a:p>
          <a:p>
            <a:pPr marL="359881" indent="-359881" algn="l" defTabSz="754278">
              <a:lnSpc>
                <a:spcPct val="80000"/>
              </a:lnSpc>
              <a:spcBef>
                <a:spcPts val="500"/>
              </a:spcBef>
              <a:buSzPct val="100000"/>
              <a:buChar char="•"/>
              <a:defRPr sz="2262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dirty="0">
                <a:solidFill>
                  <a:srgbClr val="6B6B6B"/>
                </a:solidFill>
              </a:rPr>
              <a:t>모노 나트륨 인산염</a:t>
            </a:r>
            <a:endParaRPr dirty="0">
              <a:solidFill>
                <a:srgbClr val="6B6B6B"/>
              </a:solidFill>
            </a:endParaRPr>
          </a:p>
        </p:txBody>
      </p:sp>
      <p:grpSp>
        <p:nvGrpSpPr>
          <p:cNvPr id="436" name="Group 436"/>
          <p:cNvGrpSpPr/>
          <p:nvPr/>
        </p:nvGrpSpPr>
        <p:grpSpPr>
          <a:xfrm>
            <a:off x="3715772" y="5274156"/>
            <a:ext cx="3357088" cy="1038432"/>
            <a:chOff x="0" y="65315"/>
            <a:chExt cx="3931348" cy="1038431"/>
          </a:xfrm>
        </p:grpSpPr>
        <p:sp>
          <p:nvSpPr>
            <p:cNvPr id="433" name="Shape 433"/>
            <p:cNvSpPr/>
            <p:nvPr/>
          </p:nvSpPr>
          <p:spPr>
            <a:xfrm>
              <a:off x="2438894" y="65315"/>
              <a:ext cx="1369914" cy="792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 algn="l" defTabSz="1733973">
                <a:lnSpc>
                  <a:spcPct val="80000"/>
                </a:lnSpc>
                <a:defRPr sz="1800">
                  <a:solidFill>
                    <a:srgbClr val="3DA44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Redox signaling molecules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1958655" y="164097"/>
              <a:ext cx="579062" cy="939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defTabSz="866986">
                <a:defRPr sz="4900">
                  <a:solidFill>
                    <a:srgbClr val="3DA4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2000" dirty="0"/>
                <a:t>⎬</a:t>
              </a:r>
            </a:p>
          </p:txBody>
        </p:sp>
        <p:sp>
          <p:nvSpPr>
            <p:cNvPr id="435" name="Shape 435"/>
            <p:cNvSpPr/>
            <p:nvPr/>
          </p:nvSpPr>
          <p:spPr>
            <a:xfrm>
              <a:off x="0" y="87072"/>
              <a:ext cx="3931348" cy="701446"/>
            </a:xfrm>
            <a:prstGeom prst="roundRect">
              <a:avLst>
                <a:gd name="adj" fmla="val 22379"/>
              </a:avLst>
            </a:prstGeom>
            <a:noFill/>
            <a:ln w="12700" cap="flat">
              <a:solidFill>
                <a:srgbClr val="0071AC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866986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73" y="6752451"/>
            <a:ext cx="5685633" cy="2648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955914" y="2198575"/>
            <a:ext cx="277511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>
                <a:latin typeface="+mn-ea"/>
              </a:rPr>
              <a:t>피부에 </a:t>
            </a:r>
            <a:endParaRPr lang="en-US" altLang="ko-KR" sz="3600" b="1" dirty="0">
              <a:latin typeface="+mn-ea"/>
            </a:endParaRPr>
          </a:p>
          <a:p>
            <a:r>
              <a:rPr lang="ko-KR" altLang="en-US" sz="3600" b="1" dirty="0">
                <a:latin typeface="+mn-ea"/>
              </a:rPr>
              <a:t>발라 주는 </a:t>
            </a:r>
            <a:endParaRPr lang="en-US" altLang="ko-KR" sz="3600" b="1" dirty="0">
              <a:latin typeface="+mn-ea"/>
            </a:endParaRPr>
          </a:p>
          <a:p>
            <a:r>
              <a:rPr lang="ko-KR" altLang="en-US" sz="3600" b="1" dirty="0">
                <a:latin typeface="+mn-ea"/>
              </a:rPr>
              <a:t>세포 건강젤</a:t>
            </a:r>
            <a:r>
              <a:rPr lang="en-US" altLang="ko-KR" sz="3600" b="1" dirty="0">
                <a:latin typeface="+mn-ea"/>
              </a:rPr>
              <a:t>!</a:t>
            </a:r>
            <a:endParaRPr lang="en-US" sz="36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6" animBg="1" advAuto="0"/>
      <p:bldP spid="428" grpId="4" animBg="1" advAuto="0"/>
      <p:bldP spid="432" grpId="2" animBg="1" advAuto="0"/>
      <p:bldP spid="436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xfrm>
            <a:off x="2878496" y="370096"/>
            <a:ext cx="7162266" cy="1218072"/>
          </a:xfrm>
          <a:prstGeom prst="rect">
            <a:avLst/>
          </a:prstGeom>
        </p:spPr>
        <p:txBody>
          <a:bodyPr/>
          <a:lstStyle/>
          <a:p>
            <a:r>
              <a:rPr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ASEA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임상 실험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45" name="bigstock-blood cell flow-125210351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428" y="4633784"/>
            <a:ext cx="8216125" cy="4523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6" name="Shape 446"/>
          <p:cNvSpPr/>
          <p:nvPr/>
        </p:nvSpPr>
        <p:spPr>
          <a:xfrm>
            <a:off x="694270" y="2235340"/>
            <a:ext cx="11378282" cy="1645745"/>
          </a:xfrm>
          <a:prstGeom prst="rect">
            <a:avLst/>
          </a:pr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4497" tIns="144497" rIns="144497" bIns="144497" anchor="ctr"/>
          <a:lstStyle/>
          <a:p>
            <a:r>
              <a:rPr lang="en-US" sz="3600" b="1" dirty="0">
                <a:latin typeface="Helvetica Light"/>
              </a:rPr>
              <a:t>RENU 28</a:t>
            </a:r>
            <a:r>
              <a:rPr lang="ko-KR" altLang="en-US" sz="3600" b="1" dirty="0">
                <a:latin typeface="Helvetica Light"/>
              </a:rPr>
              <a:t>는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피부병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연구</a:t>
            </a:r>
            <a:r>
              <a:rPr lang="ko-KR" altLang="en-US" sz="3600" b="1" dirty="0">
                <a:latin typeface="Helvetica Light"/>
              </a:rPr>
              <a:t>의 글</a:t>
            </a:r>
            <a:r>
              <a:rPr lang="en-US" sz="3600" b="1" dirty="0" err="1">
                <a:latin typeface="Helvetica Light"/>
              </a:rPr>
              <a:t>로벌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리더</a:t>
            </a:r>
            <a:r>
              <a:rPr lang="ko-KR" altLang="en-US" sz="3600" b="1" dirty="0">
                <a:latin typeface="Helvetica Light"/>
              </a:rPr>
              <a:t>가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실시한</a:t>
            </a:r>
            <a:r>
              <a:rPr lang="en-US" sz="3600" b="1" dirty="0">
                <a:latin typeface="Helvetica Light"/>
              </a:rPr>
              <a:t>    </a:t>
            </a:r>
          </a:p>
          <a:p>
            <a:r>
              <a:rPr lang="en-US" sz="3600" b="1" dirty="0" err="1">
                <a:latin typeface="Helvetica Light"/>
              </a:rPr>
              <a:t>연구에서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elvetica Light"/>
              </a:rPr>
              <a:t>피부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elvetica Light"/>
              </a:rPr>
              <a:t>혈류량을</a:t>
            </a:r>
            <a:r>
              <a:rPr lang="en-US" sz="3600" b="1" dirty="0">
                <a:solidFill>
                  <a:srgbClr val="FF0000"/>
                </a:solidFill>
                <a:latin typeface="Helvetica Ligh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elvetica Light"/>
              </a:rPr>
              <a:t>증가</a:t>
            </a:r>
            <a:r>
              <a:rPr lang="en-US" sz="3600" b="1" dirty="0" err="1">
                <a:latin typeface="Helvetica Light"/>
              </a:rPr>
              <a:t>시키는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것으로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나타났다</a:t>
            </a:r>
            <a:endParaRPr lang="en-US" sz="3600" b="1" dirty="0">
              <a:latin typeface="Helvetica Light"/>
            </a:endParaRPr>
          </a:p>
        </p:txBody>
      </p:sp>
      <p:grpSp>
        <p:nvGrpSpPr>
          <p:cNvPr id="9" name="Group 444"/>
          <p:cNvGrpSpPr/>
          <p:nvPr/>
        </p:nvGrpSpPr>
        <p:grpSpPr>
          <a:xfrm>
            <a:off x="801798" y="7076658"/>
            <a:ext cx="3081629" cy="1673291"/>
            <a:chOff x="0" y="0"/>
            <a:chExt cx="3081627" cy="1673290"/>
          </a:xfrm>
        </p:grpSpPr>
        <p:sp>
          <p:nvSpPr>
            <p:cNvPr id="10" name="Shape 442"/>
            <p:cNvSpPr/>
            <p:nvPr/>
          </p:nvSpPr>
          <p:spPr>
            <a:xfrm>
              <a:off x="1050284" y="69197"/>
              <a:ext cx="2031344" cy="1604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866986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3200" dirty="0">
                  <a:latin typeface="Helvetica"/>
                  <a:ea typeface="Helvetica"/>
                  <a:cs typeface="Helvetica"/>
                  <a:sym typeface="Helvetica"/>
                </a:rPr>
                <a:t>Stephens</a:t>
              </a:r>
            </a:p>
            <a:p>
              <a:pPr defTabSz="866986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Helvetica"/>
                  <a:ea typeface="Helvetica"/>
                  <a:cs typeface="Helvetica"/>
                  <a:sym typeface="Helvetica"/>
                </a:rPr>
                <a:t>Excellence in Research</a:t>
              </a:r>
            </a:p>
          </p:txBody>
        </p:sp>
        <p:pic>
          <p:nvPicPr>
            <p:cNvPr id="11" name="image4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32712" cy="1134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1" animBg="1" advAuto="0"/>
      <p:bldP spid="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650239" y="437870"/>
            <a:ext cx="11704322" cy="1354784"/>
          </a:xfrm>
          <a:prstGeom prst="rect">
            <a:avLst/>
          </a:prstGeom>
        </p:spPr>
        <p:txBody>
          <a:bodyPr/>
          <a:lstStyle/>
          <a:p>
            <a:r>
              <a:rPr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ASEA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임상 실험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885881" y="2461711"/>
            <a:ext cx="11233037" cy="1580899"/>
          </a:xfrm>
          <a:prstGeom prst="rect">
            <a:avLst/>
          </a:pr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4497" tIns="144497" rIns="144497" bIns="144497" anchor="ctr"/>
          <a:lstStyle/>
          <a:p>
            <a:r>
              <a:rPr lang="en-US" sz="3600" b="1" dirty="0"/>
              <a:t>RENU 28</a:t>
            </a:r>
            <a:r>
              <a:rPr lang="ko-KR" altLang="en-US" sz="3600" b="1" dirty="0"/>
              <a:t>는</a:t>
            </a:r>
            <a:r>
              <a:rPr lang="en-US" sz="3600" b="1" dirty="0"/>
              <a:t> </a:t>
            </a:r>
            <a:r>
              <a:rPr lang="en-US" sz="3600" b="1" dirty="0" err="1"/>
              <a:t>피부병</a:t>
            </a:r>
            <a:r>
              <a:rPr lang="en-US" sz="3600" b="1" dirty="0"/>
              <a:t> </a:t>
            </a:r>
            <a:r>
              <a:rPr lang="en-US" sz="3600" b="1" dirty="0" err="1"/>
              <a:t>연구</a:t>
            </a:r>
            <a:r>
              <a:rPr lang="ko-KR" altLang="en-US" sz="3600" b="1" dirty="0"/>
              <a:t>의</a:t>
            </a:r>
            <a:r>
              <a:rPr lang="en-US" sz="3600" b="1" dirty="0"/>
              <a:t> </a:t>
            </a:r>
            <a:r>
              <a:rPr lang="en-US" sz="3600" b="1" dirty="0" err="1"/>
              <a:t>글로벌</a:t>
            </a:r>
            <a:r>
              <a:rPr lang="en-US" sz="3600" b="1" dirty="0"/>
              <a:t> </a:t>
            </a:r>
            <a:r>
              <a:rPr lang="en-US" sz="3600" b="1" dirty="0" err="1"/>
              <a:t>리더</a:t>
            </a:r>
            <a:r>
              <a:rPr lang="ko-KR" altLang="en-US" sz="3600" b="1" dirty="0"/>
              <a:t>가</a:t>
            </a:r>
            <a:r>
              <a:rPr lang="en-US" sz="3600" b="1" dirty="0"/>
              <a:t> </a:t>
            </a:r>
            <a:r>
              <a:rPr lang="en-US" sz="3600" b="1" dirty="0" err="1"/>
              <a:t>실시한</a:t>
            </a:r>
            <a:r>
              <a:rPr lang="en-US" sz="3600" b="1" dirty="0"/>
              <a:t> </a:t>
            </a:r>
            <a:r>
              <a:rPr lang="en-US" sz="3600" b="1" dirty="0" err="1"/>
              <a:t>연구에서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피부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갱신주기를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16%</a:t>
            </a:r>
            <a:r>
              <a:rPr lang="en-US" sz="3600" b="1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단축</a:t>
            </a:r>
            <a:r>
              <a:rPr lang="ko-KR" altLang="en-US" sz="3600" b="1" dirty="0" err="1"/>
              <a:t>되</a:t>
            </a:r>
            <a:r>
              <a:rPr lang="en-US" sz="3600" b="1" dirty="0"/>
              <a:t>는 </a:t>
            </a:r>
            <a:r>
              <a:rPr lang="en-US" sz="3600" b="1" dirty="0" err="1"/>
              <a:t>것이</a:t>
            </a:r>
            <a:r>
              <a:rPr lang="en-US" sz="3600" b="1" dirty="0"/>
              <a:t> </a:t>
            </a:r>
            <a:r>
              <a:rPr lang="en-US" sz="3600" b="1" dirty="0" err="1"/>
              <a:t>밝혀졌다</a:t>
            </a:r>
            <a:endParaRPr lang="en-US" sz="3600" b="1" dirty="0"/>
          </a:p>
        </p:txBody>
      </p:sp>
      <p:grpSp>
        <p:nvGrpSpPr>
          <p:cNvPr id="8" name="Group 444"/>
          <p:cNvGrpSpPr/>
          <p:nvPr/>
        </p:nvGrpSpPr>
        <p:grpSpPr>
          <a:xfrm>
            <a:off x="801798" y="7076658"/>
            <a:ext cx="3081629" cy="1673291"/>
            <a:chOff x="0" y="0"/>
            <a:chExt cx="3081627" cy="1673290"/>
          </a:xfrm>
        </p:grpSpPr>
        <p:sp>
          <p:nvSpPr>
            <p:cNvPr id="9" name="Shape 442"/>
            <p:cNvSpPr/>
            <p:nvPr/>
          </p:nvSpPr>
          <p:spPr>
            <a:xfrm>
              <a:off x="1050284" y="69197"/>
              <a:ext cx="2031344" cy="1604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866986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3200" dirty="0">
                  <a:latin typeface="Helvetica"/>
                  <a:ea typeface="Helvetica"/>
                  <a:cs typeface="Helvetica"/>
                  <a:sym typeface="Helvetica"/>
                </a:rPr>
                <a:t>Stephens</a:t>
              </a:r>
            </a:p>
            <a:p>
              <a:pPr defTabSz="866986"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0" dirty="0">
                  <a:latin typeface="Helvetica"/>
                  <a:ea typeface="Helvetica"/>
                  <a:cs typeface="Helvetica"/>
                  <a:sym typeface="Helvetica"/>
                </a:rPr>
                <a:t>Excellence in Research</a:t>
              </a:r>
            </a:p>
          </p:txBody>
        </p:sp>
        <p:pic>
          <p:nvPicPr>
            <p:cNvPr id="10" name="image4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2712" cy="1134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65" y="2883572"/>
            <a:ext cx="8074853" cy="7017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1" animBg="1" advAuto="0"/>
      <p:bldP spid="8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453439" y="43733"/>
            <a:ext cx="12097922" cy="1354783"/>
          </a:xfrm>
          <a:prstGeom prst="rect">
            <a:avLst/>
          </a:prstGeom>
        </p:spPr>
        <p:txBody>
          <a:bodyPr/>
          <a:lstStyle>
            <a:lvl1pPr>
              <a:defRPr sz="4900" spc="490"/>
            </a:lvl1pPr>
          </a:lstStyle>
          <a:p>
            <a:r>
              <a:rPr sz="5400" b="1" dirty="0">
                <a:latin typeface="+mj-lt"/>
              </a:rPr>
              <a:t>RENU 28 </a:t>
            </a:r>
            <a:r>
              <a:rPr lang="ko-KR" altLang="en-US" sz="5400" b="1" dirty="0">
                <a:latin typeface="+mj-lt"/>
              </a:rPr>
              <a:t>전신 재활력 젤</a:t>
            </a:r>
            <a:endParaRPr sz="5400" b="1" dirty="0">
              <a:latin typeface="+mj-lt"/>
            </a:endParaRPr>
          </a:p>
        </p:txBody>
      </p:sp>
      <p:pic>
        <p:nvPicPr>
          <p:cNvPr id="460" name="RENU-28-Science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44" y="1335503"/>
            <a:ext cx="5512219" cy="6045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8f66374062fdb2d6d476215a43eaeaf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852" y="1289693"/>
            <a:ext cx="6618663" cy="376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565" y="7888843"/>
            <a:ext cx="3008137" cy="120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RENU28-BeforeAfter-Eannah cr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5358063"/>
            <a:ext cx="6150561" cy="4077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397470" y="302676"/>
            <a:ext cx="12468298" cy="11479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800" spc="480"/>
            </a:pP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최상의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피부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상태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를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되찾으세요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1856005" y="-2527412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469" name="Shape 469"/>
          <p:cNvSpPr/>
          <p:nvPr/>
        </p:nvSpPr>
        <p:spPr>
          <a:xfrm>
            <a:off x="206968" y="84247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470" name="DrMorinHalfFace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928" y="2070676"/>
            <a:ext cx="6831426" cy="716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4" name="Group 474"/>
          <p:cNvGrpSpPr/>
          <p:nvPr/>
        </p:nvGrpSpPr>
        <p:grpSpPr>
          <a:xfrm>
            <a:off x="5830809" y="1860345"/>
            <a:ext cx="6147041" cy="7629320"/>
            <a:chOff x="2435561" y="-1"/>
            <a:chExt cx="6147040" cy="7629318"/>
          </a:xfrm>
        </p:grpSpPr>
        <p:sp>
          <p:nvSpPr>
            <p:cNvPr id="471" name="Shape 471"/>
            <p:cNvSpPr/>
            <p:nvPr/>
          </p:nvSpPr>
          <p:spPr>
            <a:xfrm flipV="1">
              <a:off x="5857149" y="-1"/>
              <a:ext cx="1" cy="7629318"/>
            </a:xfrm>
            <a:prstGeom prst="line">
              <a:avLst/>
            </a:prstGeom>
            <a:noFill/>
            <a:ln w="50800" cap="flat">
              <a:solidFill>
                <a:schemeClr val="accent3">
                  <a:hueOff val="198700"/>
                  <a:satOff val="21248"/>
                  <a:lumOff val="19305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2" name="Shape 472"/>
            <p:cNvSpPr/>
            <p:nvPr/>
          </p:nvSpPr>
          <p:spPr>
            <a:xfrm>
              <a:off x="2435561" y="6179407"/>
              <a:ext cx="3176336" cy="1025922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rPr lang="en-US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28</a:t>
              </a:r>
              <a:r>
                <a:rPr lang="ko-KR" altLang="en-US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일동안 </a:t>
              </a:r>
              <a:r>
                <a:rPr lang="en-US" altLang="ko-KR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RENU 28</a:t>
              </a:r>
              <a:r>
                <a:rPr lang="ko-KR" altLang="en-US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을 사용함</a:t>
              </a:r>
              <a:endParaRPr b="1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6347654" y="6189557"/>
              <a:ext cx="223494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r>
                <a:rPr lang="ko-KR" altLang="en-US" b="1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사용을 안함</a:t>
              </a:r>
              <a:endParaRPr b="1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475" name="b-renu28-advanced.jpg"/>
          <p:cNvPicPr>
            <a:picLocks noChangeAspect="1"/>
          </p:cNvPicPr>
          <p:nvPr/>
        </p:nvPicPr>
        <p:blipFill>
          <a:blip r:embed="rId4"/>
          <a:srcRect l="3586" t="1439" r="5882" b="3907"/>
          <a:stretch>
            <a:fillRect/>
          </a:stretch>
        </p:blipFill>
        <p:spPr>
          <a:xfrm>
            <a:off x="708599" y="1691569"/>
            <a:ext cx="2768228" cy="7542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6" extrusionOk="0">
                <a:moveTo>
                  <a:pt x="4079" y="2"/>
                </a:moveTo>
                <a:cubicBezTo>
                  <a:pt x="502" y="17"/>
                  <a:pt x="-17" y="90"/>
                  <a:pt x="1" y="421"/>
                </a:cubicBezTo>
                <a:cubicBezTo>
                  <a:pt x="6" y="531"/>
                  <a:pt x="72" y="671"/>
                  <a:pt x="104" y="846"/>
                </a:cubicBezTo>
                <a:cubicBezTo>
                  <a:pt x="163" y="1166"/>
                  <a:pt x="330" y="1785"/>
                  <a:pt x="480" y="2222"/>
                </a:cubicBezTo>
                <a:cubicBezTo>
                  <a:pt x="784" y="3110"/>
                  <a:pt x="1233" y="4777"/>
                  <a:pt x="1392" y="5636"/>
                </a:cubicBezTo>
                <a:cubicBezTo>
                  <a:pt x="1450" y="5946"/>
                  <a:pt x="1655" y="7063"/>
                  <a:pt x="1852" y="8120"/>
                </a:cubicBezTo>
                <a:cubicBezTo>
                  <a:pt x="2049" y="9177"/>
                  <a:pt x="2376" y="10936"/>
                  <a:pt x="2577" y="12030"/>
                </a:cubicBezTo>
                <a:cubicBezTo>
                  <a:pt x="2778" y="13123"/>
                  <a:pt x="3141" y="14928"/>
                  <a:pt x="3386" y="16040"/>
                </a:cubicBezTo>
                <a:cubicBezTo>
                  <a:pt x="3817" y="17993"/>
                  <a:pt x="4163" y="20319"/>
                  <a:pt x="4176" y="21165"/>
                </a:cubicBezTo>
                <a:lnTo>
                  <a:pt x="4248" y="21122"/>
                </a:lnTo>
                <a:lnTo>
                  <a:pt x="4539" y="21262"/>
                </a:lnTo>
                <a:cubicBezTo>
                  <a:pt x="4950" y="21461"/>
                  <a:pt x="6252" y="21537"/>
                  <a:pt x="9796" y="21569"/>
                </a:cubicBezTo>
                <a:cubicBezTo>
                  <a:pt x="12834" y="21596"/>
                  <a:pt x="14877" y="21547"/>
                  <a:pt x="16244" y="21412"/>
                </a:cubicBezTo>
                <a:cubicBezTo>
                  <a:pt x="16922" y="21345"/>
                  <a:pt x="17014" y="21313"/>
                  <a:pt x="17014" y="21143"/>
                </a:cubicBezTo>
                <a:cubicBezTo>
                  <a:pt x="17014" y="20994"/>
                  <a:pt x="17161" y="20889"/>
                  <a:pt x="17312" y="20896"/>
                </a:cubicBezTo>
                <a:cubicBezTo>
                  <a:pt x="17337" y="20793"/>
                  <a:pt x="17341" y="20718"/>
                  <a:pt x="17370" y="20623"/>
                </a:cubicBezTo>
                <a:cubicBezTo>
                  <a:pt x="17465" y="20320"/>
                  <a:pt x="17548" y="19577"/>
                  <a:pt x="17558" y="18968"/>
                </a:cubicBezTo>
                <a:cubicBezTo>
                  <a:pt x="17569" y="18360"/>
                  <a:pt x="17649" y="17652"/>
                  <a:pt x="17739" y="17397"/>
                </a:cubicBezTo>
                <a:cubicBezTo>
                  <a:pt x="17830" y="17142"/>
                  <a:pt x="18073" y="15934"/>
                  <a:pt x="18277" y="14713"/>
                </a:cubicBezTo>
                <a:cubicBezTo>
                  <a:pt x="18480" y="13493"/>
                  <a:pt x="18726" y="12180"/>
                  <a:pt x="18821" y="11797"/>
                </a:cubicBezTo>
                <a:cubicBezTo>
                  <a:pt x="18969" y="11199"/>
                  <a:pt x="19202" y="10044"/>
                  <a:pt x="19636" y="7789"/>
                </a:cubicBezTo>
                <a:cubicBezTo>
                  <a:pt x="19692" y="7498"/>
                  <a:pt x="19812" y="6976"/>
                  <a:pt x="19902" y="6629"/>
                </a:cubicBezTo>
                <a:cubicBezTo>
                  <a:pt x="19991" y="6283"/>
                  <a:pt x="20118" y="5746"/>
                  <a:pt x="20180" y="5436"/>
                </a:cubicBezTo>
                <a:cubicBezTo>
                  <a:pt x="20308" y="4793"/>
                  <a:pt x="20494" y="4155"/>
                  <a:pt x="20886" y="3019"/>
                </a:cubicBezTo>
                <a:cubicBezTo>
                  <a:pt x="21478" y="1301"/>
                  <a:pt x="21539" y="1081"/>
                  <a:pt x="21566" y="654"/>
                </a:cubicBezTo>
                <a:cubicBezTo>
                  <a:pt x="21583" y="373"/>
                  <a:pt x="21508" y="173"/>
                  <a:pt x="21358" y="107"/>
                </a:cubicBezTo>
                <a:cubicBezTo>
                  <a:pt x="21148" y="14"/>
                  <a:pt x="19987" y="2"/>
                  <a:pt x="10883" y="2"/>
                </a:cubicBezTo>
                <a:cubicBezTo>
                  <a:pt x="7865" y="2"/>
                  <a:pt x="5669" y="-4"/>
                  <a:pt x="4079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420377" y="4520843"/>
            <a:ext cx="228780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600" b="1" dirty="0">
                <a:latin typeface="+mn-ea"/>
              </a:rPr>
              <a:t>피부에 </a:t>
            </a:r>
            <a:endParaRPr lang="en-US" altLang="ko-KR" sz="3600" b="1" dirty="0">
              <a:latin typeface="+mn-ea"/>
            </a:endParaRPr>
          </a:p>
          <a:p>
            <a:r>
              <a:rPr lang="ko-KR" altLang="en-US" sz="3600" b="1" dirty="0">
                <a:latin typeface="+mn-ea"/>
              </a:rPr>
              <a:t>발라 주는 </a:t>
            </a:r>
            <a:endParaRPr lang="en-US" altLang="ko-KR" sz="3600" b="1" dirty="0">
              <a:latin typeface="+mn-ea"/>
            </a:endParaRPr>
          </a:p>
          <a:p>
            <a:r>
              <a:rPr lang="ko-KR" altLang="en-US" sz="3600" b="1" dirty="0">
                <a:latin typeface="+mn-ea"/>
              </a:rPr>
              <a:t>세포 </a:t>
            </a:r>
            <a:endParaRPr lang="en-US" altLang="ko-KR" sz="3600" b="1" dirty="0">
              <a:latin typeface="+mn-ea"/>
            </a:endParaRPr>
          </a:p>
          <a:p>
            <a:r>
              <a:rPr lang="ko-KR" altLang="en-US" sz="3600" b="1" dirty="0">
                <a:latin typeface="+mn-ea"/>
              </a:rPr>
              <a:t>건강젤</a:t>
            </a:r>
            <a:r>
              <a:rPr lang="en-US" altLang="ko-KR" sz="3600" b="1" dirty="0">
                <a:latin typeface="+mn-ea"/>
              </a:rPr>
              <a:t>!</a:t>
            </a:r>
            <a:endParaRPr lang="en-US" sz="36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2" animBg="1" advAuto="0"/>
      <p:bldP spid="475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99395" y="164163"/>
            <a:ext cx="12806011" cy="1279626"/>
          </a:xfrm>
          <a:prstGeom prst="rect">
            <a:avLst/>
          </a:prstGeom>
        </p:spPr>
        <p:txBody>
          <a:bodyPr/>
          <a:lstStyle/>
          <a:p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특허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된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산화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환원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신호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전달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기술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1856005" y="-2527412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481" name="Shape 481"/>
          <p:cNvSpPr/>
          <p:nvPr/>
        </p:nvSpPr>
        <p:spPr>
          <a:xfrm>
            <a:off x="206968" y="84247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482" name="b-renu28-advanced.jpg"/>
          <p:cNvPicPr>
            <a:picLocks noChangeAspect="1"/>
          </p:cNvPicPr>
          <p:nvPr/>
        </p:nvPicPr>
        <p:blipFill>
          <a:blip r:embed="rId3"/>
          <a:srcRect l="3586" t="1439" r="5882" b="3907"/>
          <a:stretch>
            <a:fillRect/>
          </a:stretch>
        </p:blipFill>
        <p:spPr>
          <a:xfrm>
            <a:off x="1329666" y="2094673"/>
            <a:ext cx="2610419" cy="7112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576" extrusionOk="0">
                <a:moveTo>
                  <a:pt x="4079" y="2"/>
                </a:moveTo>
                <a:cubicBezTo>
                  <a:pt x="502" y="17"/>
                  <a:pt x="-17" y="90"/>
                  <a:pt x="1" y="421"/>
                </a:cubicBezTo>
                <a:cubicBezTo>
                  <a:pt x="6" y="531"/>
                  <a:pt x="72" y="671"/>
                  <a:pt x="104" y="846"/>
                </a:cubicBezTo>
                <a:cubicBezTo>
                  <a:pt x="163" y="1166"/>
                  <a:pt x="330" y="1785"/>
                  <a:pt x="480" y="2222"/>
                </a:cubicBezTo>
                <a:cubicBezTo>
                  <a:pt x="784" y="3110"/>
                  <a:pt x="1233" y="4777"/>
                  <a:pt x="1392" y="5636"/>
                </a:cubicBezTo>
                <a:cubicBezTo>
                  <a:pt x="1450" y="5946"/>
                  <a:pt x="1655" y="7063"/>
                  <a:pt x="1852" y="8120"/>
                </a:cubicBezTo>
                <a:cubicBezTo>
                  <a:pt x="2049" y="9177"/>
                  <a:pt x="2376" y="10936"/>
                  <a:pt x="2577" y="12030"/>
                </a:cubicBezTo>
                <a:cubicBezTo>
                  <a:pt x="2778" y="13123"/>
                  <a:pt x="3141" y="14928"/>
                  <a:pt x="3386" y="16040"/>
                </a:cubicBezTo>
                <a:cubicBezTo>
                  <a:pt x="3817" y="17993"/>
                  <a:pt x="4163" y="20319"/>
                  <a:pt x="4176" y="21165"/>
                </a:cubicBezTo>
                <a:lnTo>
                  <a:pt x="4248" y="21122"/>
                </a:lnTo>
                <a:lnTo>
                  <a:pt x="4539" y="21262"/>
                </a:lnTo>
                <a:cubicBezTo>
                  <a:pt x="4950" y="21461"/>
                  <a:pt x="6252" y="21537"/>
                  <a:pt x="9796" y="21569"/>
                </a:cubicBezTo>
                <a:cubicBezTo>
                  <a:pt x="12834" y="21596"/>
                  <a:pt x="14877" y="21547"/>
                  <a:pt x="16244" y="21412"/>
                </a:cubicBezTo>
                <a:cubicBezTo>
                  <a:pt x="16922" y="21345"/>
                  <a:pt x="17014" y="21313"/>
                  <a:pt x="17014" y="21143"/>
                </a:cubicBezTo>
                <a:cubicBezTo>
                  <a:pt x="17014" y="20994"/>
                  <a:pt x="17161" y="20889"/>
                  <a:pt x="17312" y="20896"/>
                </a:cubicBezTo>
                <a:cubicBezTo>
                  <a:pt x="17337" y="20793"/>
                  <a:pt x="17341" y="20718"/>
                  <a:pt x="17370" y="20623"/>
                </a:cubicBezTo>
                <a:cubicBezTo>
                  <a:pt x="17465" y="20320"/>
                  <a:pt x="17548" y="19577"/>
                  <a:pt x="17558" y="18968"/>
                </a:cubicBezTo>
                <a:cubicBezTo>
                  <a:pt x="17569" y="18360"/>
                  <a:pt x="17649" y="17652"/>
                  <a:pt x="17739" y="17397"/>
                </a:cubicBezTo>
                <a:cubicBezTo>
                  <a:pt x="17830" y="17142"/>
                  <a:pt x="18073" y="15934"/>
                  <a:pt x="18277" y="14713"/>
                </a:cubicBezTo>
                <a:cubicBezTo>
                  <a:pt x="18480" y="13493"/>
                  <a:pt x="18726" y="12180"/>
                  <a:pt x="18821" y="11797"/>
                </a:cubicBezTo>
                <a:cubicBezTo>
                  <a:pt x="18969" y="11199"/>
                  <a:pt x="19202" y="10044"/>
                  <a:pt x="19636" y="7789"/>
                </a:cubicBezTo>
                <a:cubicBezTo>
                  <a:pt x="19692" y="7498"/>
                  <a:pt x="19812" y="6976"/>
                  <a:pt x="19902" y="6629"/>
                </a:cubicBezTo>
                <a:cubicBezTo>
                  <a:pt x="19991" y="6283"/>
                  <a:pt x="20118" y="5746"/>
                  <a:pt x="20180" y="5436"/>
                </a:cubicBezTo>
                <a:cubicBezTo>
                  <a:pt x="20308" y="4793"/>
                  <a:pt x="20494" y="4155"/>
                  <a:pt x="20886" y="3019"/>
                </a:cubicBezTo>
                <a:cubicBezTo>
                  <a:pt x="21478" y="1301"/>
                  <a:pt x="21539" y="1081"/>
                  <a:pt x="21566" y="654"/>
                </a:cubicBezTo>
                <a:cubicBezTo>
                  <a:pt x="21583" y="373"/>
                  <a:pt x="21508" y="173"/>
                  <a:pt x="21358" y="107"/>
                </a:cubicBezTo>
                <a:cubicBezTo>
                  <a:pt x="21148" y="14"/>
                  <a:pt x="19987" y="2"/>
                  <a:pt x="10883" y="2"/>
                </a:cubicBezTo>
                <a:cubicBezTo>
                  <a:pt x="7865" y="2"/>
                  <a:pt x="5669" y="-4"/>
                  <a:pt x="4079" y="2"/>
                </a:cubicBezTo>
                <a:close/>
              </a:path>
            </a:pathLst>
          </a:cu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14" name="Mamma_Renu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328" y="1754229"/>
            <a:ext cx="5684414" cy="4352362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15" name="taken by robward-filtered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380" y="6277230"/>
            <a:ext cx="5708362" cy="3051743"/>
          </a:xfrm>
          <a:prstGeom prst="rect">
            <a:avLst/>
          </a:prstGeom>
          <a:ln w="25400">
            <a:miter lim="400000"/>
          </a:ln>
          <a:effectLst>
            <a:outerShdw blurRad="127000" dist="76200" dir="2669947" rotWithShape="0">
              <a:srgbClr val="000000">
                <a:alpha val="6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006336" y="4580949"/>
            <a:ext cx="2496064" cy="1856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j-lt"/>
                <a:ea typeface="+mn-ea"/>
                <a:cs typeface="+mn-cs"/>
                <a:sym typeface="Gill Sans Light"/>
              </a:rPr>
              <a:t>뚜렷한</a:t>
            </a:r>
            <a:endParaRPr kumimoji="0" lang="en-US" altLang="ko-KR" sz="3600" b="1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j-lt"/>
              <a:ea typeface="+mn-ea"/>
              <a:cs typeface="+mn-cs"/>
              <a:sym typeface="Gill Sans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latin typeface="+mj-lt"/>
              </a:rPr>
              <a:t>피부개선의</a:t>
            </a:r>
            <a:endParaRPr lang="en-US" altLang="ko-KR" sz="3600" b="1" dirty="0">
              <a:latin typeface="+mj-l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6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j-lt"/>
                <a:ea typeface="+mn-ea"/>
                <a:cs typeface="+mn-cs"/>
                <a:sym typeface="Gill Sans Light"/>
              </a:rPr>
              <a:t>차이</a:t>
            </a:r>
            <a:r>
              <a:rPr kumimoji="0" lang="ko-KR" altLang="en-US" sz="4200" b="0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 </a:t>
            </a:r>
            <a:endParaRPr kumimoji="0" lang="en-US" sz="42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renuAdvancedSC.jpg"/>
          <p:cNvPicPr>
            <a:picLocks noChangeAspect="1"/>
          </p:cNvPicPr>
          <p:nvPr/>
        </p:nvPicPr>
        <p:blipFill>
          <a:blip r:embed="rId3">
            <a:alphaModFix amt="71713"/>
          </a:blip>
          <a:srcRect l="42707"/>
          <a:stretch>
            <a:fillRect/>
          </a:stretch>
        </p:blipFill>
        <p:spPr>
          <a:xfrm>
            <a:off x="-3950" y="2123270"/>
            <a:ext cx="6775611" cy="7630330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sp>
        <p:nvSpPr>
          <p:cNvPr id="493" name="Shape 493"/>
          <p:cNvSpPr>
            <a:spLocks noGrp="1"/>
          </p:cNvSpPr>
          <p:nvPr>
            <p:ph type="title"/>
          </p:nvPr>
        </p:nvSpPr>
        <p:spPr>
          <a:xfrm>
            <a:off x="250305" y="177796"/>
            <a:ext cx="12504190" cy="1169742"/>
          </a:xfrm>
          <a:prstGeom prst="rect">
            <a:avLst/>
          </a:prstGeom>
        </p:spPr>
        <p:txBody>
          <a:bodyPr lIns="48762" tIns="48762" rIns="48762" bIns="48762">
            <a:normAutofit/>
          </a:bodyPr>
          <a:lstStyle/>
          <a:p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RENU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고급 시스템</a:t>
            </a:r>
            <a:endParaRPr i="1" dirty="0"/>
          </a:p>
          <a:p>
            <a:pPr algn="l">
              <a:lnSpc>
                <a:spcPct val="90000"/>
              </a:lnSpc>
              <a:defRPr sz="1100" spc="110"/>
            </a:pPr>
            <a:endParaRPr i="1" dirty="0"/>
          </a:p>
        </p:txBody>
      </p:sp>
      <p:pic>
        <p:nvPicPr>
          <p:cNvPr id="494" name="image4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390" y="8328759"/>
            <a:ext cx="2817517" cy="112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ylvia advanced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455" y="4790799"/>
            <a:ext cx="6429040" cy="323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8175143" y="2583872"/>
            <a:ext cx="31758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/>
              <a:t>피부 수분의 </a:t>
            </a:r>
            <a:endParaRPr lang="en-US" altLang="ko-KR" b="1" dirty="0"/>
          </a:p>
          <a:p>
            <a:r>
              <a:rPr lang="en-US" altLang="ko-KR" b="1" dirty="0"/>
              <a:t>43 % </a:t>
            </a:r>
            <a:r>
              <a:rPr lang="ko-KR" altLang="en-US" b="1" dirty="0"/>
              <a:t>증가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 idx="4294967295"/>
          </p:nvPr>
        </p:nvSpPr>
        <p:spPr>
          <a:xfrm>
            <a:off x="471799" y="2502819"/>
            <a:ext cx="6977063" cy="2736656"/>
          </a:xfrm>
          <a:prstGeom prst="rect">
            <a:avLst/>
          </a:prstGeom>
        </p:spPr>
        <p:txBody>
          <a:bodyPr/>
          <a:lstStyle/>
          <a:p>
            <a:pPr defTabSz="650166">
              <a:defRPr sz="4400" spc="0"/>
            </a:pP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사람들의 삶을 </a:t>
            </a:r>
            <a:b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향상시키며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세상에서 선한 </a:t>
            </a:r>
            <a:b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일을 위한 힘이 되자</a:t>
            </a:r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body" sz="quarter" idx="4294967295"/>
          </p:nvPr>
        </p:nvSpPr>
        <p:spPr>
          <a:xfrm>
            <a:off x="2053389" y="6258340"/>
            <a:ext cx="9849853" cy="2931084"/>
          </a:xfrm>
          <a:prstGeom prst="rect">
            <a:avLst/>
          </a:prstGeom>
          <a:noFill/>
          <a:ln w="25400">
            <a:noFill/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144497" tIns="144497" rIns="144497" bIns="144497"/>
          <a:lstStyle/>
          <a:p>
            <a:pPr>
              <a:spcBef>
                <a:spcPts val="0"/>
              </a:spcBef>
              <a:defRPr sz="3300">
                <a:solidFill>
                  <a:srgbClr val="000000"/>
                </a:solidFill>
              </a:defRPr>
            </a:pP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현재 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26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개국 오픈 및 그 외 국가로 확장 진행 중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:  </a:t>
            </a:r>
          </a:p>
          <a:p>
            <a:pPr marL="973138" indent="-398463">
              <a:spcBef>
                <a:spcPts val="1600"/>
              </a:spcBef>
              <a:buSzPct val="100000"/>
              <a:buChar char="•"/>
              <a:defRPr sz="3300"/>
            </a:pP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북미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, 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유럽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, 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호주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/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뉴질랜드 </a:t>
            </a:r>
            <a:endParaRPr lang="en-US" altLang="ko-KR" b="1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  <a:p>
            <a:pPr marL="973138" indent="-398463">
              <a:spcBef>
                <a:spcPts val="1600"/>
              </a:spcBef>
              <a:buSzPct val="100000"/>
              <a:buChar char="•"/>
              <a:defRPr sz="3300"/>
            </a:pP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누적 판매량 </a:t>
            </a:r>
            <a:r>
              <a:rPr lang="en-US" altLang="ko-KR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3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억 달러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:</a:t>
            </a:r>
          </a:p>
          <a:p>
            <a:pPr marL="973138" indent="-398463">
              <a:spcBef>
                <a:spcPts val="1600"/>
              </a:spcBef>
              <a:buSzPct val="100000"/>
              <a:buChar char="•"/>
              <a:defRPr sz="3300">
                <a:solidFill>
                  <a:srgbClr val="6B6B6B"/>
                </a:solidFill>
              </a:defRPr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2010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년에 시작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, 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무부채</a:t>
            </a:r>
            <a:r>
              <a:rPr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, </a:t>
            </a:r>
            <a:r>
              <a:rPr lang="ko-KR" altLang="en-US" b="1" dirty="0">
                <a:solidFill>
                  <a:schemeClr val="tx1">
                    <a:lumMod val="50000"/>
                  </a:schemeClr>
                </a:solidFill>
                <a:latin typeface="Helvetica Light"/>
              </a:rPr>
              <a:t>첫해 수익성</a:t>
            </a:r>
            <a:endParaRPr b="1" dirty="0">
              <a:solidFill>
                <a:schemeClr val="tx1">
                  <a:lumMod val="50000"/>
                </a:schemeClr>
              </a:solidFill>
              <a:latin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364" y="368321"/>
            <a:ext cx="429604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n-ea"/>
                <a:cs typeface="+mn-cs"/>
                <a:sym typeface="Gill Sans Light"/>
              </a:rPr>
              <a:t>ASEA</a:t>
            </a:r>
            <a:r>
              <a: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n-ea"/>
                <a:cs typeface="+mn-cs"/>
                <a:sym typeface="Gill Sans Light"/>
              </a:rPr>
              <a:t>의 미션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n-ea"/>
              <a:cs typeface="+mn-cs"/>
              <a:sym typeface="Gill Sans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6" b="98459" l="18000" r="8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152" y="1034589"/>
            <a:ext cx="8462898" cy="5221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xfrm>
            <a:off x="218568" y="106103"/>
            <a:ext cx="12806011" cy="1081014"/>
          </a:xfrm>
          <a:prstGeom prst="rect">
            <a:avLst/>
          </a:prstGeom>
        </p:spPr>
        <p:txBody>
          <a:bodyPr/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RENU 고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성능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안전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화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제품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라인</a:t>
            </a:r>
            <a:endParaRPr lang="en-US" sz="4800" dirty="0"/>
          </a:p>
        </p:txBody>
      </p:sp>
      <p:sp>
        <p:nvSpPr>
          <p:cNvPr id="500" name="Shape 500"/>
          <p:cNvSpPr/>
          <p:nvPr/>
        </p:nvSpPr>
        <p:spPr>
          <a:xfrm>
            <a:off x="1856005" y="-2527412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01" name="Shape 501"/>
          <p:cNvSpPr/>
          <p:nvPr/>
        </p:nvSpPr>
        <p:spPr>
          <a:xfrm>
            <a:off x="206968" y="84247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502" name="Skeeter Mast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265" y="2120542"/>
            <a:ext cx="5119748" cy="3763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3" name="renuAdvancedSC.jpg"/>
          <p:cNvPicPr>
            <a:picLocks noChangeAspect="1"/>
          </p:cNvPicPr>
          <p:nvPr/>
        </p:nvPicPr>
        <p:blipFill>
          <a:blip r:embed="rId4">
            <a:alphaModFix amt="71713"/>
          </a:blip>
          <a:srcRect l="42707"/>
          <a:stretch>
            <a:fillRect/>
          </a:stretch>
        </p:blipFill>
        <p:spPr>
          <a:xfrm>
            <a:off x="-61507" y="2120542"/>
            <a:ext cx="6732629" cy="7581923"/>
          </a:xfrm>
          <a:prstGeom prst="rect">
            <a:avLst/>
          </a:prstGeom>
          <a:ln w="25400">
            <a:miter lim="400000"/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504" name="image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60" y="7916084"/>
            <a:ext cx="2817517" cy="112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therese seru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264" y="6213950"/>
            <a:ext cx="5119749" cy="339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6" name="Shape 506"/>
          <p:cNvSpPr/>
          <p:nvPr/>
        </p:nvSpPr>
        <p:spPr>
          <a:xfrm>
            <a:off x="7759667" y="3876616"/>
            <a:ext cx="5093346" cy="533479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70000"/>
              </a:lnSpc>
              <a:defRPr sz="2800"/>
            </a:lvl1pPr>
          </a:lstStyle>
          <a:p>
            <a:pPr algn="ctr">
              <a:lnSpc>
                <a:spcPct val="100000"/>
              </a:lnSpc>
            </a:pPr>
            <a:r>
              <a:rPr lang="ko-KR" altLang="en-US" b="1" dirty="0"/>
              <a:t>단</a:t>
            </a:r>
            <a:r>
              <a:rPr lang="en-US" altLang="ko-KR" b="1" dirty="0"/>
              <a:t> 2</a:t>
            </a:r>
            <a:r>
              <a:rPr lang="ko-KR" altLang="en-US" b="1" dirty="0"/>
              <a:t>회</a:t>
            </a:r>
            <a:r>
              <a:rPr lang="en-US" b="1" dirty="0"/>
              <a:t> </a:t>
            </a:r>
            <a:r>
              <a:rPr lang="ko-KR" altLang="en-US" b="1" dirty="0"/>
              <a:t>사용</a:t>
            </a:r>
            <a:r>
              <a:rPr lang="en-US" altLang="ko-KR" b="1" dirty="0"/>
              <a:t>- </a:t>
            </a:r>
            <a:r>
              <a:rPr lang="ko-KR" altLang="en-US" b="1" dirty="0"/>
              <a:t>탁월한 효능</a:t>
            </a:r>
            <a:endParaRPr lang="en-US" b="1" dirty="0"/>
          </a:p>
        </p:txBody>
      </p:sp>
      <p:sp>
        <p:nvSpPr>
          <p:cNvPr id="507" name="Shape 507"/>
          <p:cNvSpPr/>
          <p:nvPr/>
        </p:nvSpPr>
        <p:spPr>
          <a:xfrm>
            <a:off x="7759667" y="8817615"/>
            <a:ext cx="5093345" cy="964367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2800"/>
            </a:lvl1pPr>
          </a:lstStyle>
          <a:p>
            <a:pPr>
              <a:lnSpc>
                <a:spcPct val="100000"/>
              </a:lnSpc>
            </a:pPr>
            <a:r>
              <a:rPr lang="en-US" b="1" dirty="0"/>
              <a:t>큰 </a:t>
            </a:r>
            <a:r>
              <a:rPr lang="en-US" b="1" dirty="0" err="1"/>
              <a:t>얼룩점</a:t>
            </a:r>
            <a:r>
              <a:rPr lang="en-US" b="1" dirty="0"/>
              <a:t> </a:t>
            </a:r>
            <a:r>
              <a:rPr lang="ko-KR" altLang="en-US" b="1" dirty="0"/>
              <a:t>개선 </a:t>
            </a:r>
            <a:endParaRPr lang="en-US" altLang="ko-KR" b="1" dirty="0"/>
          </a:p>
          <a:p>
            <a:pPr>
              <a:lnSpc>
                <a:spcPct val="100000"/>
              </a:lnSpc>
            </a:pPr>
            <a:r>
              <a:rPr lang="en-US" b="1" dirty="0"/>
              <a:t>Redox Serum</a:t>
            </a:r>
            <a:r>
              <a:rPr lang="ko-KR" altLang="en-US" b="1" dirty="0"/>
              <a:t>사용</a:t>
            </a:r>
            <a:endParaRPr lang="en-US" b="1" dirty="0"/>
          </a:p>
        </p:txBody>
      </p:sp>
      <p:sp>
        <p:nvSpPr>
          <p:cNvPr id="508" name="Shape 508"/>
          <p:cNvSpPr/>
          <p:nvPr/>
        </p:nvSpPr>
        <p:spPr>
          <a:xfrm>
            <a:off x="8204668" y="6478237"/>
            <a:ext cx="1270001" cy="1098037"/>
          </a:xfrm>
          <a:prstGeom prst="ellipse">
            <a:avLst/>
          </a:prstGeom>
          <a:ln w="25400">
            <a:solidFill>
              <a:srgbClr val="FF2600">
                <a:alpha val="4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635384" y="1309124"/>
            <a:ext cx="8866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600" b="1" dirty="0"/>
              <a:t>무</a:t>
            </a:r>
            <a:r>
              <a:rPr lang="en-US" sz="3600" b="1" dirty="0" err="1"/>
              <a:t>신경</a:t>
            </a:r>
            <a:r>
              <a:rPr lang="en-US" sz="3600" b="1" dirty="0"/>
              <a:t> </a:t>
            </a:r>
            <a:r>
              <a:rPr lang="en-US" sz="3600" b="1" dirty="0" err="1"/>
              <a:t>독소</a:t>
            </a:r>
            <a:r>
              <a:rPr lang="en-US" sz="3600" b="1" dirty="0"/>
              <a:t> </a:t>
            </a:r>
            <a:r>
              <a:rPr lang="ko-KR" altLang="en-US" sz="3600" b="1" dirty="0"/>
              <a:t>와 부드러운</a:t>
            </a:r>
            <a:r>
              <a:rPr lang="en-US" sz="3600" b="1" dirty="0"/>
              <a:t> </a:t>
            </a:r>
            <a:r>
              <a:rPr lang="en-US" sz="3600" b="1" dirty="0" err="1"/>
              <a:t>재료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title"/>
          </p:nvPr>
        </p:nvSpPr>
        <p:spPr>
          <a:xfrm>
            <a:off x="650239" y="243136"/>
            <a:ext cx="11704322" cy="1104401"/>
          </a:xfrm>
          <a:prstGeom prst="rect">
            <a:avLst/>
          </a:prstGeom>
        </p:spPr>
        <p:txBody>
          <a:bodyPr/>
          <a:lstStyle/>
          <a:p>
            <a:r>
              <a:rPr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ASEA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산화 환원</a:t>
            </a:r>
            <a:r>
              <a:rPr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보충제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967265" y="3105143"/>
            <a:ext cx="5752846" cy="3085592"/>
          </a:xfrm>
          <a:prstGeom prst="rect">
            <a:avLst/>
          </a:pr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4497" tIns="144497" rIns="144497" bIns="144497"/>
          <a:lstStyle/>
          <a:p>
            <a:pPr defTabSz="866986"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3600" b="1" dirty="0" err="1"/>
              <a:t>모든</a:t>
            </a:r>
            <a:r>
              <a:rPr lang="en-US" sz="3600" b="1" dirty="0"/>
              <a:t> </a:t>
            </a:r>
            <a:r>
              <a:rPr lang="ko-KR" altLang="en-US" sz="3600" b="1" dirty="0"/>
              <a:t>연령대에서의</a:t>
            </a:r>
            <a:r>
              <a:rPr lang="en-US" sz="3600" b="1" dirty="0"/>
              <a:t> </a:t>
            </a:r>
            <a:r>
              <a:rPr lang="en-US" sz="3600" b="1" dirty="0" err="1"/>
              <a:t>최적의</a:t>
            </a:r>
            <a:r>
              <a:rPr lang="en-US" sz="3600" b="1" dirty="0"/>
              <a:t> </a:t>
            </a:r>
            <a:r>
              <a:rPr lang="en-US" sz="3600" b="1" dirty="0" err="1"/>
              <a:t>신체</a:t>
            </a:r>
            <a:r>
              <a:rPr lang="en-US" sz="3600" b="1" dirty="0"/>
              <a:t> </a:t>
            </a:r>
            <a:r>
              <a:rPr lang="en-US" sz="3600" b="1" dirty="0" err="1"/>
              <a:t>기능의</a:t>
            </a:r>
            <a:r>
              <a:rPr lang="en-US" sz="3600" b="1" dirty="0"/>
              <a:t> </a:t>
            </a:r>
            <a:r>
              <a:rPr lang="en-US" sz="3600" b="1" dirty="0" err="1"/>
              <a:t>모든</a:t>
            </a:r>
            <a:r>
              <a:rPr lang="en-US" sz="3600" b="1" dirty="0"/>
              <a:t> </a:t>
            </a:r>
            <a:r>
              <a:rPr lang="en-US" sz="3600" b="1" dirty="0" err="1"/>
              <a:t>시스템</a:t>
            </a:r>
            <a:r>
              <a:rPr lang="ko-KR" altLang="en-US" sz="3600" b="1" dirty="0"/>
              <a:t>에</a:t>
            </a:r>
            <a:r>
              <a:rPr lang="en-US" sz="3600" b="1" dirty="0"/>
              <a:t> </a:t>
            </a:r>
            <a:r>
              <a:rPr lang="en-US" sz="3600" b="1" dirty="0" err="1"/>
              <a:t>도움</a:t>
            </a:r>
            <a:r>
              <a:rPr lang="ko-KR" altLang="en-US" sz="3600" b="1" dirty="0"/>
              <a:t>과 세포 재생을 증가하는 </a:t>
            </a:r>
            <a:r>
              <a:rPr lang="en-US" sz="3600" b="1" dirty="0" err="1"/>
              <a:t>산화</a:t>
            </a:r>
            <a:r>
              <a:rPr lang="en-US" sz="3600" b="1" dirty="0"/>
              <a:t> </a:t>
            </a:r>
            <a:r>
              <a:rPr lang="en-US" sz="3600" b="1" dirty="0" err="1"/>
              <a:t>환원</a:t>
            </a:r>
            <a:r>
              <a:rPr lang="en-US" sz="3600" b="1" dirty="0"/>
              <a:t> </a:t>
            </a:r>
            <a:r>
              <a:rPr lang="en-US" sz="3600" b="1" dirty="0" err="1"/>
              <a:t>신호</a:t>
            </a:r>
            <a:r>
              <a:rPr lang="en-US" sz="3600" b="1" dirty="0"/>
              <a:t> </a:t>
            </a:r>
            <a:r>
              <a:rPr lang="en-US" sz="3600" b="1" dirty="0" err="1"/>
              <a:t>분자를</a:t>
            </a:r>
            <a:r>
              <a:rPr lang="en-US" sz="3600" b="1" dirty="0"/>
              <a:t> </a:t>
            </a:r>
            <a:r>
              <a:rPr lang="en-US" sz="3600" b="1" dirty="0" err="1"/>
              <a:t>보충</a:t>
            </a:r>
            <a:r>
              <a:rPr lang="en-US" sz="3600" b="1" dirty="0"/>
              <a:t> </a:t>
            </a:r>
            <a:r>
              <a:rPr lang="ko-KR" altLang="en-US" sz="3600" b="1" dirty="0"/>
              <a:t>기능을 지원</a:t>
            </a:r>
            <a:r>
              <a:rPr b="1" i="1" dirty="0">
                <a:solidFill>
                  <a:srgbClr val="6B6B6B"/>
                </a:solidFill>
              </a:rPr>
              <a:t>.</a:t>
            </a:r>
          </a:p>
        </p:txBody>
      </p:sp>
      <p:pic>
        <p:nvPicPr>
          <p:cNvPr id="519" name="asea-bottle-and-pou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137" y="898834"/>
            <a:ext cx="5967663" cy="9573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nside out one siz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215" y="6961439"/>
            <a:ext cx="3191048" cy="2020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1" animBg="1" advAuto="0"/>
      <p:bldP spid="520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609823" y="143012"/>
            <a:ext cx="11704321" cy="1258247"/>
          </a:xfrm>
          <a:prstGeom prst="rect">
            <a:avLst/>
          </a:prstGeom>
        </p:spPr>
        <p:txBody>
          <a:bodyPr/>
          <a:lstStyle/>
          <a:p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질병의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위험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요인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대폭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감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소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25" name="page20image3544.jpg"/>
          <p:cNvPicPr>
            <a:picLocks noChangeAspect="1"/>
          </p:cNvPicPr>
          <p:nvPr/>
        </p:nvPicPr>
        <p:blipFill rotWithShape="1">
          <a:blip r:embed="rId3"/>
          <a:srcRect t="20618" b="23002"/>
          <a:stretch/>
        </p:blipFill>
        <p:spPr>
          <a:xfrm>
            <a:off x="537419" y="6687518"/>
            <a:ext cx="3284208" cy="223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6" name="Shape 526"/>
          <p:cNvSpPr/>
          <p:nvPr/>
        </p:nvSpPr>
        <p:spPr>
          <a:xfrm>
            <a:off x="1989022" y="355854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527" name="page20image37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070" y="1803654"/>
            <a:ext cx="3282749" cy="220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8" name="Shape 528"/>
          <p:cNvSpPr/>
          <p:nvPr/>
        </p:nvSpPr>
        <p:spPr>
          <a:xfrm>
            <a:off x="6271483" y="1390440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529" name="page20image38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070" y="6731791"/>
            <a:ext cx="3284208" cy="218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0" name="Shape 530"/>
          <p:cNvSpPr/>
          <p:nvPr/>
        </p:nvSpPr>
        <p:spPr>
          <a:xfrm>
            <a:off x="6069650" y="5581552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9" y="2406539"/>
            <a:ext cx="7169387" cy="3175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53" y="2699041"/>
            <a:ext cx="4368254" cy="62222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851812" y="4126059"/>
            <a:ext cx="1203442" cy="1219226"/>
            <a:chOff x="8765480" y="4036076"/>
            <a:chExt cx="1203442" cy="8026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765480" y="4821382"/>
              <a:ext cx="1203442" cy="16625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solid"/>
              <a:miter lim="400000"/>
              <a:head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9941719" y="4036076"/>
              <a:ext cx="0" cy="802660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solid"/>
              <a:miter lim="400000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6551325" y="8057100"/>
            <a:ext cx="2432254" cy="547471"/>
            <a:chOff x="8765480" y="4036076"/>
            <a:chExt cx="1203442" cy="80266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765480" y="4821382"/>
              <a:ext cx="1203442" cy="16625"/>
            </a:xfrm>
            <a:prstGeom prst="line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400000"/>
              <a:head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9941719" y="4036076"/>
              <a:ext cx="0" cy="802660"/>
            </a:xfrm>
            <a:prstGeom prst="line">
              <a:avLst/>
            </a:prstGeom>
            <a:noFill/>
            <a:ln w="25400" cap="flat">
              <a:solidFill>
                <a:srgbClr val="0070C0"/>
              </a:solidFill>
              <a:prstDash val="solid"/>
              <a:miter lim="400000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9" name="Group 18"/>
          <p:cNvGrpSpPr/>
          <p:nvPr/>
        </p:nvGrpSpPr>
        <p:grpSpPr>
          <a:xfrm>
            <a:off x="3941118" y="7804390"/>
            <a:ext cx="1149648" cy="505421"/>
            <a:chOff x="8765480" y="4036076"/>
            <a:chExt cx="1203442" cy="80266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765480" y="4821382"/>
              <a:ext cx="1203442" cy="16625"/>
            </a:xfrm>
            <a:prstGeom prst="line">
              <a:avLst/>
            </a:prstGeom>
            <a:noFill/>
            <a:ln w="25400" cap="flat">
              <a:solidFill>
                <a:srgbClr val="00B0F0"/>
              </a:solidFill>
              <a:prstDash val="solid"/>
              <a:miter lim="400000"/>
              <a:head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9941719" y="4036076"/>
              <a:ext cx="0" cy="802660"/>
            </a:xfrm>
            <a:prstGeom prst="line">
              <a:avLst/>
            </a:prstGeom>
            <a:noFill/>
            <a:ln w="25400" cap="flat">
              <a:solidFill>
                <a:srgbClr val="00B050"/>
              </a:solidFill>
              <a:prstDash val="solid"/>
              <a:miter lim="400000"/>
              <a:tailEnd type="oval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xfrm>
            <a:off x="246006" y="169544"/>
            <a:ext cx="12512788" cy="975225"/>
          </a:xfrm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운동 선수를위한 중대한 영향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40" name="image8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85" y="2731784"/>
            <a:ext cx="6406363" cy="533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xfrm>
            <a:off x="3511757" y="1671105"/>
            <a:ext cx="4282414" cy="30828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err="1"/>
              <a:t>지구력</a:t>
            </a:r>
            <a:r>
              <a:rPr lang="en-US" sz="3600" b="1" dirty="0"/>
              <a:t>    		</a:t>
            </a:r>
          </a:p>
          <a:p>
            <a:r>
              <a:rPr lang="en-US" sz="3600" b="1" dirty="0"/>
              <a:t>힘</a:t>
            </a:r>
          </a:p>
          <a:p>
            <a:r>
              <a:rPr lang="en-US" sz="3600" b="1" dirty="0" err="1"/>
              <a:t>회복</a:t>
            </a:r>
            <a:endParaRPr lang="en-US" sz="3600" b="1" dirty="0"/>
          </a:p>
          <a:p>
            <a:r>
              <a:rPr lang="en-US" sz="3600" b="1" dirty="0" err="1"/>
              <a:t>정신력</a:t>
            </a:r>
            <a:endParaRPr lang="en-US" sz="3600" b="1" dirty="0"/>
          </a:p>
        </p:txBody>
      </p:sp>
      <p:pic>
        <p:nvPicPr>
          <p:cNvPr id="6" name="asea-bottle-and-pou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06" y="2331362"/>
            <a:ext cx="4841151" cy="7837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1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34" y="2145519"/>
            <a:ext cx="4121571" cy="396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100000" l="25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8" r="13665"/>
          <a:stretch/>
        </p:blipFill>
        <p:spPr>
          <a:xfrm flipH="1">
            <a:off x="0" y="0"/>
            <a:ext cx="9256296" cy="9753600"/>
          </a:xfrm>
          <a:prstGeom prst="rect">
            <a:avLst/>
          </a:prstGeom>
        </p:spPr>
      </p:pic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xfrm>
            <a:off x="12700" y="235510"/>
            <a:ext cx="12992100" cy="1464954"/>
          </a:xfrm>
          <a:prstGeom prst="rect">
            <a:avLst/>
          </a:prstGeom>
        </p:spPr>
        <p:txBody>
          <a:bodyPr/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전세계에 생명의 선물을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Stock42953536_M blue sky water reflec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352"/>
            <a:ext cx="13023327" cy="8326248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Shape 557"/>
          <p:cNvSpPr/>
          <p:nvPr/>
        </p:nvSpPr>
        <p:spPr>
          <a:xfrm>
            <a:off x="3267025" y="6995777"/>
            <a:ext cx="6598870" cy="190436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308074">
              <a:defRPr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및 RENU 28은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질병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또는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건강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상태를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진단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치료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치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유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혹은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예방하</a:t>
            </a:r>
            <a:r>
              <a: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지 않습니다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8" name="ASEA_new_Logo1_Blue_lar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54" y="2110843"/>
            <a:ext cx="4634093" cy="151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irl thinking ponder question.png"/>
          <p:cNvPicPr>
            <a:picLocks noChangeAspect="1"/>
          </p:cNvPicPr>
          <p:nvPr/>
        </p:nvPicPr>
        <p:blipFill rotWithShape="1">
          <a:blip r:embed="rId3"/>
          <a:srcRect r="15293"/>
          <a:stretch/>
        </p:blipFill>
        <p:spPr>
          <a:xfrm>
            <a:off x="5323322" y="3642119"/>
            <a:ext cx="7648827" cy="628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bigstock-Macbook-Pro-Retina-And-Iphone--67063108.jpg"/>
          <p:cNvPicPr>
            <a:picLocks noChangeAspect="1"/>
          </p:cNvPicPr>
          <p:nvPr/>
        </p:nvPicPr>
        <p:blipFill rotWithShape="1">
          <a:blip r:embed="rId4"/>
          <a:srcRect r="17582" b="4891"/>
          <a:stretch/>
        </p:blipFill>
        <p:spPr>
          <a:xfrm>
            <a:off x="1078739" y="3116749"/>
            <a:ext cx="5672326" cy="4365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" name="Shape 563"/>
          <p:cNvSpPr/>
          <p:nvPr/>
        </p:nvSpPr>
        <p:spPr>
          <a:xfrm>
            <a:off x="1280439" y="238397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pic>
        <p:nvPicPr>
          <p:cNvPr id="564" name="bigstock-Talk-Bubble-6311542.jpg"/>
          <p:cNvPicPr>
            <a:picLocks/>
          </p:cNvPicPr>
          <p:nvPr/>
        </p:nvPicPr>
        <p:blipFill>
          <a:blip r:embed="rId5"/>
          <a:srcRect l="5289" t="14075" r="4411" b="22910"/>
          <a:stretch>
            <a:fillRect/>
          </a:stretch>
        </p:blipFill>
        <p:spPr>
          <a:xfrm flipH="1">
            <a:off x="5355973" y="206389"/>
            <a:ext cx="5410848" cy="398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61" extrusionOk="0">
                <a:moveTo>
                  <a:pt x="11500" y="10"/>
                </a:moveTo>
                <a:cubicBezTo>
                  <a:pt x="10055" y="-37"/>
                  <a:pt x="8481" y="97"/>
                  <a:pt x="7180" y="389"/>
                </a:cubicBezTo>
                <a:cubicBezTo>
                  <a:pt x="3335" y="1254"/>
                  <a:pt x="580" y="3431"/>
                  <a:pt x="197" y="5912"/>
                </a:cubicBezTo>
                <a:cubicBezTo>
                  <a:pt x="158" y="6162"/>
                  <a:pt x="95" y="6515"/>
                  <a:pt x="56" y="6698"/>
                </a:cubicBezTo>
                <a:cubicBezTo>
                  <a:pt x="14" y="6890"/>
                  <a:pt x="-4" y="7107"/>
                  <a:pt x="1" y="7339"/>
                </a:cubicBezTo>
                <a:cubicBezTo>
                  <a:pt x="15" y="8036"/>
                  <a:pt x="228" y="8865"/>
                  <a:pt x="589" y="9552"/>
                </a:cubicBezTo>
                <a:cubicBezTo>
                  <a:pt x="981" y="10297"/>
                  <a:pt x="2032" y="11363"/>
                  <a:pt x="2957" y="11955"/>
                </a:cubicBezTo>
                <a:cubicBezTo>
                  <a:pt x="4058" y="12659"/>
                  <a:pt x="5376" y="13208"/>
                  <a:pt x="6612" y="13474"/>
                </a:cubicBezTo>
                <a:cubicBezTo>
                  <a:pt x="7417" y="13647"/>
                  <a:pt x="7429" y="13650"/>
                  <a:pt x="7386" y="13716"/>
                </a:cubicBezTo>
                <a:cubicBezTo>
                  <a:pt x="7366" y="13747"/>
                  <a:pt x="6967" y="13788"/>
                  <a:pt x="6498" y="13806"/>
                </a:cubicBezTo>
                <a:cubicBezTo>
                  <a:pt x="5824" y="13833"/>
                  <a:pt x="5544" y="13873"/>
                  <a:pt x="5162" y="14000"/>
                </a:cubicBezTo>
                <a:cubicBezTo>
                  <a:pt x="4009" y="14381"/>
                  <a:pt x="3482" y="14889"/>
                  <a:pt x="3329" y="15765"/>
                </a:cubicBezTo>
                <a:cubicBezTo>
                  <a:pt x="3146" y="16814"/>
                  <a:pt x="3260" y="17232"/>
                  <a:pt x="3869" y="17755"/>
                </a:cubicBezTo>
                <a:cubicBezTo>
                  <a:pt x="4270" y="18099"/>
                  <a:pt x="4812" y="18358"/>
                  <a:pt x="5444" y="18508"/>
                </a:cubicBezTo>
                <a:cubicBezTo>
                  <a:pt x="6036" y="18648"/>
                  <a:pt x="7056" y="18661"/>
                  <a:pt x="7693" y="18536"/>
                </a:cubicBezTo>
                <a:cubicBezTo>
                  <a:pt x="8278" y="18420"/>
                  <a:pt x="9067" y="18066"/>
                  <a:pt x="9428" y="17755"/>
                </a:cubicBezTo>
                <a:cubicBezTo>
                  <a:pt x="9857" y="17385"/>
                  <a:pt x="10047" y="17016"/>
                  <a:pt x="10040" y="16564"/>
                </a:cubicBezTo>
                <a:cubicBezTo>
                  <a:pt x="10027" y="15617"/>
                  <a:pt x="9827" y="15074"/>
                  <a:pt x="9333" y="14639"/>
                </a:cubicBezTo>
                <a:cubicBezTo>
                  <a:pt x="9067" y="14405"/>
                  <a:pt x="8268" y="13980"/>
                  <a:pt x="8094" y="13980"/>
                </a:cubicBezTo>
                <a:cubicBezTo>
                  <a:pt x="8055" y="13980"/>
                  <a:pt x="7942" y="13950"/>
                  <a:pt x="7842" y="13914"/>
                </a:cubicBezTo>
                <a:cubicBezTo>
                  <a:pt x="7711" y="13866"/>
                  <a:pt x="7679" y="13830"/>
                  <a:pt x="7731" y="13781"/>
                </a:cubicBezTo>
                <a:cubicBezTo>
                  <a:pt x="7783" y="13731"/>
                  <a:pt x="8018" y="13754"/>
                  <a:pt x="8560" y="13862"/>
                </a:cubicBezTo>
                <a:cubicBezTo>
                  <a:pt x="9232" y="13996"/>
                  <a:pt x="9493" y="14012"/>
                  <a:pt x="10886" y="14012"/>
                </a:cubicBezTo>
                <a:cubicBezTo>
                  <a:pt x="12464" y="14012"/>
                  <a:pt x="12797" y="13983"/>
                  <a:pt x="14156" y="13718"/>
                </a:cubicBezTo>
                <a:cubicBezTo>
                  <a:pt x="16256" y="13310"/>
                  <a:pt x="18397" y="12321"/>
                  <a:pt x="19656" y="11178"/>
                </a:cubicBezTo>
                <a:cubicBezTo>
                  <a:pt x="20890" y="10058"/>
                  <a:pt x="21596" y="8747"/>
                  <a:pt x="21579" y="7610"/>
                </a:cubicBezTo>
                <a:cubicBezTo>
                  <a:pt x="21570" y="6983"/>
                  <a:pt x="21457" y="5897"/>
                  <a:pt x="21365" y="5539"/>
                </a:cubicBezTo>
                <a:cubicBezTo>
                  <a:pt x="21246" y="5075"/>
                  <a:pt x="20755" y="4125"/>
                  <a:pt x="20400" y="3674"/>
                </a:cubicBezTo>
                <a:cubicBezTo>
                  <a:pt x="18990" y="1884"/>
                  <a:pt x="16134" y="532"/>
                  <a:pt x="12888" y="117"/>
                </a:cubicBezTo>
                <a:cubicBezTo>
                  <a:pt x="12450" y="61"/>
                  <a:pt x="11981" y="25"/>
                  <a:pt x="11500" y="10"/>
                </a:cubicBezTo>
                <a:close/>
                <a:moveTo>
                  <a:pt x="3442" y="18920"/>
                </a:moveTo>
                <a:cubicBezTo>
                  <a:pt x="2934" y="18920"/>
                  <a:pt x="2790" y="18944"/>
                  <a:pt x="2508" y="19078"/>
                </a:cubicBezTo>
                <a:cubicBezTo>
                  <a:pt x="2116" y="19265"/>
                  <a:pt x="1859" y="19594"/>
                  <a:pt x="1883" y="19875"/>
                </a:cubicBezTo>
                <a:cubicBezTo>
                  <a:pt x="1892" y="19980"/>
                  <a:pt x="1863" y="20128"/>
                  <a:pt x="1819" y="20205"/>
                </a:cubicBezTo>
                <a:cubicBezTo>
                  <a:pt x="1562" y="20656"/>
                  <a:pt x="1997" y="21243"/>
                  <a:pt x="2753" y="21469"/>
                </a:cubicBezTo>
                <a:cubicBezTo>
                  <a:pt x="2970" y="21533"/>
                  <a:pt x="3200" y="21563"/>
                  <a:pt x="3429" y="21561"/>
                </a:cubicBezTo>
                <a:cubicBezTo>
                  <a:pt x="4116" y="21555"/>
                  <a:pt x="4786" y="21270"/>
                  <a:pt x="5012" y="20827"/>
                </a:cubicBezTo>
                <a:cubicBezTo>
                  <a:pt x="5164" y="20529"/>
                  <a:pt x="5179" y="20348"/>
                  <a:pt x="5061" y="20235"/>
                </a:cubicBezTo>
                <a:cubicBezTo>
                  <a:pt x="5015" y="20191"/>
                  <a:pt x="4976" y="20029"/>
                  <a:pt x="4975" y="19875"/>
                </a:cubicBezTo>
                <a:cubicBezTo>
                  <a:pt x="4973" y="19513"/>
                  <a:pt x="4799" y="19284"/>
                  <a:pt x="4372" y="19078"/>
                </a:cubicBezTo>
                <a:cubicBezTo>
                  <a:pt x="4093" y="18944"/>
                  <a:pt x="3950" y="18920"/>
                  <a:pt x="3442" y="1892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65" name="Shape 565"/>
          <p:cNvSpPr>
            <a:spLocks noGrp="1"/>
          </p:cNvSpPr>
          <p:nvPr>
            <p:ph type="title"/>
          </p:nvPr>
        </p:nvSpPr>
        <p:spPr>
          <a:xfrm>
            <a:off x="5464085" y="212128"/>
            <a:ext cx="5725567" cy="2324952"/>
          </a:xfrm>
          <a:prstGeom prst="rect">
            <a:avLst/>
          </a:prstGeom>
        </p:spPr>
        <p:txBody>
          <a:bodyPr/>
          <a:lstStyle/>
          <a:p>
            <a:r>
              <a:rPr lang="ko-KR" altLang="en-US" sz="6000" b="1" dirty="0"/>
              <a:t>사실 혹은 꾸민 이야기</a:t>
            </a:r>
            <a:r>
              <a:rPr sz="6000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9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" grpId="2" animBg="1" advAuto="0"/>
      <p:bldP spid="566" grpId="1" animBg="1" advAuto="0"/>
      <p:bldP spid="564" grpId="3" animBg="1" advAuto="0"/>
      <p:bldP spid="565" grpId="4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/>
          </p:cNvSpPr>
          <p:nvPr>
            <p:ph type="title"/>
          </p:nvPr>
        </p:nvSpPr>
        <p:spPr>
          <a:xfrm>
            <a:off x="2388461" y="120983"/>
            <a:ext cx="8198206" cy="1071626"/>
          </a:xfrm>
          <a:prstGeom prst="rect">
            <a:avLst/>
          </a:prstGeom>
        </p:spPr>
        <p:txBody>
          <a:bodyPr/>
          <a:lstStyle>
            <a:lvl1pPr>
              <a:defRPr sz="5100" spc="510"/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ASEA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과학 위원회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-63584" y="258636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572" name="Shape 572"/>
          <p:cNvSpPr/>
          <p:nvPr/>
        </p:nvSpPr>
        <p:spPr>
          <a:xfrm>
            <a:off x="635403" y="4021570"/>
            <a:ext cx="11704321" cy="1113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defTabSz="866986">
              <a:defRPr sz="4800" spc="480">
                <a:solidFill>
                  <a:srgbClr val="0071AD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altLang="ko-KR" sz="5400" b="1" dirty="0">
                <a:latin typeface="+mj-lt"/>
              </a:rPr>
              <a:t>ASEA </a:t>
            </a:r>
            <a:r>
              <a:rPr lang="ko-KR" altLang="en-US" sz="5400" b="1" dirty="0">
                <a:latin typeface="+mj-lt"/>
              </a:rPr>
              <a:t>의료 전문가 위원회</a:t>
            </a:r>
            <a:endParaRPr lang="en-US" sz="5400" b="1" dirty="0">
              <a:latin typeface="+mj-lt"/>
            </a:endParaRPr>
          </a:p>
        </p:txBody>
      </p:sp>
      <p:grpSp>
        <p:nvGrpSpPr>
          <p:cNvPr id="575" name="Group 575"/>
          <p:cNvGrpSpPr/>
          <p:nvPr/>
        </p:nvGrpSpPr>
        <p:grpSpPr>
          <a:xfrm>
            <a:off x="8947035" y="7553390"/>
            <a:ext cx="2171701" cy="2171701"/>
            <a:chOff x="0" y="0"/>
            <a:chExt cx="2171700" cy="2171700"/>
          </a:xfrm>
        </p:grpSpPr>
        <p:pic>
          <p:nvPicPr>
            <p:cNvPr id="574" name="burk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" y="50800"/>
              <a:ext cx="2070100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3" name="Picture 572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71700" cy="2171700"/>
            </a:xfrm>
            <a:prstGeom prst="rect">
              <a:avLst/>
            </a:prstGeom>
            <a:effectLst/>
          </p:spPr>
        </p:pic>
      </p:grpSp>
      <p:grpSp>
        <p:nvGrpSpPr>
          <p:cNvPr id="578" name="Group 578"/>
          <p:cNvGrpSpPr/>
          <p:nvPr/>
        </p:nvGrpSpPr>
        <p:grpSpPr>
          <a:xfrm>
            <a:off x="492149" y="7553390"/>
            <a:ext cx="2171701" cy="2171701"/>
            <a:chOff x="0" y="0"/>
            <a:chExt cx="2171700" cy="2171700"/>
          </a:xfrm>
        </p:grpSpPr>
        <p:pic>
          <p:nvPicPr>
            <p:cNvPr id="577" name="smith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" y="50800"/>
              <a:ext cx="2070100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6" name="Picture 57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71700" cy="2171700"/>
            </a:xfrm>
            <a:prstGeom prst="rect">
              <a:avLst/>
            </a:prstGeom>
            <a:effectLst/>
          </p:spPr>
        </p:pic>
      </p:grpSp>
      <p:grpSp>
        <p:nvGrpSpPr>
          <p:cNvPr id="581" name="Group 581"/>
          <p:cNvGrpSpPr/>
          <p:nvPr/>
        </p:nvGrpSpPr>
        <p:grpSpPr>
          <a:xfrm>
            <a:off x="4719592" y="5129570"/>
            <a:ext cx="2171701" cy="2171701"/>
            <a:chOff x="0" y="0"/>
            <a:chExt cx="2171700" cy="2171700"/>
          </a:xfrm>
        </p:grpSpPr>
        <p:pic>
          <p:nvPicPr>
            <p:cNvPr id="580" name="gardne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2070100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9" name="Picture 57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71700" cy="2171700"/>
            </a:xfrm>
            <a:prstGeom prst="rect">
              <a:avLst/>
            </a:prstGeom>
            <a:effectLst/>
          </p:spPr>
        </p:pic>
      </p:grpSp>
      <p:grpSp>
        <p:nvGrpSpPr>
          <p:cNvPr id="584" name="Group 584"/>
          <p:cNvGrpSpPr/>
          <p:nvPr/>
        </p:nvGrpSpPr>
        <p:grpSpPr>
          <a:xfrm>
            <a:off x="4719592" y="7553390"/>
            <a:ext cx="2171701" cy="2171701"/>
            <a:chOff x="0" y="0"/>
            <a:chExt cx="2171700" cy="2171700"/>
          </a:xfrm>
        </p:grpSpPr>
        <p:pic>
          <p:nvPicPr>
            <p:cNvPr id="583" name="malmed-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00" y="50800"/>
              <a:ext cx="2070100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2" name="Picture 58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71700" cy="2171700"/>
            </a:xfrm>
            <a:prstGeom prst="rect">
              <a:avLst/>
            </a:prstGeom>
            <a:effectLst/>
          </p:spPr>
        </p:pic>
      </p:grpSp>
      <p:grpSp>
        <p:nvGrpSpPr>
          <p:cNvPr id="587" name="Group 587"/>
          <p:cNvGrpSpPr/>
          <p:nvPr/>
        </p:nvGrpSpPr>
        <p:grpSpPr>
          <a:xfrm>
            <a:off x="8947035" y="5129570"/>
            <a:ext cx="2171701" cy="2171701"/>
            <a:chOff x="0" y="0"/>
            <a:chExt cx="2171700" cy="2171700"/>
          </a:xfrm>
        </p:grpSpPr>
        <p:pic>
          <p:nvPicPr>
            <p:cNvPr id="586" name="hayes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00" y="50800"/>
              <a:ext cx="2070100" cy="2070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5" name="Picture 584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71700" cy="2171700"/>
            </a:xfrm>
            <a:prstGeom prst="rect">
              <a:avLst/>
            </a:prstGeom>
            <a:effectLst/>
          </p:spPr>
        </p:pic>
      </p:grpSp>
      <p:grpSp>
        <p:nvGrpSpPr>
          <p:cNvPr id="590" name="Group 590"/>
          <p:cNvGrpSpPr/>
          <p:nvPr/>
        </p:nvGrpSpPr>
        <p:grpSpPr>
          <a:xfrm>
            <a:off x="495125" y="5132547"/>
            <a:ext cx="2165749" cy="2165748"/>
            <a:chOff x="0" y="0"/>
            <a:chExt cx="2165747" cy="2165747"/>
          </a:xfrm>
        </p:grpSpPr>
        <p:pic>
          <p:nvPicPr>
            <p:cNvPr id="589" name="silverman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800" y="50800"/>
              <a:ext cx="2064148" cy="20641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8" name="Picture 587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165748" cy="2165748"/>
            </a:xfrm>
            <a:prstGeom prst="rect">
              <a:avLst/>
            </a:prstGeom>
            <a:effectLst/>
          </p:spPr>
        </p:pic>
      </p:grpSp>
      <p:sp>
        <p:nvSpPr>
          <p:cNvPr id="591" name="Shape 591"/>
          <p:cNvSpPr/>
          <p:nvPr/>
        </p:nvSpPr>
        <p:spPr>
          <a:xfrm>
            <a:off x="2657635" y="5325727"/>
            <a:ext cx="2021339" cy="5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Dr. David Silverman, D.P.M.</a:t>
            </a:r>
          </a:p>
        </p:txBody>
      </p:sp>
      <p:sp>
        <p:nvSpPr>
          <p:cNvPr id="592" name="Shape 592"/>
          <p:cNvSpPr/>
          <p:nvPr/>
        </p:nvSpPr>
        <p:spPr>
          <a:xfrm>
            <a:off x="6808368" y="5269623"/>
            <a:ext cx="2044857" cy="65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Dr. Stan Gardner, M.D.</a:t>
            </a:r>
          </a:p>
        </p:txBody>
      </p:sp>
      <p:sp>
        <p:nvSpPr>
          <p:cNvPr id="593" name="Shape 593"/>
          <p:cNvSpPr/>
          <p:nvPr/>
        </p:nvSpPr>
        <p:spPr>
          <a:xfrm>
            <a:off x="11132151" y="5244492"/>
            <a:ext cx="1478625" cy="756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1800" b="1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Dr. Maureen Hayes, M.D.</a:t>
            </a:r>
          </a:p>
        </p:txBody>
      </p:sp>
      <p:sp>
        <p:nvSpPr>
          <p:cNvPr id="594" name="Shape 594"/>
          <p:cNvSpPr/>
          <p:nvPr/>
        </p:nvSpPr>
        <p:spPr>
          <a:xfrm>
            <a:off x="2659468" y="7843408"/>
            <a:ext cx="1818237" cy="59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Dr. Karl V. Smith, D.C.</a:t>
            </a:r>
          </a:p>
        </p:txBody>
      </p:sp>
      <p:sp>
        <p:nvSpPr>
          <p:cNvPr id="595" name="Shape 595"/>
          <p:cNvSpPr/>
          <p:nvPr/>
        </p:nvSpPr>
        <p:spPr>
          <a:xfrm>
            <a:off x="6885302" y="7812337"/>
            <a:ext cx="2044857" cy="65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Dr. Foster Malmed, D.C., P.C.</a:t>
            </a:r>
          </a:p>
        </p:txBody>
      </p:sp>
      <p:sp>
        <p:nvSpPr>
          <p:cNvPr id="596" name="Shape 596"/>
          <p:cNvSpPr/>
          <p:nvPr/>
        </p:nvSpPr>
        <p:spPr>
          <a:xfrm>
            <a:off x="11133984" y="7787205"/>
            <a:ext cx="1644178" cy="756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1800" b="1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Shawn Burke, P.T.A, CPT</a:t>
            </a:r>
          </a:p>
        </p:txBody>
      </p:sp>
      <p:grpSp>
        <p:nvGrpSpPr>
          <p:cNvPr id="599" name="Group 599"/>
          <p:cNvGrpSpPr/>
          <p:nvPr/>
        </p:nvGrpSpPr>
        <p:grpSpPr>
          <a:xfrm>
            <a:off x="872327" y="1235374"/>
            <a:ext cx="2071665" cy="2564180"/>
            <a:chOff x="0" y="0"/>
            <a:chExt cx="2071662" cy="2564178"/>
          </a:xfrm>
        </p:grpSpPr>
        <p:pic>
          <p:nvPicPr>
            <p:cNvPr id="598" name="karen-stolman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00" y="50800"/>
              <a:ext cx="1970063" cy="24625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7" name="Picture 596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71663" cy="2564179"/>
            </a:xfrm>
            <a:prstGeom prst="rect">
              <a:avLst/>
            </a:prstGeom>
            <a:effectLst/>
          </p:spPr>
        </p:pic>
      </p:grpSp>
      <p:grpSp>
        <p:nvGrpSpPr>
          <p:cNvPr id="604" name="Group 604"/>
          <p:cNvGrpSpPr/>
          <p:nvPr/>
        </p:nvGrpSpPr>
        <p:grpSpPr>
          <a:xfrm>
            <a:off x="3899537" y="1235373"/>
            <a:ext cx="2071664" cy="2564181"/>
            <a:chOff x="0" y="0"/>
            <a:chExt cx="2071662" cy="2564178"/>
          </a:xfrm>
        </p:grpSpPr>
        <p:pic>
          <p:nvPicPr>
            <p:cNvPr id="603" name="giuseppe-maffi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800" y="50800"/>
              <a:ext cx="1970063" cy="24625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2" name="Picture 601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71663" cy="2564179"/>
            </a:xfrm>
            <a:prstGeom prst="rect">
              <a:avLst/>
            </a:prstGeom>
            <a:effectLst/>
          </p:spPr>
        </p:pic>
      </p:grpSp>
      <p:sp>
        <p:nvSpPr>
          <p:cNvPr id="605" name="Shape 605"/>
          <p:cNvSpPr/>
          <p:nvPr/>
        </p:nvSpPr>
        <p:spPr>
          <a:xfrm>
            <a:off x="3190642" y="3734830"/>
            <a:ext cx="3489456" cy="59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noAutofit/>
          </a:bodyPr>
          <a:lstStyle>
            <a:lvl1pPr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Dr. Giuseppe Maffi</a:t>
            </a:r>
          </a:p>
        </p:txBody>
      </p:sp>
      <p:grpSp>
        <p:nvGrpSpPr>
          <p:cNvPr id="611" name="Group 611"/>
          <p:cNvGrpSpPr/>
          <p:nvPr/>
        </p:nvGrpSpPr>
        <p:grpSpPr>
          <a:xfrm>
            <a:off x="6163003" y="1235373"/>
            <a:ext cx="3489454" cy="3093456"/>
            <a:chOff x="0" y="-50800"/>
            <a:chExt cx="3489453" cy="3093454"/>
          </a:xfrm>
        </p:grpSpPr>
        <p:grpSp>
          <p:nvGrpSpPr>
            <p:cNvPr id="609" name="Group 609"/>
            <p:cNvGrpSpPr/>
            <p:nvPr/>
          </p:nvGrpSpPr>
          <p:grpSpPr>
            <a:xfrm>
              <a:off x="708895" y="-50800"/>
              <a:ext cx="2071664" cy="2564179"/>
              <a:chOff x="0" y="0"/>
              <a:chExt cx="2071662" cy="2564178"/>
            </a:xfrm>
          </p:grpSpPr>
          <p:pic>
            <p:nvPicPr>
              <p:cNvPr id="608" name="brooke-alpert.jp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00" y="50800"/>
                <a:ext cx="1970063" cy="246257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07" name="Picture 606"/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2071663" cy="2564179"/>
              </a:xfrm>
              <a:prstGeom prst="rect">
                <a:avLst/>
              </a:prstGeom>
              <a:effectLst/>
            </p:spPr>
          </p:pic>
        </p:grpSp>
        <p:sp>
          <p:nvSpPr>
            <p:cNvPr id="610" name="Shape 610"/>
            <p:cNvSpPr/>
            <p:nvPr/>
          </p:nvSpPr>
          <p:spPr>
            <a:xfrm>
              <a:off x="0" y="2448654"/>
              <a:ext cx="3489454" cy="5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1700" b="1">
                  <a:solidFill>
                    <a:srgbClr val="002E7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n-US" dirty="0"/>
                <a:t>Brooke Alpert, M.S., R.D., C.D.N.</a:t>
              </a:r>
            </a:p>
          </p:txBody>
        </p:sp>
      </p:grpSp>
      <p:grpSp>
        <p:nvGrpSpPr>
          <p:cNvPr id="616" name="Group 616"/>
          <p:cNvGrpSpPr/>
          <p:nvPr/>
        </p:nvGrpSpPr>
        <p:grpSpPr>
          <a:xfrm>
            <a:off x="9245751" y="1238094"/>
            <a:ext cx="3489454" cy="3088014"/>
            <a:chOff x="0" y="-50800"/>
            <a:chExt cx="3489453" cy="3088013"/>
          </a:xfrm>
        </p:grpSpPr>
        <p:grpSp>
          <p:nvGrpSpPr>
            <p:cNvPr id="614" name="Group 614"/>
            <p:cNvGrpSpPr/>
            <p:nvPr/>
          </p:nvGrpSpPr>
          <p:grpSpPr>
            <a:xfrm>
              <a:off x="774913" y="-50800"/>
              <a:ext cx="1939629" cy="2568429"/>
              <a:chOff x="0" y="0"/>
              <a:chExt cx="1939628" cy="2568428"/>
            </a:xfrm>
          </p:grpSpPr>
          <p:pic>
            <p:nvPicPr>
              <p:cNvPr id="613" name="richard_watt.jp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800" y="50800"/>
                <a:ext cx="1838029" cy="2466829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12" name="Picture 611"/>
              <p:cNvPicPr>
                <a:picLocks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1939629" cy="2568429"/>
              </a:xfrm>
              <a:prstGeom prst="rect">
                <a:avLst/>
              </a:prstGeom>
              <a:effectLst/>
            </p:spPr>
          </p:pic>
        </p:grpSp>
        <p:sp>
          <p:nvSpPr>
            <p:cNvPr id="615" name="Shape 615"/>
            <p:cNvSpPr/>
            <p:nvPr/>
          </p:nvSpPr>
          <p:spPr>
            <a:xfrm>
              <a:off x="0" y="2443213"/>
              <a:ext cx="3489454" cy="5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1700" b="1">
                  <a:solidFill>
                    <a:srgbClr val="002E7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Dr. Richard Watt, Ph.D.</a:t>
              </a:r>
            </a:p>
          </p:txBody>
        </p:sp>
      </p:grpSp>
      <p:sp>
        <p:nvSpPr>
          <p:cNvPr id="49" name="Shape 605"/>
          <p:cNvSpPr/>
          <p:nvPr/>
        </p:nvSpPr>
        <p:spPr>
          <a:xfrm>
            <a:off x="190353" y="3732109"/>
            <a:ext cx="3489456" cy="594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noAutofit/>
          </a:bodyPr>
          <a:lstStyle>
            <a:lvl1pPr defTabSz="866986">
              <a:defRPr sz="1700" b="1">
                <a:solidFill>
                  <a:srgbClr val="002E7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Karen R. </a:t>
            </a:r>
            <a:r>
              <a:rPr lang="en-US" b="1" dirty="0" err="1">
                <a:latin typeface="Helvetica"/>
                <a:ea typeface="Helvetica"/>
                <a:cs typeface="Helvetica"/>
                <a:sym typeface="Helvetica"/>
              </a:rPr>
              <a:t>Stolman</a:t>
            </a:r>
            <a:r>
              <a:rPr lang="en-US" b="1" dirty="0">
                <a:latin typeface="Helvetica"/>
                <a:ea typeface="Helvetica"/>
                <a:cs typeface="Helvetica"/>
                <a:sym typeface="Helvetica"/>
              </a:rPr>
              <a:t>, M.D.</a:t>
            </a:r>
            <a:endParaRPr b="1" dirty="0"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title"/>
          </p:nvPr>
        </p:nvSpPr>
        <p:spPr>
          <a:xfrm>
            <a:off x="846456" y="296328"/>
            <a:ext cx="11704322" cy="134618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신규 고객을위한 시장 </a:t>
            </a:r>
            <a:b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 </a:t>
            </a:r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효과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1" name="Shape 621"/>
          <p:cNvSpPr/>
          <p:nvPr/>
        </p:nvSpPr>
        <p:spPr>
          <a:xfrm rot="18900000">
            <a:off x="1637699" y="6148733"/>
            <a:ext cx="2280645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866986">
              <a:defRPr sz="2200" b="1">
                <a:solidFill>
                  <a:srgbClr val="0071AD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ko-KR" altLang="en-US" sz="2200">
                <a:solidFill>
                  <a:srgbClr val="0071AD"/>
                </a:solidFill>
                <a:latin typeface="Helvetica"/>
                <a:ea typeface="Helvetica"/>
                <a:cs typeface="Helvetica"/>
                <a:sym typeface="Helvetica"/>
              </a:rPr>
              <a:t>입소문</a:t>
            </a:r>
            <a:endParaRPr sz="2200" dirty="0">
              <a:solidFill>
                <a:srgbClr val="0071AD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645" name="Group 645"/>
          <p:cNvGrpSpPr/>
          <p:nvPr/>
        </p:nvGrpSpPr>
        <p:grpSpPr>
          <a:xfrm>
            <a:off x="2477172" y="1600868"/>
            <a:ext cx="8553574" cy="5301429"/>
            <a:chOff x="0" y="0"/>
            <a:chExt cx="8553572" cy="5301427"/>
          </a:xfrm>
        </p:grpSpPr>
        <p:sp>
          <p:nvSpPr>
            <p:cNvPr id="622" name="Shape 622"/>
            <p:cNvSpPr/>
            <p:nvPr/>
          </p:nvSpPr>
          <p:spPr>
            <a:xfrm>
              <a:off x="596078" y="233637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596078" y="958718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596078" y="1683800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596078" y="2408881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596078" y="3133962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1563" y="0"/>
              <a:ext cx="584354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25</a:t>
              </a:r>
            </a:p>
          </p:txBody>
        </p:sp>
        <p:sp>
          <p:nvSpPr>
            <p:cNvPr id="628" name="Shape 628"/>
            <p:cNvSpPr/>
            <p:nvPr/>
          </p:nvSpPr>
          <p:spPr>
            <a:xfrm>
              <a:off x="1563" y="729990"/>
              <a:ext cx="584354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20</a:t>
              </a:r>
            </a:p>
          </p:txBody>
        </p:sp>
        <p:sp>
          <p:nvSpPr>
            <p:cNvPr id="629" name="Shape 629"/>
            <p:cNvSpPr/>
            <p:nvPr/>
          </p:nvSpPr>
          <p:spPr>
            <a:xfrm>
              <a:off x="8895" y="1450161"/>
              <a:ext cx="584354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15</a:t>
              </a:r>
            </a:p>
          </p:txBody>
        </p:sp>
        <p:sp>
          <p:nvSpPr>
            <p:cNvPr id="630" name="Shape 630"/>
            <p:cNvSpPr/>
            <p:nvPr/>
          </p:nvSpPr>
          <p:spPr>
            <a:xfrm>
              <a:off x="0" y="2172394"/>
              <a:ext cx="584354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10</a:t>
              </a:r>
            </a:p>
          </p:txBody>
        </p:sp>
        <p:sp>
          <p:nvSpPr>
            <p:cNvPr id="631" name="Shape 631"/>
            <p:cNvSpPr/>
            <p:nvPr/>
          </p:nvSpPr>
          <p:spPr>
            <a:xfrm>
              <a:off x="67309" y="2902384"/>
              <a:ext cx="584354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5</a:t>
              </a:r>
            </a:p>
          </p:txBody>
        </p:sp>
        <p:sp>
          <p:nvSpPr>
            <p:cNvPr id="632" name="Shape 632"/>
            <p:cNvSpPr/>
            <p:nvPr/>
          </p:nvSpPr>
          <p:spPr>
            <a:xfrm>
              <a:off x="63963" y="3632375"/>
              <a:ext cx="584354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0</a:t>
              </a:r>
            </a:p>
          </p:txBody>
        </p:sp>
        <p:sp>
          <p:nvSpPr>
            <p:cNvPr id="633" name="Shape 633"/>
            <p:cNvSpPr/>
            <p:nvPr/>
          </p:nvSpPr>
          <p:spPr>
            <a:xfrm rot="18900000">
              <a:off x="1019496" y="4026433"/>
              <a:ext cx="841545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SEO</a:t>
              </a:r>
            </a:p>
          </p:txBody>
        </p:sp>
        <p:sp>
          <p:nvSpPr>
            <p:cNvPr id="634" name="Shape 634"/>
            <p:cNvSpPr/>
            <p:nvPr/>
          </p:nvSpPr>
          <p:spPr>
            <a:xfrm rot="18900000">
              <a:off x="775430" y="4403039"/>
              <a:ext cx="2062197" cy="898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ko-KR" altLang="en-US"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온라인주소록</a:t>
              </a:r>
              <a:endParaRPr sz="2000" b="1" dirty="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35" name="Shape 635"/>
            <p:cNvSpPr/>
            <p:nvPr/>
          </p:nvSpPr>
          <p:spPr>
            <a:xfrm rot="18900000">
              <a:off x="2422306" y="3996799"/>
              <a:ext cx="913175" cy="898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Email</a:t>
              </a:r>
            </a:p>
          </p:txBody>
        </p:sp>
        <p:sp>
          <p:nvSpPr>
            <p:cNvPr id="636" name="Shape 636"/>
            <p:cNvSpPr/>
            <p:nvPr/>
          </p:nvSpPr>
          <p:spPr>
            <a:xfrm rot="18900000">
              <a:off x="2798866" y="4116463"/>
              <a:ext cx="1096188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Poster</a:t>
              </a:r>
            </a:p>
          </p:txBody>
        </p:sp>
        <p:sp>
          <p:nvSpPr>
            <p:cNvPr id="637" name="Shape 637"/>
            <p:cNvSpPr/>
            <p:nvPr/>
          </p:nvSpPr>
          <p:spPr>
            <a:xfrm rot="18900000">
              <a:off x="3832571" y="3964103"/>
              <a:ext cx="665250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PR</a:t>
              </a:r>
            </a:p>
          </p:txBody>
        </p:sp>
        <p:sp>
          <p:nvSpPr>
            <p:cNvPr id="638" name="Shape 638"/>
            <p:cNvSpPr/>
            <p:nvPr/>
          </p:nvSpPr>
          <p:spPr>
            <a:xfrm rot="18900000">
              <a:off x="4067488" y="4141306"/>
              <a:ext cx="1321904" cy="898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ko-KR" altLang="en-US"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주소록</a:t>
              </a:r>
              <a:endParaRPr sz="2000" b="1" dirty="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39" name="Shape 639"/>
            <p:cNvSpPr/>
            <p:nvPr/>
          </p:nvSpPr>
          <p:spPr>
            <a:xfrm rot="18900000">
              <a:off x="4510937" y="4234927"/>
              <a:ext cx="1586705" cy="8983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ko-KR" altLang="en-US"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신문</a:t>
              </a:r>
              <a:endParaRPr sz="2000" b="1" dirty="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40" name="Shape 640"/>
            <p:cNvSpPr/>
            <p:nvPr/>
          </p:nvSpPr>
          <p:spPr>
            <a:xfrm rot="18900000">
              <a:off x="5654719" y="4042180"/>
              <a:ext cx="1041533" cy="898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ko-KR" altLang="en-US"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모바일</a:t>
              </a:r>
              <a:endParaRPr sz="2000" b="1" dirty="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641" name="Shape 641"/>
            <p:cNvSpPr/>
            <p:nvPr/>
          </p:nvSpPr>
          <p:spPr>
            <a:xfrm rot="18900000">
              <a:off x="5976335" y="4178793"/>
              <a:ext cx="1272482" cy="523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PPC</a:t>
              </a:r>
            </a:p>
          </p:txBody>
        </p:sp>
        <p:sp>
          <p:nvSpPr>
            <p:cNvPr id="642" name="Shape 642"/>
            <p:cNvSpPr/>
            <p:nvPr/>
          </p:nvSpPr>
          <p:spPr>
            <a:xfrm rot="18900000">
              <a:off x="7951177" y="3940138"/>
              <a:ext cx="597467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000" b="1" dirty="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TV</a:t>
              </a:r>
            </a:p>
          </p:txBody>
        </p:sp>
        <p:sp>
          <p:nvSpPr>
            <p:cNvPr id="643" name="Shape 643"/>
            <p:cNvSpPr/>
            <p:nvPr/>
          </p:nvSpPr>
          <p:spPr>
            <a:xfrm rot="18900000">
              <a:off x="6845318" y="4097140"/>
              <a:ext cx="1041533" cy="52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r" defTabSz="866986">
                <a:defRPr sz="22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>
                <a:defRPr sz="3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ko-KR" altLang="en-US" sz="2000" b="1" dirty="0"/>
                <a:t>라디오</a:t>
              </a:r>
              <a:endParaRPr sz="2000" b="1" dirty="0">
                <a:solidFill>
                  <a:srgbClr val="6C6C6C"/>
                </a:solidFill>
                <a:sym typeface="Helvetica Light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596078" y="3859047"/>
              <a:ext cx="7957494" cy="1"/>
            </a:xfrm>
            <a:prstGeom prst="line">
              <a:avLst/>
            </a:prstGeom>
            <a:noFill/>
            <a:ln w="12700" cap="flat">
              <a:solidFill>
                <a:srgbClr val="6C6C6C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46" name="Shape 646"/>
          <p:cNvSpPr/>
          <p:nvPr/>
        </p:nvSpPr>
        <p:spPr>
          <a:xfrm>
            <a:off x="3426724" y="2112191"/>
            <a:ext cx="256169" cy="3299924"/>
          </a:xfrm>
          <a:prstGeom prst="rect">
            <a:avLst/>
          </a:prstGeom>
          <a:solidFill>
            <a:srgbClr val="3DA547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866986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658" name="Group 658"/>
          <p:cNvGrpSpPr/>
          <p:nvPr/>
        </p:nvGrpSpPr>
        <p:grpSpPr>
          <a:xfrm>
            <a:off x="4015942" y="2378395"/>
            <a:ext cx="7209513" cy="3039808"/>
            <a:chOff x="0" y="0"/>
            <a:chExt cx="7209512" cy="3039807"/>
          </a:xfrm>
        </p:grpSpPr>
        <p:sp>
          <p:nvSpPr>
            <p:cNvPr id="647" name="Shape 647"/>
            <p:cNvSpPr/>
            <p:nvPr/>
          </p:nvSpPr>
          <p:spPr>
            <a:xfrm>
              <a:off x="2093411" y="2275296"/>
              <a:ext cx="231470" cy="764512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2791215" y="2437415"/>
              <a:ext cx="231470" cy="60239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3489019" y="2437415"/>
              <a:ext cx="231471" cy="60239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4186823" y="2437415"/>
              <a:ext cx="231470" cy="60239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4884627" y="2437415"/>
              <a:ext cx="231470" cy="60239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5582431" y="2437415"/>
              <a:ext cx="231470" cy="60239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6280235" y="2734635"/>
              <a:ext cx="231470" cy="30517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978043" y="2734635"/>
              <a:ext cx="231470" cy="30517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0" y="-1"/>
              <a:ext cx="231470" cy="3039809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697803" y="762175"/>
              <a:ext cx="231471" cy="2277633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1395607" y="1509728"/>
              <a:ext cx="231470" cy="1530080"/>
            </a:xfrm>
            <a:prstGeom prst="rect">
              <a:avLst/>
            </a:prstGeom>
            <a:solidFill>
              <a:srgbClr val="3DA547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59" name="Shape 659"/>
          <p:cNvSpPr/>
          <p:nvPr/>
        </p:nvSpPr>
        <p:spPr>
          <a:xfrm>
            <a:off x="921963" y="7747482"/>
            <a:ext cx="6419428" cy="120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8" tIns="48768" rIns="48768" bIns="48768" anchor="ctr">
            <a:spAutoFit/>
          </a:bodyPr>
          <a:lstStyle/>
          <a:p>
            <a:r>
              <a:rPr lang="ko-KR" altLang="en-US" sz="3600" b="1" dirty="0"/>
              <a:t>글로벌 판매의 </a:t>
            </a:r>
            <a:r>
              <a:rPr lang="en-US" altLang="ko-KR" sz="3600" b="1" dirty="0"/>
              <a:t>50%</a:t>
            </a:r>
            <a:r>
              <a:rPr lang="ko-KR" altLang="en-US" sz="3600" b="1" dirty="0"/>
              <a:t>를 사업자에게 </a:t>
            </a:r>
            <a:r>
              <a:rPr lang="en-US" altLang="ko-KR" sz="3600" b="1" dirty="0"/>
              <a:t>PAY!</a:t>
            </a:r>
            <a:endParaRPr lang="en-US" sz="3600" b="1" dirty="0"/>
          </a:p>
        </p:txBody>
      </p:sp>
      <p:pic>
        <p:nvPicPr>
          <p:cNvPr id="660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26" y="7019686"/>
            <a:ext cx="4392508" cy="2624668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Shape 661"/>
          <p:cNvSpPr/>
          <p:nvPr/>
        </p:nvSpPr>
        <p:spPr>
          <a:xfrm flipV="1">
            <a:off x="3048908" y="5778500"/>
            <a:ext cx="570592" cy="549793"/>
          </a:xfrm>
          <a:prstGeom prst="line">
            <a:avLst/>
          </a:prstGeom>
          <a:ln w="50800">
            <a:solidFill>
              <a:schemeClr val="accent5">
                <a:hueOff val="-608018"/>
                <a:satOff val="-16379"/>
                <a:lumOff val="251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157111" y="7630668"/>
            <a:ext cx="118141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50%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" grpId="2" animBg="1" advAuto="0"/>
      <p:bldP spid="658" grpId="1" animBg="1" advAuto="0"/>
      <p:bldP spid="659" grpId="4" animBg="1" advAuto="0"/>
      <p:bldP spid="660" grpId="5" animBg="1" advAuto="0"/>
      <p:bldP spid="661" grpId="3" animBg="1" advAuto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image1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87" y="4026569"/>
            <a:ext cx="12152150" cy="5502442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hape 665"/>
          <p:cNvSpPr>
            <a:spLocks noGrp="1"/>
          </p:cNvSpPr>
          <p:nvPr>
            <p:ph type="body" sz="half" idx="4294967295"/>
          </p:nvPr>
        </p:nvSpPr>
        <p:spPr>
          <a:xfrm>
            <a:off x="340768" y="782722"/>
            <a:ext cx="12240126" cy="2650289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/>
          <a:p>
            <a:pPr marL="40640" indent="0" algn="ctr">
              <a:buNone/>
            </a:pPr>
            <a:r>
              <a:rPr lang="ko-KR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네트워크 마케팅 사업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은 기존 사업의 위험을 부담하지 않고 기업가로서의 모든 혜택을 경험할 수 있는 </a:t>
            </a:r>
            <a:r>
              <a:rPr lang="ko-KR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기회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를 제공합니다</a:t>
            </a:r>
            <a:r>
              <a:rPr lang="en-US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title" idx="4294967295"/>
          </p:nvPr>
        </p:nvSpPr>
        <p:spPr>
          <a:xfrm>
            <a:off x="684126" y="1622147"/>
            <a:ext cx="11703050" cy="17732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 sz="5100" spc="510"/>
            </a:pPr>
            <a:r>
              <a:rPr lang="en-US" altLang="ko-KR" sz="4400" b="1" dirty="0"/>
              <a:t>“</a:t>
            </a:r>
            <a:r>
              <a:rPr lang="ko-KR" altLang="en-US" sz="4400" b="1" dirty="0"/>
              <a:t>자아와 돈</a:t>
            </a:r>
            <a:r>
              <a:rPr lang="en-US" altLang="ko-KR" sz="4400" b="1" dirty="0"/>
              <a:t>”</a:t>
            </a:r>
            <a:r>
              <a:rPr lang="ko-KR" altLang="en-US" sz="4400" b="1" dirty="0"/>
              <a:t> 그 이전에</a:t>
            </a:r>
            <a:br>
              <a:rPr lang="en-US" altLang="ko-KR" sz="4400" b="1" dirty="0"/>
            </a:br>
            <a:r>
              <a:rPr lang="en-US" altLang="ko-KR" sz="4400" b="1" dirty="0"/>
              <a:t>“</a:t>
            </a:r>
            <a:r>
              <a:rPr lang="ko-KR" altLang="en-US" sz="4400" b="1" dirty="0">
                <a:solidFill>
                  <a:srgbClr val="FF0000"/>
                </a:solidFill>
              </a:rPr>
              <a:t>원칙</a:t>
            </a:r>
            <a:r>
              <a:rPr lang="ko-KR" altLang="en-US" sz="4400" b="1" dirty="0"/>
              <a:t>과 </a:t>
            </a:r>
            <a:r>
              <a:rPr lang="ko-KR" altLang="en-US" sz="4400" b="1" dirty="0">
                <a:solidFill>
                  <a:srgbClr val="FF0000"/>
                </a:solidFill>
              </a:rPr>
              <a:t>목적</a:t>
            </a:r>
            <a:r>
              <a:rPr lang="en-US" altLang="ko-KR" sz="4400" b="1" dirty="0"/>
              <a:t>”</a:t>
            </a:r>
            <a:r>
              <a:rPr lang="ko-KR" altLang="en-US" sz="4400" b="1" dirty="0"/>
              <a:t>을 우선으로</a:t>
            </a:r>
            <a:endParaRPr sz="4400" b="1" dirty="0"/>
          </a:p>
        </p:txBody>
      </p:sp>
      <p:grpSp>
        <p:nvGrpSpPr>
          <p:cNvPr id="285" name="Group 285"/>
          <p:cNvGrpSpPr/>
          <p:nvPr/>
        </p:nvGrpSpPr>
        <p:grpSpPr>
          <a:xfrm>
            <a:off x="2302761" y="3700689"/>
            <a:ext cx="3265378" cy="5315053"/>
            <a:chOff x="0" y="-50799"/>
            <a:chExt cx="3265376" cy="5315051"/>
          </a:xfrm>
        </p:grpSpPr>
        <p:sp>
          <p:nvSpPr>
            <p:cNvPr id="281" name="Shape 281"/>
            <p:cNvSpPr/>
            <p:nvPr/>
          </p:nvSpPr>
          <p:spPr>
            <a:xfrm>
              <a:off x="0" y="4446663"/>
              <a:ext cx="3265377" cy="817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600" b="1">
                  <a:solidFill>
                    <a:srgbClr val="002E7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4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600" b="1">
                  <a:latin typeface="Helvetica"/>
                  <a:ea typeface="Helvetica"/>
                  <a:cs typeface="Helvetica"/>
                  <a:sym typeface="Helvetica"/>
                </a:rPr>
                <a:t>Verdis Norton</a:t>
              </a:r>
            </a:p>
          </p:txBody>
        </p:sp>
        <p:grpSp>
          <p:nvGrpSpPr>
            <p:cNvPr id="284" name="Group 284" descr="17.8x10@72dpi.jpg"/>
            <p:cNvGrpSpPr/>
            <p:nvPr/>
          </p:nvGrpSpPr>
          <p:grpSpPr>
            <a:xfrm>
              <a:off x="84349" y="-50800"/>
              <a:ext cx="3126197" cy="4368300"/>
              <a:chOff x="0" y="0"/>
              <a:chExt cx="3126195" cy="4368299"/>
            </a:xfrm>
          </p:grpSpPr>
          <p:pic>
            <p:nvPicPr>
              <p:cNvPr id="283" name="image100.jpeg" descr="17.8x10@72dpi.jpg"/>
              <p:cNvPicPr>
                <a:picLocks noChangeAspect="1"/>
              </p:cNvPicPr>
              <p:nvPr/>
            </p:nvPicPr>
            <p:blipFill>
              <a:blip r:embed="rId3"/>
              <a:srcRect l="9455" t="3530" r="8443" b="3860"/>
              <a:stretch>
                <a:fillRect/>
              </a:stretch>
            </p:blipFill>
            <p:spPr>
              <a:xfrm>
                <a:off x="50800" y="50800"/>
                <a:ext cx="3024597" cy="42667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2" name="Picture 281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3126196" cy="43683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290" name="Group 290"/>
          <p:cNvGrpSpPr/>
          <p:nvPr/>
        </p:nvGrpSpPr>
        <p:grpSpPr>
          <a:xfrm>
            <a:off x="7425624" y="3754582"/>
            <a:ext cx="3132078" cy="5426320"/>
            <a:chOff x="-11038" y="-50799"/>
            <a:chExt cx="3132076" cy="5426319"/>
          </a:xfrm>
        </p:grpSpPr>
        <p:sp>
          <p:nvSpPr>
            <p:cNvPr id="286" name="Shape 286"/>
            <p:cNvSpPr/>
            <p:nvPr/>
          </p:nvSpPr>
          <p:spPr>
            <a:xfrm>
              <a:off x="0" y="4446663"/>
              <a:ext cx="3095002" cy="928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866986">
                <a:defRPr sz="2600" b="1">
                  <a:solidFill>
                    <a:srgbClr val="002E7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400" b="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600" b="1">
                  <a:latin typeface="Helvetica"/>
                  <a:ea typeface="Helvetica"/>
                  <a:cs typeface="Helvetica"/>
                  <a:sym typeface="Helvetica"/>
                </a:rPr>
                <a:t>Tyler Norton</a:t>
              </a:r>
            </a:p>
          </p:txBody>
        </p:sp>
        <p:grpSp>
          <p:nvGrpSpPr>
            <p:cNvPr id="289" name="Group 289"/>
            <p:cNvGrpSpPr/>
            <p:nvPr/>
          </p:nvGrpSpPr>
          <p:grpSpPr>
            <a:xfrm>
              <a:off x="-11039" y="-50800"/>
              <a:ext cx="3132077" cy="4349098"/>
              <a:chOff x="0" y="0"/>
              <a:chExt cx="3132076" cy="4349097"/>
            </a:xfrm>
          </p:grpSpPr>
          <p:pic>
            <p:nvPicPr>
              <p:cNvPr id="288" name="image101.jpeg"/>
              <p:cNvPicPr>
                <a:picLocks noChangeAspect="1"/>
              </p:cNvPicPr>
              <p:nvPr/>
            </p:nvPicPr>
            <p:blipFill>
              <a:blip r:embed="rId5"/>
              <a:srcRect t="719" r="4817"/>
              <a:stretch>
                <a:fillRect/>
              </a:stretch>
            </p:blipFill>
            <p:spPr>
              <a:xfrm>
                <a:off x="50800" y="50800"/>
                <a:ext cx="3030477" cy="42474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87" name="Picture 286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0"/>
                <a:ext cx="3132078" cy="43490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675815" y="329361"/>
            <a:ext cx="498854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n-ea"/>
                <a:cs typeface="+mn-cs"/>
                <a:sym typeface="Gill Sans Light"/>
              </a:rPr>
              <a:t>ASEA</a:t>
            </a:r>
            <a:r>
              <a: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535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n-ea"/>
                <a:cs typeface="+mn-cs"/>
                <a:sym typeface="Gill Sans Light"/>
              </a:rPr>
              <a:t>의 창립자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j-lt"/>
              <a:ea typeface="+mn-ea"/>
              <a:cs typeface="+mn-cs"/>
              <a:sym typeface="Gill Sa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>
            <a:spLocks noGrp="1"/>
          </p:cNvSpPr>
          <p:nvPr>
            <p:ph type="title"/>
          </p:nvPr>
        </p:nvSpPr>
        <p:spPr>
          <a:xfrm>
            <a:off x="481264" y="286869"/>
            <a:ext cx="12113929" cy="1083297"/>
          </a:xfrm>
          <a:prstGeom prst="rect">
            <a:avLst/>
          </a:prstGeom>
        </p:spPr>
        <p:txBody>
          <a:bodyPr/>
          <a:lstStyle/>
          <a:p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모든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사람을위한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특별한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기회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691" name="Group 691"/>
          <p:cNvGrpSpPr/>
          <p:nvPr/>
        </p:nvGrpSpPr>
        <p:grpSpPr>
          <a:xfrm>
            <a:off x="481264" y="2015072"/>
            <a:ext cx="11602820" cy="7147774"/>
            <a:chOff x="-148835" y="-40743"/>
            <a:chExt cx="10490488" cy="5995636"/>
          </a:xfrm>
        </p:grpSpPr>
        <p:pic>
          <p:nvPicPr>
            <p:cNvPr id="671" name="image116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8301" y="49904"/>
              <a:ext cx="817990" cy="2383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image117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5281" y="3247884"/>
              <a:ext cx="912022" cy="22039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image118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093" y="0"/>
              <a:ext cx="799381" cy="2481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image119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612" y="81710"/>
              <a:ext cx="767993" cy="2297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image120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16808" y="-40743"/>
              <a:ext cx="747974" cy="2297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image121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9270" y="105465"/>
              <a:ext cx="681802" cy="2297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image122.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252" y="3259768"/>
              <a:ext cx="697625" cy="2209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image123.jpe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6019" y="3126516"/>
              <a:ext cx="868170" cy="2391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image124.jpe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46583" y="3103726"/>
              <a:ext cx="818199" cy="2461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image125.jpe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68369" y="3066475"/>
              <a:ext cx="909688" cy="2443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1" name="Shape 681"/>
            <p:cNvSpPr/>
            <p:nvPr/>
          </p:nvSpPr>
          <p:spPr>
            <a:xfrm>
              <a:off x="4255186" y="2365589"/>
              <a:ext cx="1721171" cy="359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예술인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2" name="Shape 682"/>
            <p:cNvSpPr/>
            <p:nvPr/>
          </p:nvSpPr>
          <p:spPr>
            <a:xfrm>
              <a:off x="2170740" y="2365589"/>
              <a:ext cx="1721171" cy="359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가정 주부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3" name="Shape 683"/>
            <p:cNvSpPr/>
            <p:nvPr/>
          </p:nvSpPr>
          <p:spPr>
            <a:xfrm>
              <a:off x="-148835" y="2209745"/>
              <a:ext cx="1949509" cy="66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공사현장 인부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6529246" y="2209745"/>
              <a:ext cx="1721171" cy="66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의사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8620482" y="2209744"/>
              <a:ext cx="1721171" cy="66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재정 설계사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6" name="Shape 686"/>
            <p:cNvSpPr/>
            <p:nvPr/>
          </p:nvSpPr>
          <p:spPr>
            <a:xfrm>
              <a:off x="0" y="5444796"/>
              <a:ext cx="1721171" cy="359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b="1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여자 급사</a:t>
              </a:r>
              <a:endParaRPr sz="1800" b="1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7" name="Shape 687"/>
            <p:cNvSpPr/>
            <p:nvPr/>
          </p:nvSpPr>
          <p:spPr>
            <a:xfrm>
              <a:off x="2170740" y="5294231"/>
              <a:ext cx="1721171" cy="66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600" dirty="0"/>
                <a:t>보디빌더</a:t>
              </a:r>
              <a:endParaRPr sz="1600" dirty="0">
                <a:solidFill>
                  <a:srgbClr val="808080"/>
                </a:solidFill>
                <a:sym typeface="Helvetica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4362088" y="5294231"/>
              <a:ext cx="1763578" cy="66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2000" dirty="0"/>
                <a:t>접수 담당자</a:t>
              </a:r>
              <a:endParaRPr sz="11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89" name="Shape 689"/>
            <p:cNvSpPr/>
            <p:nvPr/>
          </p:nvSpPr>
          <p:spPr>
            <a:xfrm>
              <a:off x="6490849" y="5294231"/>
              <a:ext cx="1721171" cy="66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2000" dirty="0"/>
                <a:t>스키 강사</a:t>
              </a:r>
              <a:endParaRPr sz="2000" dirty="0">
                <a:solidFill>
                  <a:srgbClr val="808080"/>
                </a:solidFill>
                <a:sym typeface="Helvetica"/>
              </a:endParaRPr>
            </a:p>
          </p:txBody>
        </p:sp>
        <p:sp>
          <p:nvSpPr>
            <p:cNvPr id="690" name="Shape 690"/>
            <p:cNvSpPr/>
            <p:nvPr/>
          </p:nvSpPr>
          <p:spPr>
            <a:xfrm>
              <a:off x="8620482" y="5444796"/>
              <a:ext cx="1721171" cy="3595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>
              <a:lvl1pPr defTabSz="866965">
                <a:defRPr sz="180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defRPr sz="36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lang="ko-KR" altLang="en-US" sz="1800" dirty="0">
                  <a:solidFill>
                    <a:srgbClr val="808080"/>
                  </a:solidFill>
                  <a:latin typeface="Helvetica"/>
                  <a:ea typeface="Helvetica"/>
                  <a:cs typeface="Helvetica"/>
                  <a:sym typeface="Helvetica"/>
                </a:rPr>
                <a:t>독신 엄마</a:t>
              </a:r>
              <a:endParaRPr sz="1800" dirty="0">
                <a:solidFill>
                  <a:srgbClr val="80808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title"/>
          </p:nvPr>
        </p:nvSpPr>
        <p:spPr>
          <a:xfrm>
            <a:off x="650239" y="195201"/>
            <a:ext cx="11704322" cy="1036478"/>
          </a:xfrm>
          <a:prstGeom prst="rect">
            <a:avLst/>
          </a:prstGeom>
        </p:spPr>
        <p:txBody>
          <a:bodyPr/>
          <a:lstStyle/>
          <a:p>
            <a:r>
              <a:rPr lang="ko-KR" altLang="en-US" sz="5400" b="1" dirty="0">
                <a:latin typeface="+mj-lt"/>
              </a:rPr>
              <a:t>왜 </a:t>
            </a:r>
            <a:r>
              <a:rPr sz="5400" b="1" dirty="0">
                <a:latin typeface="+mj-lt"/>
              </a:rPr>
              <a:t>ASEA</a:t>
            </a:r>
            <a:r>
              <a:rPr lang="ko-KR" altLang="en-US" sz="5400" b="1" dirty="0">
                <a:latin typeface="+mj-lt"/>
              </a:rPr>
              <a:t>사업을 선택하는가</a:t>
            </a:r>
            <a:r>
              <a:rPr sz="5400" b="1" dirty="0">
                <a:latin typeface="+mj-lt"/>
              </a:rPr>
              <a:t>? </a:t>
            </a:r>
          </a:p>
        </p:txBody>
      </p:sp>
      <p:sp>
        <p:nvSpPr>
          <p:cNvPr id="696" name="Shape 696"/>
          <p:cNvSpPr>
            <a:spLocks noGrp="1"/>
          </p:cNvSpPr>
          <p:nvPr>
            <p:ph type="body" idx="1"/>
          </p:nvPr>
        </p:nvSpPr>
        <p:spPr>
          <a:xfrm>
            <a:off x="487669" y="5325844"/>
            <a:ext cx="12277218" cy="4072222"/>
          </a:xfrm>
          <a:prstGeom prst="rect">
            <a:avLst/>
          </a:prstGeo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건강 문제가 있거나 미래의 건강에 투자하고 싶다</a:t>
            </a:r>
          </a:p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건강에 문제가 있는</a:t>
            </a:r>
            <a:r>
              <a:rPr lang="en-US" altLang="ko-KR" sz="3600" b="1" dirty="0"/>
              <a:t>,</a:t>
            </a:r>
            <a:r>
              <a:rPr lang="ko-KR" altLang="en-US" sz="3600" b="1" dirty="0"/>
              <a:t> 사랑하는 사람이나 주변 사람</a:t>
            </a:r>
          </a:p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운동선수 혹은 더 나은 지구력을 원하는 사람</a:t>
            </a:r>
          </a:p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자신의 모습을 활기있고 돋보이게 하고픈 사람</a:t>
            </a:r>
          </a:p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재정적 어려움이 있거나 부수적 추가소득을 원하는 사람</a:t>
            </a:r>
          </a:p>
          <a:p>
            <a:pPr marL="742950" indent="-742950">
              <a:buFont typeface="+mj-lt"/>
              <a:buAutoNum type="arabicPeriod"/>
            </a:pPr>
            <a:r>
              <a:rPr lang="ko-KR" altLang="en-US" sz="3600" b="1" dirty="0"/>
              <a:t>세상에 변화를 만들기 원하는 사람 </a:t>
            </a:r>
          </a:p>
        </p:txBody>
      </p:sp>
      <p:pic>
        <p:nvPicPr>
          <p:cNvPr id="697" name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3957" y="1715676"/>
            <a:ext cx="6091881" cy="3126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8087128" y="2349211"/>
            <a:ext cx="31694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0" b="1" dirty="0">
                <a:solidFill>
                  <a:srgbClr val="FF0000"/>
                </a:solidFill>
              </a:rPr>
              <a:t>6</a:t>
            </a:r>
            <a:r>
              <a:rPr lang="ko-KR" altLang="en-US" sz="4400" b="1" dirty="0"/>
              <a:t>가지 이유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/>
          <p:nvPr/>
        </p:nvSpPr>
        <p:spPr>
          <a:xfrm>
            <a:off x="1113121" y="2897608"/>
            <a:ext cx="2924762" cy="2924761"/>
          </a:xfrm>
          <a:prstGeom prst="rect">
            <a:avLst/>
          </a:prstGeom>
          <a:solidFill>
            <a:srgbClr val="F2F2F2"/>
          </a:solidFill>
          <a:ln w="12700">
            <a:solidFill>
              <a:srgbClr val="6C6C6C"/>
            </a:solidFill>
            <a:bevel/>
          </a:ln>
        </p:spPr>
        <p:txBody>
          <a:bodyPr lIns="65023" tIns="65023" rIns="65023" bIns="65023" anchor="ctr"/>
          <a:lstStyle/>
          <a:p>
            <a:pPr defTabSz="866986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2" name="Shape 702"/>
          <p:cNvSpPr>
            <a:spLocks noGrp="1"/>
          </p:cNvSpPr>
          <p:nvPr>
            <p:ph type="title"/>
          </p:nvPr>
        </p:nvSpPr>
        <p:spPr>
          <a:xfrm>
            <a:off x="419199" y="839733"/>
            <a:ext cx="12166402" cy="997615"/>
          </a:xfrm>
          <a:prstGeom prst="rect">
            <a:avLst/>
          </a:prstGeom>
        </p:spPr>
        <p:txBody>
          <a:bodyPr/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당신은 자신을 어떻게 보십니까</a:t>
            </a:r>
            <a:r>
              <a:rPr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703" name="Shape 703"/>
          <p:cNvSpPr/>
          <p:nvPr/>
        </p:nvSpPr>
        <p:spPr>
          <a:xfrm>
            <a:off x="978946" y="5919353"/>
            <a:ext cx="3243281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866986">
              <a:spcBef>
                <a:spcPts val="800"/>
              </a:spcBef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ko-KR" altLang="en-US" b="1" dirty="0"/>
              <a:t>소비자</a:t>
            </a:r>
            <a:endParaRPr b="1" dirty="0"/>
          </a:p>
        </p:txBody>
      </p:sp>
      <p:sp>
        <p:nvSpPr>
          <p:cNvPr id="704" name="Shape 704"/>
          <p:cNvSpPr/>
          <p:nvPr/>
        </p:nvSpPr>
        <p:spPr>
          <a:xfrm>
            <a:off x="4874541" y="5919353"/>
            <a:ext cx="3250583" cy="1280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866986">
              <a:spcBef>
                <a:spcPts val="800"/>
              </a:spcBef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b="1" dirty="0"/>
              <a:t>파트 타임</a:t>
            </a:r>
            <a:endParaRPr lang="en-US" altLang="ko-KR" b="1" dirty="0"/>
          </a:p>
          <a:p>
            <a:pPr defTabSz="866986">
              <a:spcBef>
                <a:spcPts val="800"/>
              </a:spcBef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 dirty="0"/>
              <a:t>$100–$1000</a:t>
            </a:r>
          </a:p>
        </p:txBody>
      </p:sp>
      <p:sp>
        <p:nvSpPr>
          <p:cNvPr id="705" name="Shape 705"/>
          <p:cNvSpPr/>
          <p:nvPr/>
        </p:nvSpPr>
        <p:spPr>
          <a:xfrm>
            <a:off x="8694974" y="5971372"/>
            <a:ext cx="3554176" cy="170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866986"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b="1" dirty="0"/>
              <a:t>사업자</a:t>
            </a:r>
            <a:endParaRPr lang="en-US" altLang="ko-KR" b="1" dirty="0"/>
          </a:p>
          <a:p>
            <a:pPr defTabSz="866986"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 dirty="0"/>
              <a:t>$1,000 - $10</a:t>
            </a:r>
            <a:r>
              <a:rPr lang="en-US" b="1" dirty="0"/>
              <a:t>,000</a:t>
            </a:r>
            <a:endParaRPr b="1" dirty="0"/>
          </a:p>
          <a:p>
            <a:pPr defTabSz="866986">
              <a:defRPr sz="34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b="1" dirty="0"/>
              <a:t>이상</a:t>
            </a:r>
            <a:endParaRPr b="1" dirty="0"/>
          </a:p>
        </p:txBody>
      </p:sp>
      <p:sp>
        <p:nvSpPr>
          <p:cNvPr id="706" name="Shape 706"/>
          <p:cNvSpPr/>
          <p:nvPr/>
        </p:nvSpPr>
        <p:spPr>
          <a:xfrm flipH="1">
            <a:off x="4534495" y="2904441"/>
            <a:ext cx="1" cy="3772178"/>
          </a:xfrm>
          <a:prstGeom prst="line">
            <a:avLst/>
          </a:prstGeom>
          <a:ln w="127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866986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8437391" y="2904441"/>
            <a:ext cx="1" cy="3772178"/>
          </a:xfrm>
          <a:prstGeom prst="line">
            <a:avLst/>
          </a:prstGeom>
          <a:ln w="127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866986">
              <a:defRPr sz="2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08" name="image19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73" y="2897608"/>
            <a:ext cx="2928681" cy="2931593"/>
          </a:xfrm>
          <a:prstGeom prst="rect">
            <a:avLst/>
          </a:prstGeom>
          <a:ln w="12700">
            <a:solidFill>
              <a:srgbClr val="6C6C6C"/>
            </a:solidFill>
            <a:bevel/>
          </a:ln>
        </p:spPr>
      </p:pic>
      <p:pic>
        <p:nvPicPr>
          <p:cNvPr id="709" name="image19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609" y="2904440"/>
            <a:ext cx="2931592" cy="2917931"/>
          </a:xfrm>
          <a:prstGeom prst="rect">
            <a:avLst/>
          </a:prstGeom>
          <a:ln w="12700">
            <a:solidFill>
              <a:srgbClr val="6C6C6C"/>
            </a:solidFill>
            <a:bevel/>
          </a:ln>
        </p:spPr>
      </p:pic>
      <p:pic>
        <p:nvPicPr>
          <p:cNvPr id="710" name="image19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358" y="2982561"/>
            <a:ext cx="1663201" cy="296006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Shape 711"/>
          <p:cNvSpPr/>
          <p:nvPr/>
        </p:nvSpPr>
        <p:spPr>
          <a:xfrm>
            <a:off x="1703694" y="1986349"/>
            <a:ext cx="2148679" cy="446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866986">
              <a:defRPr sz="284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400" b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28400" b="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</a:t>
            </a:r>
          </a:p>
        </p:txBody>
      </p:sp>
      <p:sp>
        <p:nvSpPr>
          <p:cNvPr id="712" name="Shape 712"/>
          <p:cNvSpPr/>
          <p:nvPr/>
        </p:nvSpPr>
        <p:spPr>
          <a:xfrm>
            <a:off x="5608190" y="1986349"/>
            <a:ext cx="2148679" cy="446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866986">
              <a:defRPr sz="284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400" b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284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2</a:t>
            </a:r>
          </a:p>
        </p:txBody>
      </p:sp>
      <p:sp>
        <p:nvSpPr>
          <p:cNvPr id="713" name="Shape 713"/>
          <p:cNvSpPr/>
          <p:nvPr/>
        </p:nvSpPr>
        <p:spPr>
          <a:xfrm>
            <a:off x="9486511" y="1986349"/>
            <a:ext cx="2148679" cy="446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866986">
              <a:defRPr sz="284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3400" b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284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75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" grpId="1" animBg="1" advAuto="0"/>
      <p:bldP spid="703" grpId="3" animBg="1" advAuto="0"/>
      <p:bldP spid="704" grpId="7" animBg="1" advAuto="0"/>
      <p:bldP spid="705" grpId="11" animBg="1" advAuto="0"/>
      <p:bldP spid="706" grpId="4" animBg="1" advAuto="0"/>
      <p:bldP spid="707" grpId="8" animBg="1" advAuto="0"/>
      <p:bldP spid="708" grpId="6" animBg="1" advAuto="0"/>
      <p:bldP spid="709" grpId="10" animBg="1" advAuto="0"/>
      <p:bldP spid="710" grpId="2" animBg="1" advAuto="0"/>
      <p:bldP spid="711" grpId="5" animBg="1" advAuto="0"/>
      <p:bldP spid="712" grpId="9" animBg="1" advAuto="0"/>
      <p:bldP spid="713" grpId="1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39" y="3035283"/>
            <a:ext cx="4100613" cy="5310294"/>
          </a:xfrm>
          <a:prstGeom prst="rect">
            <a:avLst/>
          </a:prstGeom>
          <a:ln w="12700"/>
        </p:spPr>
      </p:pic>
      <p:pic>
        <p:nvPicPr>
          <p:cNvPr id="305" name="redox sign ma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68" y="3345771"/>
            <a:ext cx="3352471" cy="4999806"/>
          </a:xfrm>
          <a:prstGeom prst="rect">
            <a:avLst/>
          </a:prstGeom>
          <a:effectLst>
            <a:outerShdw blurRad="292100" dist="139700" dir="2700000" rotWithShape="0">
              <a:srgbClr val="424242">
                <a:alpha val="64999"/>
              </a:srgbClr>
            </a:outerShdw>
          </a:effectLst>
        </p:spPr>
      </p:pic>
      <p:pic>
        <p:nvPicPr>
          <p:cNvPr id="306" name="image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431" y="3650753"/>
            <a:ext cx="3599052" cy="5308601"/>
          </a:xfrm>
          <a:prstGeom prst="rect">
            <a:avLst/>
          </a:prstGeom>
          <a:effectLst>
            <a:outerShdw blurRad="292100" dist="139700" dir="2700000" rotWithShape="0">
              <a:srgbClr val="424242">
                <a:alpha val="64999"/>
              </a:srgbClr>
            </a:outerShdw>
          </a:effectLst>
        </p:spPr>
      </p:pic>
      <p:pic>
        <p:nvPicPr>
          <p:cNvPr id="307" name="image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459" y="4420548"/>
            <a:ext cx="4118188" cy="5333052"/>
          </a:xfrm>
          <a:prstGeom prst="rect">
            <a:avLst/>
          </a:prstGeom>
          <a:effectLst>
            <a:outerShdw blurRad="292100" dist="139700" dir="2700000" rotWithShape="0">
              <a:srgbClr val="424242">
                <a:alpha val="64999"/>
              </a:srgbClr>
            </a:outerShdw>
          </a:effectLst>
        </p:spPr>
      </p:pic>
      <p:sp>
        <p:nvSpPr>
          <p:cNvPr id="308" name="Shape 308"/>
          <p:cNvSpPr/>
          <p:nvPr/>
        </p:nvSpPr>
        <p:spPr>
          <a:xfrm>
            <a:off x="8154253" y="3013737"/>
            <a:ext cx="4495952" cy="1554272"/>
          </a:xfrm>
          <a:prstGeom prst="rect">
            <a:avLst/>
          </a:prstGeom>
          <a:solidFill>
            <a:srgbClr val="D0E1F4"/>
          </a:solidFill>
          <a:ln w="25400">
            <a:solidFill>
              <a:srgbClr val="4575A3"/>
            </a:solidFill>
          </a:ln>
          <a:effectLst>
            <a:outerShdw blurRad="292100" dist="139700" dir="2700000" rotWithShape="0">
              <a:srgbClr val="424242">
                <a:alpha val="64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1295400">
              <a:buClr>
                <a:srgbClr val="A74B44"/>
              </a:buClr>
              <a:defRPr sz="3800">
                <a:solidFill>
                  <a:srgbClr val="A74B44"/>
                </a:solidFill>
                <a:uFill>
                  <a:solidFill>
                    <a:srgbClr val="A74B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</a:rPr>
              <a:t>산화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환원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생화학에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ko-KR" altLang="en-US" sz="3200" b="1" dirty="0">
                <a:solidFill>
                  <a:srgbClr val="FF0000"/>
                </a:solidFill>
              </a:rPr>
              <a:t>연관되어</a:t>
            </a:r>
            <a:r>
              <a:rPr lang="en-US" sz="3200" b="1" dirty="0">
                <a:solidFill>
                  <a:srgbClr val="FF0000"/>
                </a:solidFill>
              </a:rPr>
              <a:t> 1200</a:t>
            </a:r>
            <a:r>
              <a:rPr lang="ko-KR" altLang="en-US" sz="3200" b="1" dirty="0">
                <a:solidFill>
                  <a:srgbClr val="FF0000"/>
                </a:solidFill>
              </a:rPr>
              <a:t>권의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책이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출판되었다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311" name="Group 311"/>
          <p:cNvGrpSpPr/>
          <p:nvPr/>
        </p:nvGrpSpPr>
        <p:grpSpPr>
          <a:xfrm>
            <a:off x="1638656" y="6003695"/>
            <a:ext cx="10287001" cy="3581401"/>
            <a:chOff x="0" y="0"/>
            <a:chExt cx="10287000" cy="3581400"/>
          </a:xfrm>
        </p:grpSpPr>
        <p:pic>
          <p:nvPicPr>
            <p:cNvPr id="309" name="redox book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67800"/>
              <a:ext cx="10287000" cy="328930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127000" dist="76200" dir="5520000" rotWithShape="0">
                <a:srgbClr val="000000">
                  <a:alpha val="60000"/>
                </a:srgbClr>
              </a:outerShdw>
            </a:effectLst>
          </p:spPr>
        </p:pic>
        <p:pic>
          <p:nvPicPr>
            <p:cNvPr id="310" name="redox book4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0202" y="0"/>
              <a:ext cx="5422901" cy="3581400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blurRad="127000" dist="76200" dir="5520000" rotWithShape="0">
                <a:srgbClr val="000000">
                  <a:alpha val="60000"/>
                </a:srgbClr>
              </a:outerShdw>
            </a:effectLst>
          </p:spPr>
        </p:pic>
      </p:grpSp>
      <p:sp>
        <p:nvSpPr>
          <p:cNvPr id="312" name="Shape 312"/>
          <p:cNvSpPr/>
          <p:nvPr/>
        </p:nvSpPr>
        <p:spPr>
          <a:xfrm>
            <a:off x="2948851" y="8014021"/>
            <a:ext cx="7479189" cy="1554272"/>
          </a:xfrm>
          <a:prstGeom prst="rect">
            <a:avLst/>
          </a:prstGeom>
          <a:solidFill>
            <a:srgbClr val="D0E1F4"/>
          </a:solidFill>
          <a:ln w="25400">
            <a:solidFill>
              <a:srgbClr val="4575A3"/>
            </a:solidFill>
          </a:ln>
          <a:effectLst>
            <a:outerShdw blurRad="127000" dist="76200" dir="5520000" rotWithShape="0">
              <a:srgbClr val="000000">
                <a:alpha val="6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1295400">
              <a:buClr>
                <a:srgbClr val="A74B44"/>
              </a:buClr>
              <a:defRPr sz="3800">
                <a:solidFill>
                  <a:srgbClr val="A74B44"/>
                </a:solidFill>
                <a:uFill>
                  <a:solidFill>
                    <a:srgbClr val="A74B4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lang="ko-KR" altLang="en-US" sz="3200" b="1" dirty="0">
                <a:solidFill>
                  <a:srgbClr val="FF0000"/>
                </a:solidFill>
              </a:rPr>
              <a:t>산화 환원 신호 전달에 </a:t>
            </a:r>
            <a:r>
              <a:rPr lang="en-US" altLang="ko-KR" sz="3200" b="1" dirty="0">
                <a:solidFill>
                  <a:srgbClr val="FF0000"/>
                </a:solidFill>
              </a:rPr>
              <a:t>10,000</a:t>
            </a:r>
            <a:r>
              <a:rPr lang="ko-KR" altLang="en-US" sz="3200" b="1" dirty="0">
                <a:solidFill>
                  <a:srgbClr val="FF0000"/>
                </a:solidFill>
              </a:rPr>
              <a:t>여개 이상의 연구는 동료</a:t>
            </a:r>
            <a:r>
              <a:rPr lang="en-US" altLang="ko-KR" sz="3200" b="1" dirty="0">
                <a:solidFill>
                  <a:srgbClr val="FF0000"/>
                </a:solidFill>
              </a:rPr>
              <a:t>-</a:t>
            </a:r>
            <a:r>
              <a:rPr lang="ko-KR" altLang="en-US" sz="3200" b="1" dirty="0">
                <a:solidFill>
                  <a:srgbClr val="FF0000"/>
                </a:solidFill>
              </a:rPr>
              <a:t>검토 과학 및 의학 저널에 방대한 양이 발표되었다</a:t>
            </a:r>
            <a:r>
              <a:rPr lang="en-US" altLang="ko-KR" sz="3200" b="1" dirty="0">
                <a:solidFill>
                  <a:srgbClr val="FF0000"/>
                </a:solidFill>
              </a:rPr>
              <a:t>!</a:t>
            </a:r>
            <a:endParaRPr sz="3200" b="1" dirty="0">
              <a:solidFill>
                <a:srgbClr val="FF0000"/>
              </a:solidFill>
              <a:uFill>
                <a:solidFill>
                  <a:srgbClr val="A74B44"/>
                </a:solidFill>
              </a:uFill>
            </a:endParaRPr>
          </a:p>
        </p:txBody>
      </p:sp>
      <p:sp>
        <p:nvSpPr>
          <p:cNvPr id="313" name="Shape 313"/>
          <p:cNvSpPr>
            <a:spLocks noGrp="1"/>
          </p:cNvSpPr>
          <p:nvPr>
            <p:ph type="title" idx="4294967295"/>
          </p:nvPr>
        </p:nvSpPr>
        <p:spPr>
          <a:xfrm>
            <a:off x="1261835" y="1589819"/>
            <a:ext cx="10455275" cy="105787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600" spc="4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ko-KR" altLang="en-US" b="1" dirty="0">
                <a:solidFill>
                  <a:srgbClr val="0070C0"/>
                </a:solidFill>
              </a:rPr>
              <a:t>전 세계에서 가장 급성장하는 과학</a:t>
            </a:r>
            <a:r>
              <a:rPr b="1" dirty="0">
                <a:solidFill>
                  <a:srgbClr val="0070C0"/>
                </a:solidFill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100" y="336581"/>
            <a:ext cx="56092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산화 환원 생화학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99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9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7" dur="indefinite" fill="hold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0" dur="indefinite" fill="hold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3" dur="indefinite" fill="hold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6" dur="indefinite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4" grpId="7" animBg="1" advAuto="0"/>
      <p:bldP spid="305" grpId="2" animBg="1" advAuto="0"/>
      <p:bldP spid="305" grpId="8" animBg="1" advAuto="0"/>
      <p:bldP spid="306" grpId="3" animBg="1" advAuto="0"/>
      <p:bldP spid="306" grpId="9" animBg="1" advAuto="0"/>
      <p:bldP spid="307" grpId="4" animBg="1" advAuto="0"/>
      <p:bldP spid="307" grpId="10" animBg="1" advAuto="0"/>
      <p:bldP spid="308" grpId="0" animBg="1"/>
      <p:bldP spid="311" grpId="11" animBg="1" advAuto="0"/>
      <p:bldP spid="3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989174" y="2863577"/>
            <a:ext cx="4830008" cy="89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4022" tIns="64022" rIns="64022" bIns="64022" numCol="1" anchor="t">
            <a:noAutofit/>
          </a:bodyPr>
          <a:lstStyle/>
          <a:p>
            <a:pPr defTabSz="1300480">
              <a:defRPr sz="26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ko-KR" altLang="en-US" dirty="0"/>
              <a:t>소금물안에서 세포 </a:t>
            </a:r>
            <a:endParaRPr lang="en-US" altLang="ko-KR" dirty="0"/>
          </a:p>
          <a:p>
            <a:pPr defTabSz="1300480">
              <a:defRPr sz="26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ko-KR" altLang="en-US" dirty="0"/>
              <a:t>생화학이 이루어짐</a:t>
            </a:r>
            <a:endParaRPr dirty="0"/>
          </a:p>
        </p:txBody>
      </p:sp>
      <p:sp>
        <p:nvSpPr>
          <p:cNvPr id="321" name="Shape 321"/>
          <p:cNvSpPr/>
          <p:nvPr/>
        </p:nvSpPr>
        <p:spPr>
          <a:xfrm>
            <a:off x="5377331" y="6332418"/>
            <a:ext cx="65563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800"/>
            </a:lvl1pPr>
          </a:lstStyle>
          <a:p>
            <a:r>
              <a:rPr dirty="0"/>
              <a:t>}</a:t>
            </a:r>
          </a:p>
        </p:txBody>
      </p:sp>
      <p:sp>
        <p:nvSpPr>
          <p:cNvPr id="347" name="Shape 347"/>
          <p:cNvSpPr/>
          <p:nvPr/>
        </p:nvSpPr>
        <p:spPr>
          <a:xfrm>
            <a:off x="5949141" y="2688861"/>
            <a:ext cx="6913591" cy="6437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8" y="0"/>
                </a:moveTo>
                <a:cubicBezTo>
                  <a:pt x="1662" y="0"/>
                  <a:pt x="1406" y="287"/>
                  <a:pt x="1406" y="640"/>
                </a:cubicBezTo>
                <a:lnTo>
                  <a:pt x="1406" y="14901"/>
                </a:lnTo>
                <a:lnTo>
                  <a:pt x="0" y="15917"/>
                </a:lnTo>
                <a:lnTo>
                  <a:pt x="1406" y="16935"/>
                </a:lnTo>
                <a:lnTo>
                  <a:pt x="1406" y="20960"/>
                </a:lnTo>
                <a:cubicBezTo>
                  <a:pt x="1406" y="21313"/>
                  <a:pt x="1662" y="21600"/>
                  <a:pt x="1978" y="21600"/>
                </a:cubicBezTo>
                <a:lnTo>
                  <a:pt x="21028" y="21600"/>
                </a:lnTo>
                <a:cubicBezTo>
                  <a:pt x="21344" y="21600"/>
                  <a:pt x="21600" y="21313"/>
                  <a:pt x="21600" y="20960"/>
                </a:cubicBezTo>
                <a:lnTo>
                  <a:pt x="21600" y="640"/>
                </a:lnTo>
                <a:cubicBezTo>
                  <a:pt x="21600" y="287"/>
                  <a:pt x="21344" y="0"/>
                  <a:pt x="21028" y="0"/>
                </a:cubicBezTo>
                <a:lnTo>
                  <a:pt x="1978" y="0"/>
                </a:lnTo>
                <a:close/>
              </a:path>
            </a:pathLst>
          </a:custGeom>
          <a:ln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8640" tIns="144497" rIns="144497" bIns="144497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>
                <a:solidFill>
                  <a:srgbClr val="00B050"/>
                </a:solidFill>
                <a:latin typeface="AcmeFont" pitchFamily="2" charset="0"/>
              </a:rPr>
              <a:t>산화 환원 신호 분자</a:t>
            </a:r>
            <a:r>
              <a:rPr lang="en-US" altLang="ko-KR" sz="2800" b="1" dirty="0">
                <a:solidFill>
                  <a:srgbClr val="00B050"/>
                </a:solidFill>
                <a:latin typeface="AcmeFont" pitchFamily="2" charset="0"/>
              </a:rPr>
              <a:t>: </a:t>
            </a:r>
          </a:p>
          <a:p>
            <a:pPr lvl="1" indent="0" algn="l"/>
            <a:r>
              <a:rPr lang="en-US" altLang="ko-KR" sz="2800" b="1" dirty="0">
                <a:solidFill>
                  <a:srgbClr val="00B050"/>
                </a:solidFill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신체의 모든 세포 내에서 소금물로 </a:t>
            </a:r>
            <a:r>
              <a:rPr lang="en-US" altLang="ko-KR" sz="2800" b="1" dirty="0"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만들어졌으며 생명유지의 중요</a:t>
            </a:r>
            <a:r>
              <a:rPr lang="en-US" altLang="ko-KR" sz="2800" b="1" dirty="0">
                <a:latin typeface="AcmeFont" pitchFamily="2" charset="0"/>
              </a:rPr>
              <a:t> </a:t>
            </a:r>
            <a:r>
              <a:rPr lang="ko-KR" altLang="en-US" sz="2800" b="1" dirty="0">
                <a:latin typeface="AcmeFont" pitchFamily="2" charset="0"/>
              </a:rPr>
              <a:t>요소 </a:t>
            </a:r>
            <a:endParaRPr lang="en-US" altLang="ko-KR" sz="2800" b="1" dirty="0">
              <a:latin typeface="AcmeFont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ko-KR" altLang="en-US" sz="2800" b="1" dirty="0">
                <a:solidFill>
                  <a:srgbClr val="00B0F0"/>
                </a:solidFill>
                <a:latin typeface="AcmeFont" pitchFamily="2" charset="0"/>
              </a:rPr>
              <a:t>환원제</a:t>
            </a:r>
            <a:r>
              <a:rPr sz="2800" b="1" dirty="0">
                <a:solidFill>
                  <a:srgbClr val="6CA7DB"/>
                </a:solidFill>
                <a:latin typeface="AcmeFont" pitchFamily="2" charset="0"/>
                <a:cs typeface="Helvetica"/>
                <a:sym typeface="Helvetica"/>
              </a:rPr>
              <a:t>:</a:t>
            </a:r>
            <a:r>
              <a:rPr sz="2800" b="1" dirty="0">
                <a:solidFill>
                  <a:srgbClr val="6B6B6B"/>
                </a:solidFill>
                <a:latin typeface="AcmeFont" pitchFamily="2" charset="0"/>
              </a:rPr>
              <a:t> </a:t>
            </a:r>
            <a:endParaRPr lang="en-US" sz="2800" b="1" dirty="0">
              <a:solidFill>
                <a:srgbClr val="6B6B6B"/>
              </a:solidFill>
              <a:latin typeface="AcmeFont" pitchFamily="2" charset="0"/>
            </a:endParaRPr>
          </a:p>
          <a:p>
            <a:pPr algn="l"/>
            <a:r>
              <a:rPr lang="en-US" altLang="ko-KR" sz="2800" b="1" dirty="0">
                <a:solidFill>
                  <a:srgbClr val="6B6B6B"/>
                </a:solidFill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인체내 세포들에게 항산화제를 </a:t>
            </a:r>
            <a:endParaRPr lang="en-US" altLang="ko-KR" sz="2800" b="1" dirty="0">
              <a:latin typeface="AcmeFont" pitchFamily="2" charset="0"/>
            </a:endParaRPr>
          </a:p>
          <a:p>
            <a:pPr algn="l"/>
            <a:r>
              <a:rPr lang="en-US" altLang="ko-KR" sz="2800" b="1" dirty="0"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활성화하도록 메시지를 전달함</a:t>
            </a:r>
            <a:endParaRPr lang="en-US" altLang="ko-KR" sz="2800" b="1" dirty="0">
              <a:latin typeface="AcmeFont" pitchFamily="2" charset="0"/>
            </a:endParaRPr>
          </a:p>
          <a:p>
            <a:pPr algn="l"/>
            <a:r>
              <a:rPr lang="en-US" altLang="ko-KR" sz="2800" b="1" dirty="0"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항산화제는 세포 손상과 질병을 </a:t>
            </a:r>
            <a:r>
              <a:rPr lang="en-US" altLang="ko-KR" sz="2800" b="1" dirty="0">
                <a:latin typeface="AcmeFont" pitchFamily="2" charset="0"/>
              </a:rPr>
              <a:t>	</a:t>
            </a:r>
            <a:r>
              <a:rPr lang="ko-KR" altLang="en-US" sz="2800" b="1" dirty="0">
                <a:latin typeface="AcmeFont" pitchFamily="2" charset="0"/>
              </a:rPr>
              <a:t>방지함</a:t>
            </a:r>
            <a:endParaRPr lang="en-US" altLang="ko-KR" sz="2800" b="1" dirty="0">
              <a:latin typeface="AcmeFont" pitchFamily="2" charset="0"/>
            </a:endParaRPr>
          </a:p>
          <a:p>
            <a:pPr marL="457200" indent="-457200" algn="l" defTabSz="710929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624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sz="2800" b="1" dirty="0">
                <a:solidFill>
                  <a:srgbClr val="FD2620"/>
                </a:solidFill>
                <a:latin typeface="AcmeFont" pitchFamily="2" charset="0"/>
                <a:cs typeface="Helvetica"/>
                <a:sym typeface="Helvetica"/>
              </a:rPr>
              <a:t>산화제</a:t>
            </a:r>
            <a:r>
              <a:rPr sz="2800" b="1" dirty="0">
                <a:solidFill>
                  <a:srgbClr val="FD2620"/>
                </a:solidFill>
                <a:latin typeface="AcmeFont" pitchFamily="2" charset="0"/>
                <a:cs typeface="Helvetica"/>
                <a:sym typeface="Helvetica"/>
              </a:rPr>
              <a:t>: </a:t>
            </a:r>
            <a:endParaRPr lang="en-US" sz="2800" b="1" dirty="0">
              <a:solidFill>
                <a:srgbClr val="FD2620"/>
              </a:solidFill>
              <a:latin typeface="AcmeFont" pitchFamily="2" charset="0"/>
              <a:cs typeface="Helvetica"/>
              <a:sym typeface="Helvetica"/>
            </a:endParaRPr>
          </a:p>
          <a:p>
            <a:pPr marL="571500" algn="l" defTabSz="710929">
              <a:spcBef>
                <a:spcPts val="600"/>
              </a:spcBef>
              <a:buSzPct val="100000"/>
              <a:defRPr sz="2624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ko-KR" altLang="en-US" sz="2800" b="1" dirty="0">
                <a:latin typeface="AcmeFont" pitchFamily="2" charset="0"/>
              </a:rPr>
              <a:t>유해한 박테리아</a:t>
            </a:r>
            <a:r>
              <a:rPr lang="en-US" altLang="ko-KR" sz="2800" b="1" dirty="0">
                <a:latin typeface="AcmeFont" pitchFamily="2" charset="0"/>
              </a:rPr>
              <a:t>, </a:t>
            </a:r>
            <a:r>
              <a:rPr lang="ko-KR" altLang="en-US" sz="2800" b="1" dirty="0">
                <a:latin typeface="AcmeFont" pitchFamily="2" charset="0"/>
              </a:rPr>
              <a:t>바이러스</a:t>
            </a:r>
            <a:r>
              <a:rPr lang="en-US" altLang="ko-KR" sz="2800" b="1" dirty="0">
                <a:latin typeface="AcmeFont" pitchFamily="2" charset="0"/>
              </a:rPr>
              <a:t>, </a:t>
            </a:r>
            <a:r>
              <a:rPr lang="ko-KR" altLang="en-US" sz="2800" b="1" dirty="0">
                <a:latin typeface="AcmeFont" pitchFamily="2" charset="0"/>
              </a:rPr>
              <a:t>감염으로부터 보호하는 면역 시스템 최적의 성능을 보장하기 위해 몸에서 적절한 세포 통신을 가능하게하는 책임</a:t>
            </a:r>
            <a:r>
              <a:rPr lang="en-US" altLang="ko-KR" sz="2800" b="1" dirty="0">
                <a:latin typeface="AcmeFont" pitchFamily="2" charset="0"/>
              </a:rPr>
              <a:t>.</a:t>
            </a:r>
            <a:endParaRPr sz="2800" b="1" dirty="0">
              <a:solidFill>
                <a:srgbClr val="6B6B6B"/>
              </a:solidFill>
              <a:latin typeface="AcmeFont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4" b="97273" l="5000" r="94545">
                        <a14:foregroundMark x1="91364" y1="73636" x2="91364" y2="7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84" y="5211029"/>
            <a:ext cx="4263927" cy="4263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987" y="6863765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00480">
              <a:defRPr sz="26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ko-KR" altLang="en-US" sz="4400" dirty="0"/>
              <a:t>세포</a:t>
            </a:r>
            <a:endParaRPr lang="en-US" altLang="ko-KR" sz="4400" dirty="0"/>
          </a:p>
        </p:txBody>
      </p:sp>
      <p:grpSp>
        <p:nvGrpSpPr>
          <p:cNvPr id="3" name="Group 2"/>
          <p:cNvGrpSpPr/>
          <p:nvPr/>
        </p:nvGrpSpPr>
        <p:grpSpPr>
          <a:xfrm>
            <a:off x="2216698" y="6558668"/>
            <a:ext cx="3334235" cy="1825728"/>
            <a:chOff x="2051201" y="5782951"/>
            <a:chExt cx="3334235" cy="1825728"/>
          </a:xfrm>
          <a:solidFill>
            <a:srgbClr val="DCEDF7">
              <a:alpha val="0"/>
            </a:srgbClr>
          </a:solidFill>
        </p:grpSpPr>
        <p:pic>
          <p:nvPicPr>
            <p:cNvPr id="323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5412" y="5782951"/>
              <a:ext cx="566993" cy="3756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4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0746" y="5808840"/>
              <a:ext cx="460440" cy="323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5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4625" y="7233046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6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5143" y="5993383"/>
              <a:ext cx="460441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7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7243" y="7153295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8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7561" y="7179182"/>
              <a:ext cx="460441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9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6932" y="6191642"/>
              <a:ext cx="566994" cy="3756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0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0746" y="6385892"/>
              <a:ext cx="460440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1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30608" y="6847771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2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9027" y="6385892"/>
              <a:ext cx="460441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3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1689" y="6692612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4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7520" y="6718499"/>
              <a:ext cx="460441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5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0628" y="6126226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6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34347" y="5808840"/>
              <a:ext cx="460441" cy="323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7" name="blue_molecul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8442" y="6692612"/>
              <a:ext cx="566994" cy="3756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8" name="red_molecul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1201" y="7258934"/>
              <a:ext cx="460441" cy="323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5" name="Group 345"/>
          <p:cNvGrpSpPr/>
          <p:nvPr/>
        </p:nvGrpSpPr>
        <p:grpSpPr>
          <a:xfrm>
            <a:off x="1920188" y="3862885"/>
            <a:ext cx="2638185" cy="821676"/>
            <a:chOff x="0" y="0"/>
            <a:chExt cx="2638183" cy="821674"/>
          </a:xfrm>
          <a:solidFill>
            <a:srgbClr val="FFFF00"/>
          </a:solidFill>
        </p:grpSpPr>
        <p:sp>
          <p:nvSpPr>
            <p:cNvPr id="339" name="Shape 339"/>
            <p:cNvSpPr/>
            <p:nvPr/>
          </p:nvSpPr>
          <p:spPr>
            <a:xfrm rot="5400000">
              <a:off x="-243018" y="243017"/>
              <a:ext cx="821675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 rot="5400000">
              <a:off x="2059526" y="243017"/>
              <a:ext cx="821675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 rot="5400000">
              <a:off x="1599017" y="243017"/>
              <a:ext cx="821675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 rot="5400000">
              <a:off x="1138508" y="243017"/>
              <a:ext cx="821676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 rot="5400000">
              <a:off x="678000" y="243017"/>
              <a:ext cx="821675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 rot="5400000">
              <a:off x="217491" y="243017"/>
              <a:ext cx="821675" cy="335640"/>
            </a:xfrm>
            <a:prstGeom prst="rightArrow">
              <a:avLst>
                <a:gd name="adj1" fmla="val 28096"/>
                <a:gd name="adj2" fmla="val 114358"/>
              </a:avLst>
            </a:prstGeom>
            <a:grpFill/>
            <a:ln w="25400" cap="flat">
              <a:solidFill>
                <a:srgbClr val="8087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22" name="Shape 322"/>
          <p:cNvSpPr/>
          <p:nvPr/>
        </p:nvSpPr>
        <p:spPr>
          <a:xfrm>
            <a:off x="1686612" y="4903368"/>
            <a:ext cx="3273332" cy="533479"/>
          </a:xfrm>
          <a:prstGeom prst="rect">
            <a:avLst/>
          </a:prstGeom>
          <a:solidFill>
            <a:srgbClr val="DAECF6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1300480">
              <a:spcBef>
                <a:spcPts val="800"/>
              </a:spcBef>
              <a:defRPr sz="2100" b="1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ko-KR" altLang="en-US" sz="2800" dirty="0"/>
              <a:t>산화 환원 신호 분자</a:t>
            </a:r>
            <a:endParaRPr sz="2800" dirty="0"/>
          </a:p>
        </p:txBody>
      </p:sp>
      <p:sp>
        <p:nvSpPr>
          <p:cNvPr id="37" name="Rectangle 36"/>
          <p:cNvSpPr/>
          <p:nvPr/>
        </p:nvSpPr>
        <p:spPr>
          <a:xfrm>
            <a:off x="614529" y="415709"/>
            <a:ext cx="7417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산화 환원 신호 분자란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"/>
                            </p:stCondLst>
                            <p:childTnLst>
                              <p:par>
                                <p:cTn id="21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10"/>
                            </p:stCondLst>
                            <p:childTnLst>
                              <p:par>
                                <p:cTn id="25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1" grpId="3" animBg="1" advAuto="0"/>
      <p:bldP spid="347" grpId="4" animBg="1" advAuto="0"/>
      <p:bldP spid="3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39" y="4992119"/>
            <a:ext cx="1674965" cy="3555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139" y="668931"/>
            <a:ext cx="1674965" cy="35550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7074" y="3036796"/>
            <a:ext cx="9950651" cy="3851166"/>
            <a:chOff x="1685740" y="2816934"/>
            <a:chExt cx="8813195" cy="3715756"/>
          </a:xfrm>
        </p:grpSpPr>
        <p:pic>
          <p:nvPicPr>
            <p:cNvPr id="351" name="image.jpg" descr="iStock_000004306066XSmal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5740" y="2816934"/>
              <a:ext cx="1447801" cy="2200658"/>
            </a:xfrm>
            <a:prstGeom prst="rect">
              <a:avLst/>
            </a:prstGeom>
            <a:ln w="12700">
              <a:solidFill>
                <a:srgbClr val="1F497D"/>
              </a:solidFill>
              <a:bevel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352" name="image.jpg" descr="iStock_000002721547XSmall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2588" y="3332022"/>
              <a:ext cx="1447801" cy="2157507"/>
            </a:xfrm>
            <a:prstGeom prst="rect">
              <a:avLst/>
            </a:prstGeom>
            <a:ln w="12700">
              <a:solidFill>
                <a:srgbClr val="1F497D"/>
              </a:solidFill>
              <a:bevel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353" name="image.jpg" descr="iStock_000001573999XSmall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791" y="3792132"/>
              <a:ext cx="1447801" cy="2169335"/>
            </a:xfrm>
            <a:prstGeom prst="rect">
              <a:avLst/>
            </a:prstGeom>
            <a:ln w="12700">
              <a:solidFill>
                <a:srgbClr val="1F497D"/>
              </a:solidFill>
              <a:bevel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354" name="image.jpg" descr="iStock_000000969911XSmall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73272" y="4246689"/>
              <a:ext cx="1525663" cy="2286001"/>
            </a:xfrm>
            <a:prstGeom prst="rect">
              <a:avLst/>
            </a:prstGeom>
            <a:ln w="12700">
              <a:solidFill>
                <a:srgbClr val="1F497D"/>
              </a:solidFill>
              <a:bevel/>
            </a:ln>
            <a:effectLst>
              <a:outerShdw blurRad="292100" dist="139700" dir="2700000" rotWithShape="0">
                <a:srgbClr val="333333">
                  <a:alpha val="64999"/>
                </a:srgbClr>
              </a:outerShdw>
            </a:effectLst>
          </p:spPr>
        </p:pic>
      </p:grpSp>
      <p:sp>
        <p:nvSpPr>
          <p:cNvPr id="355" name="Shape 355"/>
          <p:cNvSpPr/>
          <p:nvPr/>
        </p:nvSpPr>
        <p:spPr>
          <a:xfrm rot="556221">
            <a:off x="2799044" y="6939844"/>
            <a:ext cx="7087685" cy="1704537"/>
          </a:xfrm>
          <a:prstGeom prst="rightArrow">
            <a:avLst>
              <a:gd name="adj1" fmla="val 48776"/>
              <a:gd name="adj2" fmla="val 50166"/>
            </a:avLst>
          </a:prstGeom>
          <a:gradFill>
            <a:gsLst>
              <a:gs pos="0">
                <a:srgbClr val="002F73"/>
              </a:gs>
              <a:gs pos="100000">
                <a:srgbClr val="9EC1E8"/>
              </a:gs>
            </a:gsLst>
            <a:lin ang="660000"/>
          </a:gradFill>
          <a:ln w="12700">
            <a:solidFill>
              <a:srgbClr val="5B91C7"/>
            </a:solidFill>
            <a:miter lim="400000"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ko-KR" altLang="en-US" dirty="0"/>
              <a:t>산화 환원 기능의 결함 및 불균형</a:t>
            </a:r>
            <a:endParaRPr lang="en-US" dirty="0"/>
          </a:p>
        </p:txBody>
      </p:sp>
      <p:sp>
        <p:nvSpPr>
          <p:cNvPr id="356" name="Shape 356"/>
          <p:cNvSpPr/>
          <p:nvPr/>
        </p:nvSpPr>
        <p:spPr>
          <a:xfrm>
            <a:off x="490725" y="758511"/>
            <a:ext cx="11704322" cy="158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r>
              <a:rPr lang="ko-KR" altLang="en-US" sz="4400" b="1" dirty="0">
                <a:latin typeface="Helvetica Light"/>
              </a:rPr>
              <a:t>연령</a:t>
            </a:r>
            <a:r>
              <a:rPr lang="en-US" altLang="ko-KR" sz="4400" b="1" dirty="0">
                <a:latin typeface="Helvetica Light"/>
              </a:rPr>
              <a:t>, </a:t>
            </a:r>
            <a:r>
              <a:rPr lang="ko-KR" altLang="en-US" sz="4400" b="1" dirty="0">
                <a:latin typeface="Helvetica Light"/>
              </a:rPr>
              <a:t>다이어트 및 스트레스로</a:t>
            </a:r>
            <a:r>
              <a:rPr lang="en-US" altLang="ko-KR" sz="4400" b="1" dirty="0">
                <a:latin typeface="Helvetica Light"/>
              </a:rPr>
              <a:t>, </a:t>
            </a:r>
          </a:p>
          <a:p>
            <a:r>
              <a:rPr lang="ko-KR" altLang="en-US" sz="4400" b="1" dirty="0">
                <a:latin typeface="Helvetica Light"/>
              </a:rPr>
              <a:t>우리의 세포는 저 활동으로</a:t>
            </a:r>
            <a:r>
              <a:rPr lang="en-US" altLang="ko-KR" sz="4400" b="1" dirty="0">
                <a:latin typeface="Helvetica Light"/>
              </a:rPr>
              <a:t>…</a:t>
            </a:r>
            <a:endParaRPr lang="en-US" sz="4400" b="1" dirty="0">
              <a:latin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3815" y="5672923"/>
            <a:ext cx="1481175" cy="748923"/>
          </a:xfrm>
          <a:prstGeom prst="rect">
            <a:avLst/>
          </a:prstGeom>
          <a:solidFill>
            <a:srgbClr val="000099"/>
          </a:solidFill>
          <a:ln w="12700" cap="flat">
            <a:noFill/>
            <a:miter lim="4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100%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35487" y="7182657"/>
            <a:ext cx="1181414" cy="748923"/>
          </a:xfrm>
          <a:prstGeom prst="rect">
            <a:avLst/>
          </a:prstGeom>
          <a:solidFill>
            <a:srgbClr val="96B9E2"/>
          </a:solidFill>
          <a:ln w="12700" cap="flat">
            <a:noFill/>
            <a:miter lim="4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10%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25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2" animBg="1" advAuto="0"/>
      <p:bldP spid="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" y="4426825"/>
            <a:ext cx="12992133" cy="5326775"/>
          </a:xfrm>
          <a:prstGeom prst="rect">
            <a:avLst/>
          </a:prstGeom>
        </p:spPr>
      </p:pic>
      <p:pic>
        <p:nvPicPr>
          <p:cNvPr id="361" name="image1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16" y="2093994"/>
            <a:ext cx="6171372" cy="411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2" name="Shape 362"/>
          <p:cNvSpPr/>
          <p:nvPr/>
        </p:nvSpPr>
        <p:spPr>
          <a:xfrm>
            <a:off x="7600950" y="1847934"/>
            <a:ext cx="4940234" cy="2654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Autofit/>
          </a:bodyPr>
          <a:lstStyle/>
          <a:p>
            <a:pPr algn="l"/>
            <a:r>
              <a:rPr lang="en-US" sz="3600" b="1" dirty="0" err="1">
                <a:latin typeface="Helvetica Light"/>
              </a:rPr>
              <a:t>광범위한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연구</a:t>
            </a:r>
            <a:r>
              <a:rPr lang="en-US" sz="3600" b="1" dirty="0">
                <a:latin typeface="Helvetica Light"/>
              </a:rPr>
              <a:t>, </a:t>
            </a:r>
          </a:p>
          <a:p>
            <a:pPr algn="l"/>
            <a:r>
              <a:rPr lang="en-US" sz="3600" b="1" dirty="0" err="1">
                <a:latin typeface="Helvetica Light"/>
              </a:rPr>
              <a:t>실험</a:t>
            </a:r>
            <a:r>
              <a:rPr lang="ko-KR" altLang="en-US" sz="3600" b="1" dirty="0">
                <a:latin typeface="Helvetica Light"/>
              </a:rPr>
              <a:t>실</a:t>
            </a:r>
            <a:r>
              <a:rPr lang="en-US" sz="3600" b="1" dirty="0" err="1">
                <a:latin typeface="Helvetica Light"/>
              </a:rPr>
              <a:t>테스트</a:t>
            </a:r>
            <a:r>
              <a:rPr lang="en-US" sz="3600" b="1" dirty="0">
                <a:latin typeface="Helvetica Light"/>
              </a:rPr>
              <a:t>, </a:t>
            </a:r>
          </a:p>
          <a:p>
            <a:pPr algn="l"/>
            <a:r>
              <a:rPr lang="en-US" sz="3600" b="1" dirty="0" err="1">
                <a:latin typeface="Helvetica Light"/>
              </a:rPr>
              <a:t>수백만</a:t>
            </a:r>
            <a:r>
              <a:rPr lang="en-US" sz="3600" b="1" dirty="0">
                <a:latin typeface="Helvetica Light"/>
              </a:rPr>
              <a:t> </a:t>
            </a:r>
            <a:r>
              <a:rPr lang="ko-KR" altLang="en-US" sz="3600" b="1" dirty="0">
                <a:latin typeface="Helvetica Light"/>
              </a:rPr>
              <a:t>불의 투자 </a:t>
            </a:r>
            <a:r>
              <a:rPr lang="en-US" sz="3600" b="1" dirty="0">
                <a:latin typeface="Helvetica Light"/>
              </a:rPr>
              <a:t>후, </a:t>
            </a:r>
          </a:p>
          <a:p>
            <a:pPr algn="l"/>
            <a:r>
              <a:rPr lang="en-US" sz="3600" b="1" dirty="0" err="1">
                <a:latin typeface="Helvetica Light"/>
              </a:rPr>
              <a:t>과학자</a:t>
            </a:r>
            <a:r>
              <a:rPr lang="ko-KR" altLang="en-US" sz="3600" b="1" dirty="0">
                <a:latin typeface="Helvetica Light"/>
              </a:rPr>
              <a:t>들</a:t>
            </a:r>
            <a:r>
              <a:rPr lang="en-US" sz="3600" b="1" dirty="0">
                <a:latin typeface="Helvetica Light"/>
              </a:rPr>
              <a:t>의 </a:t>
            </a:r>
            <a:r>
              <a:rPr lang="ko-KR" altLang="en-US" sz="3600" b="1" dirty="0">
                <a:latin typeface="Helvetica Light"/>
              </a:rPr>
              <a:t>노력</a:t>
            </a:r>
            <a:r>
              <a:rPr lang="en-US" sz="3600" b="1" dirty="0">
                <a:latin typeface="Helvetica Light"/>
              </a:rPr>
              <a:t>은 </a:t>
            </a:r>
          </a:p>
          <a:p>
            <a:pPr algn="l"/>
            <a:r>
              <a:rPr lang="en-US" sz="3600" b="1" dirty="0" err="1">
                <a:latin typeface="Helvetica Light"/>
              </a:rPr>
              <a:t>불가능을</a:t>
            </a:r>
            <a:r>
              <a:rPr lang="en-US" sz="3600" b="1" dirty="0">
                <a:latin typeface="Helvetica Light"/>
              </a:rPr>
              <a:t> </a:t>
            </a:r>
            <a:r>
              <a:rPr lang="en-US" sz="3600" b="1" dirty="0" err="1">
                <a:latin typeface="Helvetica Light"/>
              </a:rPr>
              <a:t>달성</a:t>
            </a:r>
            <a:r>
              <a:rPr lang="ko-KR" altLang="en-US" sz="3600" b="1" dirty="0">
                <a:latin typeface="Helvetica Light"/>
              </a:rPr>
              <a:t>해 냈</a:t>
            </a:r>
            <a:r>
              <a:rPr lang="en-US" sz="3600" b="1" dirty="0">
                <a:latin typeface="Helvetica Light"/>
              </a:rPr>
              <a:t>다.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4050" y="7466467"/>
            <a:ext cx="4406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0232" y="479610"/>
            <a:ext cx="4762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혁신적인 기술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!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  <p:sp>
        <p:nvSpPr>
          <p:cNvPr id="9" name="Shape 386"/>
          <p:cNvSpPr/>
          <p:nvPr/>
        </p:nvSpPr>
        <p:spPr>
          <a:xfrm>
            <a:off x="815253" y="7309251"/>
            <a:ext cx="11420273" cy="1686220"/>
          </a:xfrm>
          <a:prstGeom prst="roundRect">
            <a:avLst>
              <a:gd name="adj" fmla="val 17483"/>
            </a:avLst>
          </a:pr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3500" tIns="63500" rIns="63500" bIns="63500" anchor="ctr">
            <a:normAutofit fontScale="92500"/>
          </a:bodyPr>
          <a:lstStyle>
            <a:lvl1pPr defTabSz="866986">
              <a:defRPr sz="3500">
                <a:solidFill>
                  <a:srgbClr val="6B6B6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en-US" sz="3600" b="1" dirty="0" err="1"/>
              <a:t>건강한</a:t>
            </a:r>
            <a:r>
              <a:rPr lang="en-US" sz="3600" b="1" dirty="0"/>
              <a:t> </a:t>
            </a:r>
            <a:r>
              <a:rPr lang="en-US" sz="3600" b="1" dirty="0" err="1"/>
              <a:t>세포에서</a:t>
            </a:r>
            <a:r>
              <a:rPr lang="en-US" sz="3600" b="1" dirty="0"/>
              <a:t> </a:t>
            </a:r>
            <a:r>
              <a:rPr lang="en-US" sz="3600" b="1" dirty="0" err="1"/>
              <a:t>발견되는</a:t>
            </a:r>
            <a:r>
              <a:rPr lang="en-US" sz="3600" b="1" dirty="0"/>
              <a:t> </a:t>
            </a:r>
            <a:r>
              <a:rPr lang="ko-KR" altLang="en-US" sz="3600" b="1" dirty="0"/>
              <a:t>데</a:t>
            </a:r>
            <a:r>
              <a:rPr lang="en-US" sz="3600" b="1" dirty="0"/>
              <a:t>로 </a:t>
            </a:r>
            <a:r>
              <a:rPr lang="en-US" sz="3600" b="1" dirty="0" err="1"/>
              <a:t>완벽한</a:t>
            </a:r>
            <a:r>
              <a:rPr lang="en-US" sz="3600" b="1" dirty="0"/>
              <a:t> </a:t>
            </a:r>
            <a:r>
              <a:rPr lang="en-US" sz="3600" b="1" dirty="0" err="1"/>
              <a:t>균형</a:t>
            </a:r>
            <a:r>
              <a:rPr lang="ko-KR" altLang="en-US" sz="3600" b="1" dirty="0"/>
              <a:t>의</a:t>
            </a:r>
            <a:r>
              <a:rPr lang="en-US" sz="3600" b="1" dirty="0"/>
              <a:t> </a:t>
            </a:r>
            <a:r>
              <a:rPr lang="en-US" sz="3600" b="1" dirty="0" err="1"/>
              <a:t>산화</a:t>
            </a:r>
            <a:r>
              <a:rPr lang="en-US" sz="3600" b="1" dirty="0"/>
              <a:t> </a:t>
            </a:r>
            <a:r>
              <a:rPr lang="en-US" sz="3600" b="1" dirty="0" err="1"/>
              <a:t>환원</a:t>
            </a:r>
            <a:r>
              <a:rPr lang="en-US" sz="3600" b="1" dirty="0"/>
              <a:t> </a:t>
            </a:r>
          </a:p>
          <a:p>
            <a:r>
              <a:rPr lang="en-US" sz="3600" b="1" dirty="0" err="1"/>
              <a:t>신호</a:t>
            </a:r>
            <a:r>
              <a:rPr lang="en-US" sz="3600" b="1" dirty="0"/>
              <a:t> </a:t>
            </a:r>
            <a:r>
              <a:rPr lang="en-US" sz="3600" b="1" dirty="0" err="1"/>
              <a:t>분자를</a:t>
            </a:r>
            <a:r>
              <a:rPr lang="en-US" sz="3600" b="1" dirty="0"/>
              <a:t> </a:t>
            </a:r>
            <a:r>
              <a:rPr lang="en-US" sz="3600" b="1" dirty="0" err="1"/>
              <a:t>신체의</a:t>
            </a:r>
            <a:r>
              <a:rPr lang="en-US" sz="3600" b="1" dirty="0"/>
              <a:t> </a:t>
            </a:r>
            <a:r>
              <a:rPr lang="en-US" sz="3600" b="1" dirty="0" err="1"/>
              <a:t>외부</a:t>
            </a:r>
            <a:r>
              <a:rPr lang="ko-KR" altLang="en-US" sz="3600" b="1" dirty="0"/>
              <a:t>에서</a:t>
            </a:r>
            <a:r>
              <a:rPr lang="en-US" altLang="ko-KR" sz="3600" b="1" dirty="0"/>
              <a:t> </a:t>
            </a:r>
            <a:r>
              <a:rPr lang="en-US" sz="3600" b="1" dirty="0" err="1"/>
              <a:t>안정화</a:t>
            </a:r>
            <a:r>
              <a:rPr lang="en-US" sz="3600" b="1" dirty="0"/>
              <a:t> </a:t>
            </a:r>
            <a:r>
              <a:rPr lang="ko-KR" altLang="en-US" sz="3600" b="1" dirty="0"/>
              <a:t>시키다</a:t>
            </a:r>
            <a:r>
              <a:rPr lang="en-US" sz="3600" b="1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1" build="p" bldLvl="5" animBg="1" advAuto="0"/>
      <p:bldP spid="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oup 370"/>
          <p:cNvGrpSpPr/>
          <p:nvPr/>
        </p:nvGrpSpPr>
        <p:grpSpPr>
          <a:xfrm>
            <a:off x="4540178" y="2969436"/>
            <a:ext cx="4267194" cy="3401296"/>
            <a:chOff x="-183432" y="-3100"/>
            <a:chExt cx="4267192" cy="3401294"/>
          </a:xfrm>
        </p:grpSpPr>
        <p:pic>
          <p:nvPicPr>
            <p:cNvPr id="368" name="asea recover photo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97977"/>
              <a:ext cx="3900326" cy="26002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9" name="Shape 369"/>
            <p:cNvSpPr/>
            <p:nvPr/>
          </p:nvSpPr>
          <p:spPr>
            <a:xfrm>
              <a:off x="-183432" y="-3100"/>
              <a:ext cx="4267192" cy="64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66986">
                <a:spcBef>
                  <a:spcPts val="800"/>
                </a:spcBef>
                <a:buFont typeface="Arial"/>
                <a:defRPr sz="35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lang="ko-KR" altLang="en-US" b="1" dirty="0"/>
                <a:t>스포츠와 운동선수들</a:t>
              </a:r>
              <a:endParaRPr b="1" dirty="0"/>
            </a:p>
          </p:txBody>
        </p:sp>
      </p:grpSp>
      <p:grpSp>
        <p:nvGrpSpPr>
          <p:cNvPr id="373" name="Group 373"/>
          <p:cNvGrpSpPr/>
          <p:nvPr/>
        </p:nvGrpSpPr>
        <p:grpSpPr>
          <a:xfrm>
            <a:off x="518297" y="3740452"/>
            <a:ext cx="3901657" cy="3366241"/>
            <a:chOff x="0" y="-3100"/>
            <a:chExt cx="3901656" cy="3366241"/>
          </a:xfrm>
        </p:grpSpPr>
        <p:pic>
          <p:nvPicPr>
            <p:cNvPr id="371" name="iStock45494900_L happy people family beach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59639"/>
              <a:ext cx="3901656" cy="26035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2" name="Shape 372"/>
            <p:cNvSpPr/>
            <p:nvPr/>
          </p:nvSpPr>
          <p:spPr>
            <a:xfrm>
              <a:off x="490493" y="-3100"/>
              <a:ext cx="2920670" cy="64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66986">
                <a:spcBef>
                  <a:spcPts val="800"/>
                </a:spcBef>
                <a:buFont typeface="Arial"/>
                <a:defRPr sz="35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lang="ko-KR" altLang="en-US" b="1" dirty="0"/>
                <a:t>건강과 웰니스</a:t>
              </a:r>
              <a:endParaRPr b="1" dirty="0"/>
            </a:p>
          </p:txBody>
        </p:sp>
      </p:grpSp>
      <p:grpSp>
        <p:nvGrpSpPr>
          <p:cNvPr id="376" name="Group 376"/>
          <p:cNvGrpSpPr/>
          <p:nvPr/>
        </p:nvGrpSpPr>
        <p:grpSpPr>
          <a:xfrm>
            <a:off x="9058732" y="3720971"/>
            <a:ext cx="3499146" cy="3405203"/>
            <a:chOff x="230433" y="-3100"/>
            <a:chExt cx="3499145" cy="3405201"/>
          </a:xfrm>
        </p:grpSpPr>
        <p:pic>
          <p:nvPicPr>
            <p:cNvPr id="374" name="image10.png"/>
            <p:cNvPicPr>
              <a:picLocks noChangeAspect="1"/>
            </p:cNvPicPr>
            <p:nvPr/>
          </p:nvPicPr>
          <p:blipFill>
            <a:blip r:embed="rId5"/>
            <a:srcRect l="1566" t="2071" r="1922" b="2387"/>
            <a:stretch>
              <a:fillRect/>
            </a:stretch>
          </p:blipFill>
          <p:spPr>
            <a:xfrm>
              <a:off x="230433" y="793954"/>
              <a:ext cx="3499145" cy="26081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5" name="Shape 375"/>
            <p:cNvSpPr/>
            <p:nvPr/>
          </p:nvSpPr>
          <p:spPr>
            <a:xfrm>
              <a:off x="519723" y="-3100"/>
              <a:ext cx="2920670" cy="64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66986">
                <a:spcBef>
                  <a:spcPts val="800"/>
                </a:spcBef>
                <a:buFont typeface="Arial"/>
                <a:defRPr sz="3500">
                  <a:solidFill>
                    <a:srgbClr val="6C6C6C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rPr lang="ko-KR" altLang="en-US" b="1" dirty="0"/>
                <a:t>미용 피부케어</a:t>
              </a:r>
              <a:endParaRPr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653984" y="420923"/>
            <a:ext cx="120395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모든 사람들의 건강에 필수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2" animBg="1" advAuto="0"/>
      <p:bldP spid="373" grpId="1" animBg="1" advAuto="0"/>
      <p:bldP spid="376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82"/>
          <p:cNvGrpSpPr/>
          <p:nvPr/>
        </p:nvGrpSpPr>
        <p:grpSpPr>
          <a:xfrm>
            <a:off x="6236266" y="1693810"/>
            <a:ext cx="5588001" cy="4264096"/>
            <a:chOff x="0" y="25400"/>
            <a:chExt cx="5588000" cy="4264095"/>
          </a:xfrm>
        </p:grpSpPr>
        <p:pic>
          <p:nvPicPr>
            <p:cNvPr id="13" name="image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22495"/>
              <a:ext cx="4445000" cy="266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>
              <a:off x="2540000" y="25400"/>
              <a:ext cx="3048000" cy="4165600"/>
            </a:xfrm>
            <a:prstGeom prst="rect">
              <a:avLst/>
            </a:prstGeom>
            <a:effectLst/>
          </p:spPr>
        </p:pic>
      </p:grpSp>
      <p:pic>
        <p:nvPicPr>
          <p:cNvPr id="15" name="NoSign not.jpg"/>
          <p:cNvPicPr>
            <a:picLocks noChangeAspect="1"/>
          </p:cNvPicPr>
          <p:nvPr/>
        </p:nvPicPr>
        <p:blipFill>
          <a:blip r:embed="rId5">
            <a:alphaModFix amt="33993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4717" t="13830" r="6835" b="9342"/>
          <a:stretch>
            <a:fillRect/>
          </a:stretch>
        </p:blipFill>
        <p:spPr>
          <a:xfrm>
            <a:off x="6718794" y="2524082"/>
            <a:ext cx="4389512" cy="4439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10658" y="0"/>
                </a:moveTo>
                <a:lnTo>
                  <a:pt x="10246" y="4"/>
                </a:lnTo>
                <a:lnTo>
                  <a:pt x="9871" y="19"/>
                </a:lnTo>
                <a:lnTo>
                  <a:pt x="9561" y="42"/>
                </a:lnTo>
                <a:lnTo>
                  <a:pt x="9217" y="93"/>
                </a:lnTo>
                <a:lnTo>
                  <a:pt x="8817" y="168"/>
                </a:lnTo>
                <a:lnTo>
                  <a:pt x="8415" y="259"/>
                </a:lnTo>
                <a:lnTo>
                  <a:pt x="8065" y="351"/>
                </a:lnTo>
                <a:lnTo>
                  <a:pt x="7811" y="427"/>
                </a:lnTo>
                <a:lnTo>
                  <a:pt x="7487" y="521"/>
                </a:lnTo>
                <a:lnTo>
                  <a:pt x="7067" y="657"/>
                </a:lnTo>
                <a:lnTo>
                  <a:pt x="6647" y="809"/>
                </a:lnTo>
                <a:lnTo>
                  <a:pt x="6290" y="958"/>
                </a:lnTo>
                <a:lnTo>
                  <a:pt x="6057" y="1076"/>
                </a:lnTo>
                <a:lnTo>
                  <a:pt x="5645" y="1327"/>
                </a:lnTo>
                <a:lnTo>
                  <a:pt x="5140" y="1601"/>
                </a:lnTo>
                <a:lnTo>
                  <a:pt x="4839" y="1778"/>
                </a:lnTo>
                <a:lnTo>
                  <a:pt x="4589" y="1954"/>
                </a:lnTo>
                <a:lnTo>
                  <a:pt x="4353" y="2147"/>
                </a:lnTo>
                <a:lnTo>
                  <a:pt x="4081" y="2367"/>
                </a:lnTo>
                <a:lnTo>
                  <a:pt x="3749" y="2651"/>
                </a:lnTo>
                <a:lnTo>
                  <a:pt x="3374" y="3008"/>
                </a:lnTo>
                <a:lnTo>
                  <a:pt x="2978" y="3412"/>
                </a:lnTo>
                <a:lnTo>
                  <a:pt x="2595" y="3825"/>
                </a:lnTo>
                <a:lnTo>
                  <a:pt x="2249" y="4225"/>
                </a:lnTo>
                <a:lnTo>
                  <a:pt x="1966" y="4578"/>
                </a:lnTo>
                <a:lnTo>
                  <a:pt x="1775" y="4851"/>
                </a:lnTo>
                <a:lnTo>
                  <a:pt x="1703" y="5019"/>
                </a:lnTo>
                <a:lnTo>
                  <a:pt x="1640" y="5136"/>
                </a:lnTo>
                <a:lnTo>
                  <a:pt x="1498" y="5324"/>
                </a:lnTo>
                <a:lnTo>
                  <a:pt x="1357" y="5507"/>
                </a:lnTo>
                <a:lnTo>
                  <a:pt x="1296" y="5621"/>
                </a:lnTo>
                <a:lnTo>
                  <a:pt x="1267" y="5700"/>
                </a:lnTo>
                <a:lnTo>
                  <a:pt x="1193" y="5799"/>
                </a:lnTo>
                <a:lnTo>
                  <a:pt x="1076" y="5986"/>
                </a:lnTo>
                <a:lnTo>
                  <a:pt x="945" y="6276"/>
                </a:lnTo>
                <a:lnTo>
                  <a:pt x="742" y="6814"/>
                </a:lnTo>
                <a:lnTo>
                  <a:pt x="582" y="7266"/>
                </a:lnTo>
                <a:lnTo>
                  <a:pt x="486" y="7579"/>
                </a:lnTo>
                <a:lnTo>
                  <a:pt x="465" y="7712"/>
                </a:lnTo>
                <a:lnTo>
                  <a:pt x="427" y="7830"/>
                </a:lnTo>
                <a:lnTo>
                  <a:pt x="355" y="8017"/>
                </a:lnTo>
                <a:lnTo>
                  <a:pt x="279" y="8342"/>
                </a:lnTo>
                <a:lnTo>
                  <a:pt x="201" y="8695"/>
                </a:lnTo>
                <a:lnTo>
                  <a:pt x="133" y="8948"/>
                </a:lnTo>
                <a:lnTo>
                  <a:pt x="72" y="9163"/>
                </a:lnTo>
                <a:lnTo>
                  <a:pt x="33" y="9479"/>
                </a:lnTo>
                <a:lnTo>
                  <a:pt x="10" y="9927"/>
                </a:lnTo>
                <a:cubicBezTo>
                  <a:pt x="7" y="10195"/>
                  <a:pt x="1" y="10304"/>
                  <a:pt x="0" y="10786"/>
                </a:cubicBezTo>
                <a:cubicBezTo>
                  <a:pt x="-1" y="11073"/>
                  <a:pt x="5" y="11242"/>
                  <a:pt x="8" y="11468"/>
                </a:cubicBezTo>
                <a:lnTo>
                  <a:pt x="33" y="11988"/>
                </a:lnTo>
                <a:lnTo>
                  <a:pt x="86" y="12484"/>
                </a:lnTo>
                <a:lnTo>
                  <a:pt x="154" y="12793"/>
                </a:lnTo>
                <a:lnTo>
                  <a:pt x="209" y="12967"/>
                </a:lnTo>
                <a:lnTo>
                  <a:pt x="246" y="13150"/>
                </a:lnTo>
                <a:lnTo>
                  <a:pt x="283" y="13347"/>
                </a:lnTo>
                <a:lnTo>
                  <a:pt x="340" y="13554"/>
                </a:lnTo>
                <a:lnTo>
                  <a:pt x="427" y="13834"/>
                </a:lnTo>
                <a:lnTo>
                  <a:pt x="545" y="14204"/>
                </a:lnTo>
                <a:lnTo>
                  <a:pt x="716" y="14737"/>
                </a:lnTo>
                <a:lnTo>
                  <a:pt x="880" y="15179"/>
                </a:lnTo>
                <a:lnTo>
                  <a:pt x="1017" y="15506"/>
                </a:lnTo>
                <a:lnTo>
                  <a:pt x="1123" y="15680"/>
                </a:lnTo>
                <a:lnTo>
                  <a:pt x="1197" y="15782"/>
                </a:lnTo>
                <a:lnTo>
                  <a:pt x="1228" y="15865"/>
                </a:lnTo>
                <a:lnTo>
                  <a:pt x="1252" y="15925"/>
                </a:lnTo>
                <a:lnTo>
                  <a:pt x="1314" y="16035"/>
                </a:lnTo>
                <a:lnTo>
                  <a:pt x="1402" y="16184"/>
                </a:lnTo>
                <a:lnTo>
                  <a:pt x="1509" y="16350"/>
                </a:lnTo>
                <a:lnTo>
                  <a:pt x="1623" y="16518"/>
                </a:lnTo>
                <a:lnTo>
                  <a:pt x="1728" y="16670"/>
                </a:lnTo>
                <a:lnTo>
                  <a:pt x="1818" y="16790"/>
                </a:lnTo>
                <a:lnTo>
                  <a:pt x="1880" y="16861"/>
                </a:lnTo>
                <a:lnTo>
                  <a:pt x="1935" y="16925"/>
                </a:lnTo>
                <a:lnTo>
                  <a:pt x="2027" y="17045"/>
                </a:lnTo>
                <a:lnTo>
                  <a:pt x="2146" y="17207"/>
                </a:lnTo>
                <a:lnTo>
                  <a:pt x="2281" y="17390"/>
                </a:lnTo>
                <a:lnTo>
                  <a:pt x="2470" y="17634"/>
                </a:lnTo>
                <a:lnTo>
                  <a:pt x="2732" y="17931"/>
                </a:lnTo>
                <a:lnTo>
                  <a:pt x="3038" y="18257"/>
                </a:lnTo>
                <a:lnTo>
                  <a:pt x="3366" y="18590"/>
                </a:lnTo>
                <a:lnTo>
                  <a:pt x="3691" y="18900"/>
                </a:lnTo>
                <a:lnTo>
                  <a:pt x="3987" y="19171"/>
                </a:lnTo>
                <a:lnTo>
                  <a:pt x="4232" y="19374"/>
                </a:lnTo>
                <a:lnTo>
                  <a:pt x="4399" y="19486"/>
                </a:lnTo>
                <a:lnTo>
                  <a:pt x="4562" y="19580"/>
                </a:lnTo>
                <a:lnTo>
                  <a:pt x="4630" y="19659"/>
                </a:lnTo>
                <a:lnTo>
                  <a:pt x="4704" y="19740"/>
                </a:lnTo>
                <a:lnTo>
                  <a:pt x="4884" y="19843"/>
                </a:lnTo>
                <a:lnTo>
                  <a:pt x="5144" y="19974"/>
                </a:lnTo>
                <a:lnTo>
                  <a:pt x="5411" y="20129"/>
                </a:lnTo>
                <a:lnTo>
                  <a:pt x="5692" y="20300"/>
                </a:lnTo>
                <a:lnTo>
                  <a:pt x="5891" y="20418"/>
                </a:lnTo>
                <a:lnTo>
                  <a:pt x="6073" y="20517"/>
                </a:lnTo>
                <a:lnTo>
                  <a:pt x="6296" y="20633"/>
                </a:lnTo>
                <a:lnTo>
                  <a:pt x="6676" y="20806"/>
                </a:lnTo>
                <a:lnTo>
                  <a:pt x="7106" y="20972"/>
                </a:lnTo>
                <a:lnTo>
                  <a:pt x="7487" y="21094"/>
                </a:lnTo>
                <a:lnTo>
                  <a:pt x="7723" y="21142"/>
                </a:lnTo>
                <a:lnTo>
                  <a:pt x="7940" y="21208"/>
                </a:lnTo>
                <a:lnTo>
                  <a:pt x="8075" y="21262"/>
                </a:lnTo>
                <a:lnTo>
                  <a:pt x="8284" y="21295"/>
                </a:lnTo>
                <a:lnTo>
                  <a:pt x="8508" y="21328"/>
                </a:lnTo>
                <a:lnTo>
                  <a:pt x="8690" y="21390"/>
                </a:lnTo>
                <a:lnTo>
                  <a:pt x="8901" y="21457"/>
                </a:lnTo>
                <a:lnTo>
                  <a:pt x="9196" y="21503"/>
                </a:lnTo>
                <a:lnTo>
                  <a:pt x="9455" y="21536"/>
                </a:lnTo>
                <a:lnTo>
                  <a:pt x="9584" y="21569"/>
                </a:lnTo>
                <a:lnTo>
                  <a:pt x="9744" y="21600"/>
                </a:lnTo>
                <a:lnTo>
                  <a:pt x="9918" y="21527"/>
                </a:lnTo>
                <a:lnTo>
                  <a:pt x="9998" y="21482"/>
                </a:lnTo>
                <a:lnTo>
                  <a:pt x="10086" y="21519"/>
                </a:lnTo>
                <a:lnTo>
                  <a:pt x="10172" y="21552"/>
                </a:lnTo>
                <a:lnTo>
                  <a:pt x="10326" y="21571"/>
                </a:lnTo>
                <a:lnTo>
                  <a:pt x="10526" y="21586"/>
                </a:lnTo>
                <a:lnTo>
                  <a:pt x="10750" y="21590"/>
                </a:lnTo>
                <a:lnTo>
                  <a:pt x="10975" y="21586"/>
                </a:lnTo>
                <a:lnTo>
                  <a:pt x="11174" y="21575"/>
                </a:lnTo>
                <a:lnTo>
                  <a:pt x="11330" y="21554"/>
                </a:lnTo>
                <a:lnTo>
                  <a:pt x="11414" y="21523"/>
                </a:lnTo>
                <a:lnTo>
                  <a:pt x="11504" y="21488"/>
                </a:lnTo>
                <a:lnTo>
                  <a:pt x="11602" y="21536"/>
                </a:lnTo>
                <a:lnTo>
                  <a:pt x="11736" y="21585"/>
                </a:lnTo>
                <a:lnTo>
                  <a:pt x="11926" y="21577"/>
                </a:lnTo>
                <a:lnTo>
                  <a:pt x="12176" y="21538"/>
                </a:lnTo>
                <a:lnTo>
                  <a:pt x="12467" y="21513"/>
                </a:lnTo>
                <a:lnTo>
                  <a:pt x="12734" y="21467"/>
                </a:lnTo>
                <a:lnTo>
                  <a:pt x="12918" y="21376"/>
                </a:lnTo>
                <a:lnTo>
                  <a:pt x="13023" y="21312"/>
                </a:lnTo>
                <a:lnTo>
                  <a:pt x="13092" y="21324"/>
                </a:lnTo>
                <a:lnTo>
                  <a:pt x="13164" y="21361"/>
                </a:lnTo>
                <a:lnTo>
                  <a:pt x="13283" y="21351"/>
                </a:lnTo>
                <a:lnTo>
                  <a:pt x="13422" y="21303"/>
                </a:lnTo>
                <a:lnTo>
                  <a:pt x="13547" y="21223"/>
                </a:lnTo>
                <a:lnTo>
                  <a:pt x="13658" y="21167"/>
                </a:lnTo>
                <a:lnTo>
                  <a:pt x="13767" y="21171"/>
                </a:lnTo>
                <a:lnTo>
                  <a:pt x="13935" y="21158"/>
                </a:lnTo>
                <a:lnTo>
                  <a:pt x="14183" y="21067"/>
                </a:lnTo>
                <a:lnTo>
                  <a:pt x="14418" y="20974"/>
                </a:lnTo>
                <a:lnTo>
                  <a:pt x="14550" y="20959"/>
                </a:lnTo>
                <a:lnTo>
                  <a:pt x="14667" y="20936"/>
                </a:lnTo>
                <a:lnTo>
                  <a:pt x="14863" y="20830"/>
                </a:lnTo>
                <a:lnTo>
                  <a:pt x="15058" y="20710"/>
                </a:lnTo>
                <a:lnTo>
                  <a:pt x="15179" y="20662"/>
                </a:lnTo>
                <a:lnTo>
                  <a:pt x="15312" y="20617"/>
                </a:lnTo>
                <a:lnTo>
                  <a:pt x="15533" y="20511"/>
                </a:lnTo>
                <a:lnTo>
                  <a:pt x="15755" y="20403"/>
                </a:lnTo>
                <a:lnTo>
                  <a:pt x="15888" y="20355"/>
                </a:lnTo>
                <a:lnTo>
                  <a:pt x="16027" y="20316"/>
                </a:lnTo>
                <a:lnTo>
                  <a:pt x="16171" y="20237"/>
                </a:lnTo>
                <a:lnTo>
                  <a:pt x="16290" y="20138"/>
                </a:lnTo>
                <a:lnTo>
                  <a:pt x="16353" y="20042"/>
                </a:lnTo>
                <a:lnTo>
                  <a:pt x="16398" y="19961"/>
                </a:lnTo>
                <a:lnTo>
                  <a:pt x="16454" y="19949"/>
                </a:lnTo>
                <a:lnTo>
                  <a:pt x="16562" y="19961"/>
                </a:lnTo>
                <a:lnTo>
                  <a:pt x="16695" y="19908"/>
                </a:lnTo>
                <a:lnTo>
                  <a:pt x="16825" y="19814"/>
                </a:lnTo>
                <a:lnTo>
                  <a:pt x="16909" y="19700"/>
                </a:lnTo>
                <a:lnTo>
                  <a:pt x="17009" y="19584"/>
                </a:lnTo>
                <a:lnTo>
                  <a:pt x="17110" y="19569"/>
                </a:lnTo>
                <a:lnTo>
                  <a:pt x="17269" y="19478"/>
                </a:lnTo>
                <a:lnTo>
                  <a:pt x="17419" y="19362"/>
                </a:lnTo>
                <a:lnTo>
                  <a:pt x="17485" y="19265"/>
                </a:lnTo>
                <a:lnTo>
                  <a:pt x="17521" y="19192"/>
                </a:lnTo>
                <a:lnTo>
                  <a:pt x="17605" y="19136"/>
                </a:lnTo>
                <a:lnTo>
                  <a:pt x="17743" y="19063"/>
                </a:lnTo>
                <a:lnTo>
                  <a:pt x="17876" y="18955"/>
                </a:lnTo>
                <a:lnTo>
                  <a:pt x="17972" y="18848"/>
                </a:lnTo>
                <a:lnTo>
                  <a:pt x="17991" y="18773"/>
                </a:lnTo>
                <a:lnTo>
                  <a:pt x="18009" y="18713"/>
                </a:lnTo>
                <a:lnTo>
                  <a:pt x="18097" y="18644"/>
                </a:lnTo>
                <a:lnTo>
                  <a:pt x="18194" y="18607"/>
                </a:lnTo>
                <a:lnTo>
                  <a:pt x="18280" y="18620"/>
                </a:lnTo>
                <a:lnTo>
                  <a:pt x="18386" y="18528"/>
                </a:lnTo>
                <a:lnTo>
                  <a:pt x="18503" y="18389"/>
                </a:lnTo>
                <a:lnTo>
                  <a:pt x="18581" y="18257"/>
                </a:lnTo>
                <a:lnTo>
                  <a:pt x="18649" y="18149"/>
                </a:lnTo>
                <a:lnTo>
                  <a:pt x="18731" y="18107"/>
                </a:lnTo>
                <a:lnTo>
                  <a:pt x="18841" y="18061"/>
                </a:lnTo>
                <a:lnTo>
                  <a:pt x="18970" y="17949"/>
                </a:lnTo>
                <a:lnTo>
                  <a:pt x="19073" y="17825"/>
                </a:lnTo>
                <a:lnTo>
                  <a:pt x="19108" y="17728"/>
                </a:lnTo>
                <a:lnTo>
                  <a:pt x="19159" y="17620"/>
                </a:lnTo>
                <a:lnTo>
                  <a:pt x="19304" y="17448"/>
                </a:lnTo>
                <a:lnTo>
                  <a:pt x="19460" y="17248"/>
                </a:lnTo>
                <a:lnTo>
                  <a:pt x="19540" y="17078"/>
                </a:lnTo>
                <a:lnTo>
                  <a:pt x="19579" y="16973"/>
                </a:lnTo>
                <a:lnTo>
                  <a:pt x="19649" y="16929"/>
                </a:lnTo>
                <a:lnTo>
                  <a:pt x="19755" y="16879"/>
                </a:lnTo>
                <a:lnTo>
                  <a:pt x="19862" y="16761"/>
                </a:lnTo>
                <a:lnTo>
                  <a:pt x="19940" y="16624"/>
                </a:lnTo>
                <a:lnTo>
                  <a:pt x="19954" y="16512"/>
                </a:lnTo>
                <a:lnTo>
                  <a:pt x="19962" y="16438"/>
                </a:lnTo>
                <a:lnTo>
                  <a:pt x="20032" y="16382"/>
                </a:lnTo>
                <a:lnTo>
                  <a:pt x="20132" y="16298"/>
                </a:lnTo>
                <a:lnTo>
                  <a:pt x="20241" y="16153"/>
                </a:lnTo>
                <a:lnTo>
                  <a:pt x="20313" y="16014"/>
                </a:lnTo>
                <a:lnTo>
                  <a:pt x="20305" y="15954"/>
                </a:lnTo>
                <a:lnTo>
                  <a:pt x="20325" y="15892"/>
                </a:lnTo>
                <a:lnTo>
                  <a:pt x="20438" y="15747"/>
                </a:lnTo>
                <a:lnTo>
                  <a:pt x="20565" y="15577"/>
                </a:lnTo>
                <a:lnTo>
                  <a:pt x="20626" y="15461"/>
                </a:lnTo>
                <a:lnTo>
                  <a:pt x="20645" y="15315"/>
                </a:lnTo>
                <a:lnTo>
                  <a:pt x="20688" y="15214"/>
                </a:lnTo>
                <a:lnTo>
                  <a:pt x="20778" y="15062"/>
                </a:lnTo>
                <a:lnTo>
                  <a:pt x="20870" y="14878"/>
                </a:lnTo>
                <a:lnTo>
                  <a:pt x="20919" y="14693"/>
                </a:lnTo>
                <a:lnTo>
                  <a:pt x="20971" y="14480"/>
                </a:lnTo>
                <a:lnTo>
                  <a:pt x="21077" y="14231"/>
                </a:lnTo>
                <a:lnTo>
                  <a:pt x="21174" y="13996"/>
                </a:lnTo>
                <a:lnTo>
                  <a:pt x="21137" y="13874"/>
                </a:lnTo>
                <a:lnTo>
                  <a:pt x="21100" y="13791"/>
                </a:lnTo>
                <a:lnTo>
                  <a:pt x="21184" y="13698"/>
                </a:lnTo>
                <a:lnTo>
                  <a:pt x="21284" y="13556"/>
                </a:lnTo>
                <a:lnTo>
                  <a:pt x="21325" y="13304"/>
                </a:lnTo>
                <a:lnTo>
                  <a:pt x="21354" y="13065"/>
                </a:lnTo>
                <a:lnTo>
                  <a:pt x="21409" y="12914"/>
                </a:lnTo>
                <a:lnTo>
                  <a:pt x="21475" y="12797"/>
                </a:lnTo>
                <a:lnTo>
                  <a:pt x="21516" y="12665"/>
                </a:lnTo>
                <a:lnTo>
                  <a:pt x="21522" y="12551"/>
                </a:lnTo>
                <a:lnTo>
                  <a:pt x="21489" y="12484"/>
                </a:lnTo>
                <a:lnTo>
                  <a:pt x="21489" y="12366"/>
                </a:lnTo>
                <a:lnTo>
                  <a:pt x="21563" y="12221"/>
                </a:lnTo>
                <a:lnTo>
                  <a:pt x="21565" y="12212"/>
                </a:lnTo>
                <a:cubicBezTo>
                  <a:pt x="21569" y="12112"/>
                  <a:pt x="21570" y="11907"/>
                  <a:pt x="21573" y="11779"/>
                </a:cubicBezTo>
                <a:lnTo>
                  <a:pt x="21561" y="11740"/>
                </a:lnTo>
                <a:lnTo>
                  <a:pt x="21510" y="11634"/>
                </a:lnTo>
                <a:lnTo>
                  <a:pt x="21547" y="11520"/>
                </a:lnTo>
                <a:lnTo>
                  <a:pt x="21581" y="11426"/>
                </a:lnTo>
                <a:lnTo>
                  <a:pt x="21582" y="11412"/>
                </a:lnTo>
                <a:cubicBezTo>
                  <a:pt x="21587" y="11134"/>
                  <a:pt x="21595" y="11045"/>
                  <a:pt x="21598" y="10640"/>
                </a:cubicBezTo>
                <a:cubicBezTo>
                  <a:pt x="21599" y="10537"/>
                  <a:pt x="21597" y="10520"/>
                  <a:pt x="21598" y="10427"/>
                </a:cubicBezTo>
                <a:lnTo>
                  <a:pt x="21584" y="10333"/>
                </a:lnTo>
                <a:lnTo>
                  <a:pt x="21553" y="10254"/>
                </a:lnTo>
                <a:lnTo>
                  <a:pt x="21516" y="10145"/>
                </a:lnTo>
                <a:lnTo>
                  <a:pt x="21569" y="9997"/>
                </a:lnTo>
                <a:lnTo>
                  <a:pt x="21596" y="9916"/>
                </a:lnTo>
                <a:cubicBezTo>
                  <a:pt x="21596" y="9832"/>
                  <a:pt x="21595" y="9736"/>
                  <a:pt x="21594" y="9665"/>
                </a:cubicBezTo>
                <a:lnTo>
                  <a:pt x="21584" y="9612"/>
                </a:lnTo>
                <a:lnTo>
                  <a:pt x="21540" y="9406"/>
                </a:lnTo>
                <a:lnTo>
                  <a:pt x="21543" y="9219"/>
                </a:lnTo>
                <a:lnTo>
                  <a:pt x="21543" y="9047"/>
                </a:lnTo>
                <a:lnTo>
                  <a:pt x="21493" y="8883"/>
                </a:lnTo>
                <a:lnTo>
                  <a:pt x="21426" y="8695"/>
                </a:lnTo>
                <a:lnTo>
                  <a:pt x="21391" y="8469"/>
                </a:lnTo>
                <a:lnTo>
                  <a:pt x="21354" y="8257"/>
                </a:lnTo>
                <a:lnTo>
                  <a:pt x="21286" y="8106"/>
                </a:lnTo>
                <a:lnTo>
                  <a:pt x="21219" y="7961"/>
                </a:lnTo>
                <a:lnTo>
                  <a:pt x="21180" y="7764"/>
                </a:lnTo>
                <a:lnTo>
                  <a:pt x="21137" y="7562"/>
                </a:lnTo>
                <a:lnTo>
                  <a:pt x="21053" y="7407"/>
                </a:lnTo>
                <a:lnTo>
                  <a:pt x="20989" y="7299"/>
                </a:lnTo>
                <a:lnTo>
                  <a:pt x="20987" y="7212"/>
                </a:lnTo>
                <a:lnTo>
                  <a:pt x="20969" y="7071"/>
                </a:lnTo>
                <a:lnTo>
                  <a:pt x="20862" y="6836"/>
                </a:lnTo>
                <a:lnTo>
                  <a:pt x="20749" y="6596"/>
                </a:lnTo>
                <a:lnTo>
                  <a:pt x="20723" y="6446"/>
                </a:lnTo>
                <a:lnTo>
                  <a:pt x="20700" y="6318"/>
                </a:lnTo>
                <a:lnTo>
                  <a:pt x="20598" y="6129"/>
                </a:lnTo>
                <a:lnTo>
                  <a:pt x="20460" y="5899"/>
                </a:lnTo>
                <a:lnTo>
                  <a:pt x="20346" y="5677"/>
                </a:lnTo>
                <a:lnTo>
                  <a:pt x="20245" y="5501"/>
                </a:lnTo>
                <a:lnTo>
                  <a:pt x="20128" y="5387"/>
                </a:lnTo>
                <a:lnTo>
                  <a:pt x="20048" y="5320"/>
                </a:lnTo>
                <a:lnTo>
                  <a:pt x="20040" y="5254"/>
                </a:lnTo>
                <a:lnTo>
                  <a:pt x="20028" y="5154"/>
                </a:lnTo>
                <a:lnTo>
                  <a:pt x="19960" y="4995"/>
                </a:lnTo>
                <a:lnTo>
                  <a:pt x="19868" y="4851"/>
                </a:lnTo>
                <a:lnTo>
                  <a:pt x="19790" y="4789"/>
                </a:lnTo>
                <a:lnTo>
                  <a:pt x="19714" y="4700"/>
                </a:lnTo>
                <a:lnTo>
                  <a:pt x="19594" y="4486"/>
                </a:lnTo>
                <a:lnTo>
                  <a:pt x="19464" y="4271"/>
                </a:lnTo>
                <a:lnTo>
                  <a:pt x="19354" y="4183"/>
                </a:lnTo>
                <a:lnTo>
                  <a:pt x="19255" y="4111"/>
                </a:lnTo>
                <a:lnTo>
                  <a:pt x="19145" y="3941"/>
                </a:lnTo>
                <a:lnTo>
                  <a:pt x="19016" y="3754"/>
                </a:lnTo>
                <a:lnTo>
                  <a:pt x="18870" y="3640"/>
                </a:lnTo>
                <a:lnTo>
                  <a:pt x="18757" y="3576"/>
                </a:lnTo>
                <a:lnTo>
                  <a:pt x="18710" y="3505"/>
                </a:lnTo>
                <a:lnTo>
                  <a:pt x="18675" y="3429"/>
                </a:lnTo>
                <a:lnTo>
                  <a:pt x="18579" y="3310"/>
                </a:lnTo>
                <a:lnTo>
                  <a:pt x="18440" y="3161"/>
                </a:lnTo>
                <a:lnTo>
                  <a:pt x="18276" y="2997"/>
                </a:lnTo>
                <a:lnTo>
                  <a:pt x="18104" y="2840"/>
                </a:lnTo>
                <a:lnTo>
                  <a:pt x="17944" y="2701"/>
                </a:lnTo>
                <a:lnTo>
                  <a:pt x="17812" y="2603"/>
                </a:lnTo>
                <a:lnTo>
                  <a:pt x="17724" y="2557"/>
                </a:lnTo>
                <a:lnTo>
                  <a:pt x="17632" y="2516"/>
                </a:lnTo>
                <a:lnTo>
                  <a:pt x="17601" y="2456"/>
                </a:lnTo>
                <a:lnTo>
                  <a:pt x="17532" y="2365"/>
                </a:lnTo>
                <a:lnTo>
                  <a:pt x="17345" y="2238"/>
                </a:lnTo>
                <a:lnTo>
                  <a:pt x="17136" y="2093"/>
                </a:lnTo>
                <a:lnTo>
                  <a:pt x="17003" y="1952"/>
                </a:lnTo>
                <a:lnTo>
                  <a:pt x="16884" y="1829"/>
                </a:lnTo>
                <a:lnTo>
                  <a:pt x="16696" y="1721"/>
                </a:lnTo>
                <a:lnTo>
                  <a:pt x="16534" y="1637"/>
                </a:lnTo>
                <a:lnTo>
                  <a:pt x="16466" y="1570"/>
                </a:lnTo>
                <a:lnTo>
                  <a:pt x="16435" y="1520"/>
                </a:lnTo>
                <a:lnTo>
                  <a:pt x="16384" y="1483"/>
                </a:lnTo>
                <a:lnTo>
                  <a:pt x="16296" y="1435"/>
                </a:lnTo>
                <a:lnTo>
                  <a:pt x="16159" y="1367"/>
                </a:lnTo>
                <a:lnTo>
                  <a:pt x="15968" y="1274"/>
                </a:lnTo>
                <a:lnTo>
                  <a:pt x="15710" y="1155"/>
                </a:lnTo>
                <a:lnTo>
                  <a:pt x="15376" y="998"/>
                </a:lnTo>
                <a:lnTo>
                  <a:pt x="14894" y="784"/>
                </a:lnTo>
                <a:lnTo>
                  <a:pt x="14476" y="616"/>
                </a:lnTo>
                <a:lnTo>
                  <a:pt x="14150" y="506"/>
                </a:lnTo>
                <a:lnTo>
                  <a:pt x="13949" y="467"/>
                </a:lnTo>
                <a:lnTo>
                  <a:pt x="13779" y="413"/>
                </a:lnTo>
                <a:lnTo>
                  <a:pt x="13621" y="355"/>
                </a:lnTo>
                <a:lnTo>
                  <a:pt x="13336" y="290"/>
                </a:lnTo>
                <a:lnTo>
                  <a:pt x="12926" y="210"/>
                </a:lnTo>
                <a:lnTo>
                  <a:pt x="12467" y="116"/>
                </a:lnTo>
                <a:lnTo>
                  <a:pt x="12221" y="75"/>
                </a:lnTo>
                <a:lnTo>
                  <a:pt x="11891" y="44"/>
                </a:lnTo>
                <a:lnTo>
                  <a:pt x="11506" y="21"/>
                </a:lnTo>
                <a:lnTo>
                  <a:pt x="11088" y="6"/>
                </a:lnTo>
                <a:lnTo>
                  <a:pt x="10658" y="0"/>
                </a:lnTo>
                <a:close/>
                <a:moveTo>
                  <a:pt x="10684" y="2586"/>
                </a:moveTo>
                <a:lnTo>
                  <a:pt x="10785" y="2636"/>
                </a:lnTo>
                <a:lnTo>
                  <a:pt x="10941" y="2688"/>
                </a:lnTo>
                <a:lnTo>
                  <a:pt x="11189" y="2686"/>
                </a:lnTo>
                <a:lnTo>
                  <a:pt x="11420" y="2678"/>
                </a:lnTo>
                <a:lnTo>
                  <a:pt x="11547" y="2703"/>
                </a:lnTo>
                <a:lnTo>
                  <a:pt x="11668" y="2761"/>
                </a:lnTo>
                <a:lnTo>
                  <a:pt x="11836" y="2794"/>
                </a:lnTo>
                <a:lnTo>
                  <a:pt x="12000" y="2788"/>
                </a:lnTo>
                <a:lnTo>
                  <a:pt x="12105" y="2750"/>
                </a:lnTo>
                <a:lnTo>
                  <a:pt x="12189" y="2707"/>
                </a:lnTo>
                <a:lnTo>
                  <a:pt x="12269" y="2771"/>
                </a:lnTo>
                <a:lnTo>
                  <a:pt x="12375" y="2848"/>
                </a:lnTo>
                <a:lnTo>
                  <a:pt x="12519" y="2891"/>
                </a:lnTo>
                <a:lnTo>
                  <a:pt x="12680" y="2910"/>
                </a:lnTo>
                <a:lnTo>
                  <a:pt x="12826" y="2924"/>
                </a:lnTo>
                <a:lnTo>
                  <a:pt x="12943" y="2947"/>
                </a:lnTo>
                <a:lnTo>
                  <a:pt x="13031" y="2981"/>
                </a:lnTo>
                <a:lnTo>
                  <a:pt x="13037" y="2983"/>
                </a:lnTo>
                <a:lnTo>
                  <a:pt x="13097" y="3001"/>
                </a:lnTo>
                <a:lnTo>
                  <a:pt x="13287" y="3070"/>
                </a:lnTo>
                <a:lnTo>
                  <a:pt x="13451" y="3117"/>
                </a:lnTo>
                <a:lnTo>
                  <a:pt x="13574" y="3140"/>
                </a:lnTo>
                <a:lnTo>
                  <a:pt x="13670" y="3173"/>
                </a:lnTo>
                <a:lnTo>
                  <a:pt x="13839" y="3248"/>
                </a:lnTo>
                <a:lnTo>
                  <a:pt x="14066" y="3356"/>
                </a:lnTo>
                <a:lnTo>
                  <a:pt x="14320" y="3487"/>
                </a:lnTo>
                <a:lnTo>
                  <a:pt x="14582" y="3628"/>
                </a:lnTo>
                <a:lnTo>
                  <a:pt x="14826" y="3762"/>
                </a:lnTo>
                <a:lnTo>
                  <a:pt x="15035" y="3885"/>
                </a:lnTo>
                <a:lnTo>
                  <a:pt x="15179" y="3976"/>
                </a:lnTo>
                <a:lnTo>
                  <a:pt x="15398" y="4123"/>
                </a:lnTo>
                <a:lnTo>
                  <a:pt x="15527" y="4183"/>
                </a:lnTo>
                <a:lnTo>
                  <a:pt x="15634" y="4250"/>
                </a:lnTo>
                <a:lnTo>
                  <a:pt x="15845" y="4424"/>
                </a:lnTo>
                <a:lnTo>
                  <a:pt x="16126" y="4675"/>
                </a:lnTo>
                <a:lnTo>
                  <a:pt x="16263" y="4804"/>
                </a:lnTo>
                <a:lnTo>
                  <a:pt x="16318" y="4829"/>
                </a:lnTo>
                <a:lnTo>
                  <a:pt x="16445" y="4936"/>
                </a:lnTo>
                <a:lnTo>
                  <a:pt x="16564" y="5078"/>
                </a:lnTo>
                <a:lnTo>
                  <a:pt x="16560" y="5084"/>
                </a:lnTo>
                <a:lnTo>
                  <a:pt x="16736" y="5254"/>
                </a:lnTo>
                <a:lnTo>
                  <a:pt x="16995" y="5515"/>
                </a:lnTo>
                <a:lnTo>
                  <a:pt x="17173" y="5712"/>
                </a:lnTo>
                <a:lnTo>
                  <a:pt x="17234" y="5805"/>
                </a:lnTo>
                <a:lnTo>
                  <a:pt x="17288" y="5911"/>
                </a:lnTo>
                <a:lnTo>
                  <a:pt x="17441" y="6108"/>
                </a:lnTo>
                <a:lnTo>
                  <a:pt x="17624" y="6357"/>
                </a:lnTo>
                <a:lnTo>
                  <a:pt x="17653" y="6407"/>
                </a:lnTo>
                <a:lnTo>
                  <a:pt x="17667" y="6419"/>
                </a:lnTo>
                <a:lnTo>
                  <a:pt x="17663" y="6424"/>
                </a:lnTo>
                <a:lnTo>
                  <a:pt x="17751" y="6585"/>
                </a:lnTo>
                <a:lnTo>
                  <a:pt x="17843" y="6762"/>
                </a:lnTo>
                <a:lnTo>
                  <a:pt x="17935" y="6880"/>
                </a:lnTo>
                <a:lnTo>
                  <a:pt x="18030" y="7067"/>
                </a:lnTo>
                <a:lnTo>
                  <a:pt x="18075" y="7214"/>
                </a:lnTo>
                <a:lnTo>
                  <a:pt x="18179" y="7411"/>
                </a:lnTo>
                <a:lnTo>
                  <a:pt x="18313" y="7660"/>
                </a:lnTo>
                <a:lnTo>
                  <a:pt x="18442" y="7960"/>
                </a:lnTo>
                <a:lnTo>
                  <a:pt x="18546" y="8263"/>
                </a:lnTo>
                <a:lnTo>
                  <a:pt x="18608" y="8521"/>
                </a:lnTo>
                <a:lnTo>
                  <a:pt x="18649" y="8713"/>
                </a:lnTo>
                <a:lnTo>
                  <a:pt x="18702" y="8890"/>
                </a:lnTo>
                <a:lnTo>
                  <a:pt x="18786" y="9211"/>
                </a:lnTo>
                <a:lnTo>
                  <a:pt x="18854" y="9651"/>
                </a:lnTo>
                <a:lnTo>
                  <a:pt x="18899" y="10132"/>
                </a:lnTo>
                <a:lnTo>
                  <a:pt x="18901" y="10149"/>
                </a:lnTo>
                <a:lnTo>
                  <a:pt x="18915" y="10375"/>
                </a:lnTo>
                <a:lnTo>
                  <a:pt x="18917" y="10599"/>
                </a:lnTo>
                <a:lnTo>
                  <a:pt x="18919" y="10674"/>
                </a:lnTo>
                <a:lnTo>
                  <a:pt x="18913" y="11207"/>
                </a:lnTo>
                <a:lnTo>
                  <a:pt x="18891" y="11667"/>
                </a:lnTo>
                <a:lnTo>
                  <a:pt x="18858" y="12007"/>
                </a:lnTo>
                <a:lnTo>
                  <a:pt x="18819" y="12177"/>
                </a:lnTo>
                <a:lnTo>
                  <a:pt x="18782" y="12302"/>
                </a:lnTo>
                <a:lnTo>
                  <a:pt x="18745" y="12528"/>
                </a:lnTo>
                <a:lnTo>
                  <a:pt x="18700" y="12804"/>
                </a:lnTo>
                <a:lnTo>
                  <a:pt x="18653" y="13005"/>
                </a:lnTo>
                <a:lnTo>
                  <a:pt x="18651" y="13021"/>
                </a:lnTo>
                <a:lnTo>
                  <a:pt x="18647" y="13038"/>
                </a:lnTo>
                <a:lnTo>
                  <a:pt x="18638" y="13077"/>
                </a:lnTo>
                <a:lnTo>
                  <a:pt x="18569" y="13301"/>
                </a:lnTo>
                <a:lnTo>
                  <a:pt x="18509" y="13432"/>
                </a:lnTo>
                <a:lnTo>
                  <a:pt x="18458" y="13536"/>
                </a:lnTo>
                <a:lnTo>
                  <a:pt x="18409" y="13698"/>
                </a:lnTo>
                <a:lnTo>
                  <a:pt x="18368" y="13820"/>
                </a:lnTo>
                <a:lnTo>
                  <a:pt x="18302" y="13988"/>
                </a:lnTo>
                <a:lnTo>
                  <a:pt x="18216" y="14181"/>
                </a:lnTo>
                <a:lnTo>
                  <a:pt x="18120" y="14382"/>
                </a:lnTo>
                <a:lnTo>
                  <a:pt x="18024" y="14571"/>
                </a:lnTo>
                <a:lnTo>
                  <a:pt x="17938" y="14728"/>
                </a:lnTo>
                <a:lnTo>
                  <a:pt x="17831" y="14878"/>
                </a:lnTo>
                <a:lnTo>
                  <a:pt x="17751" y="14965"/>
                </a:lnTo>
                <a:lnTo>
                  <a:pt x="17628" y="15179"/>
                </a:lnTo>
                <a:lnTo>
                  <a:pt x="17544" y="15332"/>
                </a:lnTo>
                <a:lnTo>
                  <a:pt x="17528" y="15365"/>
                </a:lnTo>
                <a:lnTo>
                  <a:pt x="17482" y="15450"/>
                </a:lnTo>
                <a:lnTo>
                  <a:pt x="17433" y="15479"/>
                </a:lnTo>
                <a:lnTo>
                  <a:pt x="17431" y="15481"/>
                </a:lnTo>
                <a:lnTo>
                  <a:pt x="17425" y="15483"/>
                </a:lnTo>
                <a:lnTo>
                  <a:pt x="17319" y="15417"/>
                </a:lnTo>
                <a:lnTo>
                  <a:pt x="17189" y="15264"/>
                </a:lnTo>
                <a:lnTo>
                  <a:pt x="17187" y="15259"/>
                </a:lnTo>
                <a:lnTo>
                  <a:pt x="17009" y="15089"/>
                </a:lnTo>
                <a:lnTo>
                  <a:pt x="16603" y="14689"/>
                </a:lnTo>
                <a:lnTo>
                  <a:pt x="16142" y="14226"/>
                </a:lnTo>
                <a:lnTo>
                  <a:pt x="15685" y="13762"/>
                </a:lnTo>
                <a:lnTo>
                  <a:pt x="15288" y="13353"/>
                </a:lnTo>
                <a:lnTo>
                  <a:pt x="15007" y="13055"/>
                </a:lnTo>
                <a:lnTo>
                  <a:pt x="14902" y="12928"/>
                </a:lnTo>
                <a:lnTo>
                  <a:pt x="14855" y="12853"/>
                </a:lnTo>
                <a:lnTo>
                  <a:pt x="14746" y="12741"/>
                </a:lnTo>
                <a:lnTo>
                  <a:pt x="14625" y="12634"/>
                </a:lnTo>
                <a:lnTo>
                  <a:pt x="14546" y="12590"/>
                </a:lnTo>
                <a:lnTo>
                  <a:pt x="14453" y="12519"/>
                </a:lnTo>
                <a:lnTo>
                  <a:pt x="14246" y="12327"/>
                </a:lnTo>
                <a:lnTo>
                  <a:pt x="13964" y="12057"/>
                </a:lnTo>
                <a:lnTo>
                  <a:pt x="13646" y="11744"/>
                </a:lnTo>
                <a:lnTo>
                  <a:pt x="13330" y="11428"/>
                </a:lnTo>
                <a:lnTo>
                  <a:pt x="13058" y="11150"/>
                </a:lnTo>
                <a:lnTo>
                  <a:pt x="12865" y="10943"/>
                </a:lnTo>
                <a:lnTo>
                  <a:pt x="12793" y="10850"/>
                </a:lnTo>
                <a:lnTo>
                  <a:pt x="12746" y="10767"/>
                </a:lnTo>
                <a:lnTo>
                  <a:pt x="12633" y="10659"/>
                </a:lnTo>
                <a:lnTo>
                  <a:pt x="12494" y="10551"/>
                </a:lnTo>
                <a:lnTo>
                  <a:pt x="12367" y="10485"/>
                </a:lnTo>
                <a:lnTo>
                  <a:pt x="12283" y="10427"/>
                </a:lnTo>
                <a:lnTo>
                  <a:pt x="12248" y="10352"/>
                </a:lnTo>
                <a:lnTo>
                  <a:pt x="12205" y="10252"/>
                </a:lnTo>
                <a:lnTo>
                  <a:pt x="12101" y="10132"/>
                </a:lnTo>
                <a:lnTo>
                  <a:pt x="11963" y="10020"/>
                </a:lnTo>
                <a:lnTo>
                  <a:pt x="11822" y="9947"/>
                </a:lnTo>
                <a:lnTo>
                  <a:pt x="11738" y="9889"/>
                </a:lnTo>
                <a:lnTo>
                  <a:pt x="11703" y="9813"/>
                </a:lnTo>
                <a:lnTo>
                  <a:pt x="11654" y="9703"/>
                </a:lnTo>
                <a:lnTo>
                  <a:pt x="11533" y="9564"/>
                </a:lnTo>
                <a:lnTo>
                  <a:pt x="11414" y="9468"/>
                </a:lnTo>
                <a:lnTo>
                  <a:pt x="11336" y="9448"/>
                </a:lnTo>
                <a:lnTo>
                  <a:pt x="11264" y="9388"/>
                </a:lnTo>
                <a:lnTo>
                  <a:pt x="11156" y="9290"/>
                </a:lnTo>
                <a:lnTo>
                  <a:pt x="11024" y="9161"/>
                </a:lnTo>
                <a:lnTo>
                  <a:pt x="10783" y="8902"/>
                </a:lnTo>
                <a:lnTo>
                  <a:pt x="10717" y="8809"/>
                </a:lnTo>
                <a:lnTo>
                  <a:pt x="10676" y="8765"/>
                </a:lnTo>
                <a:lnTo>
                  <a:pt x="10389" y="8469"/>
                </a:lnTo>
                <a:lnTo>
                  <a:pt x="10383" y="8467"/>
                </a:lnTo>
                <a:lnTo>
                  <a:pt x="10258" y="8400"/>
                </a:lnTo>
                <a:lnTo>
                  <a:pt x="10174" y="8348"/>
                </a:lnTo>
                <a:lnTo>
                  <a:pt x="10139" y="8280"/>
                </a:lnTo>
                <a:lnTo>
                  <a:pt x="10104" y="8212"/>
                </a:lnTo>
                <a:lnTo>
                  <a:pt x="10010" y="8097"/>
                </a:lnTo>
                <a:lnTo>
                  <a:pt x="9873" y="7950"/>
                </a:lnTo>
                <a:lnTo>
                  <a:pt x="9715" y="7786"/>
                </a:lnTo>
                <a:lnTo>
                  <a:pt x="9547" y="7625"/>
                </a:lnTo>
                <a:lnTo>
                  <a:pt x="9389" y="7483"/>
                </a:lnTo>
                <a:lnTo>
                  <a:pt x="9258" y="7378"/>
                </a:lnTo>
                <a:lnTo>
                  <a:pt x="9170" y="7324"/>
                </a:lnTo>
                <a:lnTo>
                  <a:pt x="9084" y="7266"/>
                </a:lnTo>
                <a:lnTo>
                  <a:pt x="9051" y="7191"/>
                </a:lnTo>
                <a:lnTo>
                  <a:pt x="9002" y="7079"/>
                </a:lnTo>
                <a:lnTo>
                  <a:pt x="8907" y="6967"/>
                </a:lnTo>
                <a:lnTo>
                  <a:pt x="8887" y="6950"/>
                </a:lnTo>
                <a:lnTo>
                  <a:pt x="8772" y="6861"/>
                </a:lnTo>
                <a:lnTo>
                  <a:pt x="8645" y="6841"/>
                </a:lnTo>
                <a:lnTo>
                  <a:pt x="8600" y="6766"/>
                </a:lnTo>
                <a:lnTo>
                  <a:pt x="8514" y="6612"/>
                </a:lnTo>
                <a:lnTo>
                  <a:pt x="8379" y="6453"/>
                </a:lnTo>
                <a:lnTo>
                  <a:pt x="8245" y="6337"/>
                </a:lnTo>
                <a:lnTo>
                  <a:pt x="8157" y="6309"/>
                </a:lnTo>
                <a:lnTo>
                  <a:pt x="8098" y="6287"/>
                </a:lnTo>
                <a:lnTo>
                  <a:pt x="8040" y="6189"/>
                </a:lnTo>
                <a:lnTo>
                  <a:pt x="7866" y="5940"/>
                </a:lnTo>
                <a:lnTo>
                  <a:pt x="7606" y="5776"/>
                </a:lnTo>
                <a:lnTo>
                  <a:pt x="7487" y="5637"/>
                </a:lnTo>
                <a:lnTo>
                  <a:pt x="7419" y="5526"/>
                </a:lnTo>
                <a:lnTo>
                  <a:pt x="7253" y="5395"/>
                </a:lnTo>
                <a:lnTo>
                  <a:pt x="7044" y="5225"/>
                </a:lnTo>
                <a:lnTo>
                  <a:pt x="6872" y="5019"/>
                </a:lnTo>
                <a:lnTo>
                  <a:pt x="6841" y="4992"/>
                </a:lnTo>
                <a:lnTo>
                  <a:pt x="6844" y="4988"/>
                </a:lnTo>
                <a:lnTo>
                  <a:pt x="6741" y="4854"/>
                </a:lnTo>
                <a:lnTo>
                  <a:pt x="6630" y="4789"/>
                </a:lnTo>
                <a:lnTo>
                  <a:pt x="6542" y="4744"/>
                </a:lnTo>
                <a:lnTo>
                  <a:pt x="6473" y="4636"/>
                </a:lnTo>
                <a:lnTo>
                  <a:pt x="6389" y="4493"/>
                </a:lnTo>
                <a:lnTo>
                  <a:pt x="6272" y="4360"/>
                </a:lnTo>
                <a:lnTo>
                  <a:pt x="6132" y="4233"/>
                </a:lnTo>
                <a:lnTo>
                  <a:pt x="6139" y="4225"/>
                </a:lnTo>
                <a:lnTo>
                  <a:pt x="6120" y="4204"/>
                </a:lnTo>
                <a:lnTo>
                  <a:pt x="6202" y="4140"/>
                </a:lnTo>
                <a:lnTo>
                  <a:pt x="6305" y="4011"/>
                </a:lnTo>
                <a:lnTo>
                  <a:pt x="6452" y="3862"/>
                </a:lnTo>
                <a:lnTo>
                  <a:pt x="6559" y="3819"/>
                </a:lnTo>
                <a:lnTo>
                  <a:pt x="6694" y="3792"/>
                </a:lnTo>
                <a:lnTo>
                  <a:pt x="6897" y="3680"/>
                </a:lnTo>
                <a:lnTo>
                  <a:pt x="7090" y="3561"/>
                </a:lnTo>
                <a:lnTo>
                  <a:pt x="7200" y="3511"/>
                </a:lnTo>
                <a:lnTo>
                  <a:pt x="7303" y="3466"/>
                </a:lnTo>
                <a:lnTo>
                  <a:pt x="7487" y="3364"/>
                </a:lnTo>
                <a:lnTo>
                  <a:pt x="7717" y="3256"/>
                </a:lnTo>
                <a:lnTo>
                  <a:pt x="7942" y="3205"/>
                </a:lnTo>
                <a:lnTo>
                  <a:pt x="8149" y="3163"/>
                </a:lnTo>
                <a:lnTo>
                  <a:pt x="8346" y="3072"/>
                </a:lnTo>
                <a:lnTo>
                  <a:pt x="8456" y="3024"/>
                </a:lnTo>
                <a:lnTo>
                  <a:pt x="8483" y="3001"/>
                </a:lnTo>
                <a:lnTo>
                  <a:pt x="8518" y="2997"/>
                </a:lnTo>
                <a:lnTo>
                  <a:pt x="8557" y="2981"/>
                </a:lnTo>
                <a:lnTo>
                  <a:pt x="8803" y="2927"/>
                </a:lnTo>
                <a:lnTo>
                  <a:pt x="9018" y="2877"/>
                </a:lnTo>
                <a:lnTo>
                  <a:pt x="9153" y="2794"/>
                </a:lnTo>
                <a:lnTo>
                  <a:pt x="9239" y="2725"/>
                </a:lnTo>
                <a:lnTo>
                  <a:pt x="9330" y="2740"/>
                </a:lnTo>
                <a:lnTo>
                  <a:pt x="9440" y="2775"/>
                </a:lnTo>
                <a:lnTo>
                  <a:pt x="9584" y="2779"/>
                </a:lnTo>
                <a:lnTo>
                  <a:pt x="9723" y="2756"/>
                </a:lnTo>
                <a:lnTo>
                  <a:pt x="9821" y="2705"/>
                </a:lnTo>
                <a:lnTo>
                  <a:pt x="9947" y="2678"/>
                </a:lnTo>
                <a:lnTo>
                  <a:pt x="10178" y="2686"/>
                </a:lnTo>
                <a:lnTo>
                  <a:pt x="10426" y="2688"/>
                </a:lnTo>
                <a:lnTo>
                  <a:pt x="10582" y="2636"/>
                </a:lnTo>
                <a:lnTo>
                  <a:pt x="10684" y="2586"/>
                </a:lnTo>
                <a:close/>
                <a:moveTo>
                  <a:pt x="4169" y="6034"/>
                </a:moveTo>
                <a:lnTo>
                  <a:pt x="5452" y="7332"/>
                </a:lnTo>
                <a:lnTo>
                  <a:pt x="5952" y="7840"/>
                </a:lnTo>
                <a:lnTo>
                  <a:pt x="6360" y="8265"/>
                </a:lnTo>
                <a:lnTo>
                  <a:pt x="6635" y="8558"/>
                </a:lnTo>
                <a:lnTo>
                  <a:pt x="6739" y="8684"/>
                </a:lnTo>
                <a:lnTo>
                  <a:pt x="6770" y="8732"/>
                </a:lnTo>
                <a:lnTo>
                  <a:pt x="6852" y="8819"/>
                </a:lnTo>
                <a:lnTo>
                  <a:pt x="6979" y="8939"/>
                </a:lnTo>
                <a:lnTo>
                  <a:pt x="7130" y="9074"/>
                </a:lnTo>
                <a:lnTo>
                  <a:pt x="7344" y="9265"/>
                </a:lnTo>
                <a:lnTo>
                  <a:pt x="7604" y="9506"/>
                </a:lnTo>
                <a:lnTo>
                  <a:pt x="7885" y="9777"/>
                </a:lnTo>
                <a:lnTo>
                  <a:pt x="8168" y="10047"/>
                </a:lnTo>
                <a:lnTo>
                  <a:pt x="8424" y="10302"/>
                </a:lnTo>
                <a:lnTo>
                  <a:pt x="8629" y="10512"/>
                </a:lnTo>
                <a:lnTo>
                  <a:pt x="8762" y="10655"/>
                </a:lnTo>
                <a:lnTo>
                  <a:pt x="8795" y="10707"/>
                </a:lnTo>
                <a:lnTo>
                  <a:pt x="8823" y="10765"/>
                </a:lnTo>
                <a:lnTo>
                  <a:pt x="8950" y="10908"/>
                </a:lnTo>
                <a:lnTo>
                  <a:pt x="9116" y="11051"/>
                </a:lnTo>
                <a:lnTo>
                  <a:pt x="9237" y="11111"/>
                </a:lnTo>
                <a:lnTo>
                  <a:pt x="9371" y="11227"/>
                </a:lnTo>
                <a:lnTo>
                  <a:pt x="9414" y="11283"/>
                </a:lnTo>
                <a:lnTo>
                  <a:pt x="9514" y="11397"/>
                </a:lnTo>
                <a:lnTo>
                  <a:pt x="9670" y="11561"/>
                </a:lnTo>
                <a:lnTo>
                  <a:pt x="9869" y="11771"/>
                </a:lnTo>
                <a:lnTo>
                  <a:pt x="10112" y="12017"/>
                </a:lnTo>
                <a:lnTo>
                  <a:pt x="10383" y="12295"/>
                </a:lnTo>
                <a:lnTo>
                  <a:pt x="10684" y="12594"/>
                </a:lnTo>
                <a:lnTo>
                  <a:pt x="11002" y="12912"/>
                </a:lnTo>
                <a:lnTo>
                  <a:pt x="11324" y="13229"/>
                </a:lnTo>
                <a:lnTo>
                  <a:pt x="11627" y="13534"/>
                </a:lnTo>
                <a:lnTo>
                  <a:pt x="11908" y="13816"/>
                </a:lnTo>
                <a:lnTo>
                  <a:pt x="12154" y="14067"/>
                </a:lnTo>
                <a:lnTo>
                  <a:pt x="12365" y="14285"/>
                </a:lnTo>
                <a:lnTo>
                  <a:pt x="12531" y="14457"/>
                </a:lnTo>
                <a:lnTo>
                  <a:pt x="12644" y="14581"/>
                </a:lnTo>
                <a:lnTo>
                  <a:pt x="12699" y="14647"/>
                </a:lnTo>
                <a:lnTo>
                  <a:pt x="12793" y="14762"/>
                </a:lnTo>
                <a:lnTo>
                  <a:pt x="12867" y="14811"/>
                </a:lnTo>
                <a:lnTo>
                  <a:pt x="12990" y="14911"/>
                </a:lnTo>
                <a:lnTo>
                  <a:pt x="13287" y="15189"/>
                </a:lnTo>
                <a:lnTo>
                  <a:pt x="13713" y="15597"/>
                </a:lnTo>
                <a:lnTo>
                  <a:pt x="14218" y="16097"/>
                </a:lnTo>
                <a:lnTo>
                  <a:pt x="15513" y="17383"/>
                </a:lnTo>
                <a:lnTo>
                  <a:pt x="15361" y="17529"/>
                </a:lnTo>
                <a:lnTo>
                  <a:pt x="15152" y="17690"/>
                </a:lnTo>
                <a:lnTo>
                  <a:pt x="14847" y="17864"/>
                </a:lnTo>
                <a:lnTo>
                  <a:pt x="14470" y="18047"/>
                </a:lnTo>
                <a:lnTo>
                  <a:pt x="14039" y="18230"/>
                </a:lnTo>
                <a:lnTo>
                  <a:pt x="13572" y="18406"/>
                </a:lnTo>
                <a:lnTo>
                  <a:pt x="13094" y="18564"/>
                </a:lnTo>
                <a:lnTo>
                  <a:pt x="12623" y="18698"/>
                </a:lnTo>
                <a:lnTo>
                  <a:pt x="12180" y="18800"/>
                </a:lnTo>
                <a:lnTo>
                  <a:pt x="11932" y="18837"/>
                </a:lnTo>
                <a:lnTo>
                  <a:pt x="11627" y="18868"/>
                </a:lnTo>
                <a:lnTo>
                  <a:pt x="11291" y="18887"/>
                </a:lnTo>
                <a:lnTo>
                  <a:pt x="10945" y="18899"/>
                </a:lnTo>
                <a:lnTo>
                  <a:pt x="10610" y="18899"/>
                </a:lnTo>
                <a:lnTo>
                  <a:pt x="10309" y="18891"/>
                </a:lnTo>
                <a:lnTo>
                  <a:pt x="10067" y="18870"/>
                </a:lnTo>
                <a:lnTo>
                  <a:pt x="9901" y="18839"/>
                </a:lnTo>
                <a:lnTo>
                  <a:pt x="9721" y="18804"/>
                </a:lnTo>
                <a:lnTo>
                  <a:pt x="9573" y="18806"/>
                </a:lnTo>
                <a:lnTo>
                  <a:pt x="9381" y="18798"/>
                </a:lnTo>
                <a:lnTo>
                  <a:pt x="9096" y="18734"/>
                </a:lnTo>
                <a:lnTo>
                  <a:pt x="8750" y="18632"/>
                </a:lnTo>
                <a:lnTo>
                  <a:pt x="8413" y="18532"/>
                </a:lnTo>
                <a:lnTo>
                  <a:pt x="8170" y="18474"/>
                </a:lnTo>
                <a:lnTo>
                  <a:pt x="8051" y="18466"/>
                </a:lnTo>
                <a:lnTo>
                  <a:pt x="7958" y="18441"/>
                </a:lnTo>
                <a:lnTo>
                  <a:pt x="7778" y="18335"/>
                </a:lnTo>
                <a:lnTo>
                  <a:pt x="7571" y="18221"/>
                </a:lnTo>
                <a:lnTo>
                  <a:pt x="7413" y="18173"/>
                </a:lnTo>
                <a:lnTo>
                  <a:pt x="7245" y="18099"/>
                </a:lnTo>
                <a:lnTo>
                  <a:pt x="7137" y="18014"/>
                </a:lnTo>
                <a:lnTo>
                  <a:pt x="6950" y="17912"/>
                </a:lnTo>
                <a:lnTo>
                  <a:pt x="6632" y="17748"/>
                </a:lnTo>
                <a:lnTo>
                  <a:pt x="6302" y="17537"/>
                </a:lnTo>
                <a:lnTo>
                  <a:pt x="5948" y="17267"/>
                </a:lnTo>
                <a:lnTo>
                  <a:pt x="5550" y="16929"/>
                </a:lnTo>
                <a:lnTo>
                  <a:pt x="5044" y="16473"/>
                </a:lnTo>
                <a:lnTo>
                  <a:pt x="4692" y="16145"/>
                </a:lnTo>
                <a:lnTo>
                  <a:pt x="4491" y="15933"/>
                </a:lnTo>
                <a:lnTo>
                  <a:pt x="4425" y="15830"/>
                </a:lnTo>
                <a:lnTo>
                  <a:pt x="4345" y="15705"/>
                </a:lnTo>
                <a:lnTo>
                  <a:pt x="4153" y="15490"/>
                </a:lnTo>
                <a:lnTo>
                  <a:pt x="3970" y="15295"/>
                </a:lnTo>
                <a:lnTo>
                  <a:pt x="3909" y="15174"/>
                </a:lnTo>
                <a:lnTo>
                  <a:pt x="3864" y="15064"/>
                </a:lnTo>
                <a:lnTo>
                  <a:pt x="3790" y="14907"/>
                </a:lnTo>
                <a:lnTo>
                  <a:pt x="3698" y="14724"/>
                </a:lnTo>
                <a:lnTo>
                  <a:pt x="3601" y="14535"/>
                </a:lnTo>
                <a:lnTo>
                  <a:pt x="3505" y="14361"/>
                </a:lnTo>
                <a:lnTo>
                  <a:pt x="3425" y="14222"/>
                </a:lnTo>
                <a:lnTo>
                  <a:pt x="3366" y="14137"/>
                </a:lnTo>
                <a:lnTo>
                  <a:pt x="3298" y="14007"/>
                </a:lnTo>
                <a:lnTo>
                  <a:pt x="3255" y="13836"/>
                </a:lnTo>
                <a:lnTo>
                  <a:pt x="3210" y="13644"/>
                </a:lnTo>
                <a:lnTo>
                  <a:pt x="3134" y="13465"/>
                </a:lnTo>
                <a:lnTo>
                  <a:pt x="3058" y="13270"/>
                </a:lnTo>
                <a:lnTo>
                  <a:pt x="3019" y="13034"/>
                </a:lnTo>
                <a:lnTo>
                  <a:pt x="2974" y="12816"/>
                </a:lnTo>
                <a:lnTo>
                  <a:pt x="2900" y="12661"/>
                </a:lnTo>
                <a:lnTo>
                  <a:pt x="2859" y="12461"/>
                </a:lnTo>
                <a:lnTo>
                  <a:pt x="2882" y="12353"/>
                </a:lnTo>
                <a:lnTo>
                  <a:pt x="2861" y="12227"/>
                </a:lnTo>
                <a:lnTo>
                  <a:pt x="2781" y="12015"/>
                </a:lnTo>
                <a:lnTo>
                  <a:pt x="2736" y="11858"/>
                </a:lnTo>
                <a:lnTo>
                  <a:pt x="2718" y="11721"/>
                </a:lnTo>
                <a:lnTo>
                  <a:pt x="2720" y="11561"/>
                </a:lnTo>
                <a:lnTo>
                  <a:pt x="2706" y="11350"/>
                </a:lnTo>
                <a:lnTo>
                  <a:pt x="2654" y="11206"/>
                </a:lnTo>
                <a:lnTo>
                  <a:pt x="2601" y="11111"/>
                </a:lnTo>
                <a:lnTo>
                  <a:pt x="2646" y="11026"/>
                </a:lnTo>
                <a:lnTo>
                  <a:pt x="2702" y="10908"/>
                </a:lnTo>
                <a:lnTo>
                  <a:pt x="2722" y="10736"/>
                </a:lnTo>
                <a:lnTo>
                  <a:pt x="2708" y="10570"/>
                </a:lnTo>
                <a:lnTo>
                  <a:pt x="2660" y="10472"/>
                </a:lnTo>
                <a:lnTo>
                  <a:pt x="2648" y="10319"/>
                </a:lnTo>
                <a:lnTo>
                  <a:pt x="2736" y="10116"/>
                </a:lnTo>
                <a:lnTo>
                  <a:pt x="2788" y="9935"/>
                </a:lnTo>
                <a:lnTo>
                  <a:pt x="2806" y="9796"/>
                </a:lnTo>
                <a:lnTo>
                  <a:pt x="2779" y="9711"/>
                </a:lnTo>
                <a:lnTo>
                  <a:pt x="2751" y="9624"/>
                </a:lnTo>
                <a:lnTo>
                  <a:pt x="2790" y="9499"/>
                </a:lnTo>
                <a:lnTo>
                  <a:pt x="2853" y="9323"/>
                </a:lnTo>
                <a:lnTo>
                  <a:pt x="2888" y="9105"/>
                </a:lnTo>
                <a:lnTo>
                  <a:pt x="2925" y="8842"/>
                </a:lnTo>
                <a:lnTo>
                  <a:pt x="2991" y="8556"/>
                </a:lnTo>
                <a:lnTo>
                  <a:pt x="3072" y="8290"/>
                </a:lnTo>
                <a:lnTo>
                  <a:pt x="3161" y="8083"/>
                </a:lnTo>
                <a:lnTo>
                  <a:pt x="3238" y="7909"/>
                </a:lnTo>
                <a:lnTo>
                  <a:pt x="3296" y="7724"/>
                </a:lnTo>
                <a:lnTo>
                  <a:pt x="3378" y="7513"/>
                </a:lnTo>
                <a:lnTo>
                  <a:pt x="3509" y="7272"/>
                </a:lnTo>
                <a:lnTo>
                  <a:pt x="3628" y="7058"/>
                </a:lnTo>
                <a:lnTo>
                  <a:pt x="3677" y="6911"/>
                </a:lnTo>
                <a:lnTo>
                  <a:pt x="3763" y="6760"/>
                </a:lnTo>
                <a:lnTo>
                  <a:pt x="3868" y="6623"/>
                </a:lnTo>
                <a:lnTo>
                  <a:pt x="4007" y="6368"/>
                </a:lnTo>
                <a:lnTo>
                  <a:pt x="4169" y="6034"/>
                </a:lnTo>
                <a:close/>
              </a:path>
            </a:pathLst>
          </a:custGeom>
          <a:ln w="25400"/>
        </p:spPr>
      </p:pic>
      <p:sp>
        <p:nvSpPr>
          <p:cNvPr id="17" name="Shape 385"/>
          <p:cNvSpPr>
            <a:spLocks noGrp="1"/>
          </p:cNvSpPr>
          <p:nvPr>
            <p:ph type="body" sz="quarter" idx="4294967295"/>
          </p:nvPr>
        </p:nvSpPr>
        <p:spPr>
          <a:xfrm>
            <a:off x="1577459" y="2715728"/>
            <a:ext cx="4400550" cy="3902075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 err="1"/>
              <a:t>비타민</a:t>
            </a:r>
            <a:endParaRPr lang="en-US" sz="4000" b="1" dirty="0"/>
          </a:p>
          <a:p>
            <a:r>
              <a:rPr lang="ko-KR" altLang="en-US" sz="4000" b="1" dirty="0"/>
              <a:t>미네랄</a:t>
            </a:r>
            <a:endParaRPr lang="en-US" altLang="ko-KR" sz="4000" b="1" dirty="0"/>
          </a:p>
          <a:p>
            <a:r>
              <a:rPr lang="en-US" sz="4000" b="1" dirty="0" err="1"/>
              <a:t>산화</a:t>
            </a:r>
            <a:r>
              <a:rPr lang="en-US" sz="4000" b="1" dirty="0"/>
              <a:t> </a:t>
            </a:r>
            <a:r>
              <a:rPr lang="en-US" sz="4000" b="1" dirty="0" err="1"/>
              <a:t>방지제</a:t>
            </a:r>
            <a:endParaRPr lang="en-US" sz="4000" b="1" dirty="0"/>
          </a:p>
          <a:p>
            <a:r>
              <a:rPr lang="en-US" sz="4000" b="1" dirty="0" err="1"/>
              <a:t>이국적인</a:t>
            </a:r>
            <a:r>
              <a:rPr lang="en-US" sz="4000" b="1" dirty="0"/>
              <a:t> </a:t>
            </a:r>
            <a:r>
              <a:rPr lang="en-US" sz="4000" b="1" dirty="0" err="1"/>
              <a:t>주스</a:t>
            </a:r>
            <a:endParaRPr lang="en-US" sz="4000" b="1" dirty="0"/>
          </a:p>
          <a:p>
            <a:r>
              <a:rPr lang="en-US" sz="4000" b="1" dirty="0" err="1"/>
              <a:t>알칼리성</a:t>
            </a:r>
            <a:r>
              <a:rPr lang="en-US" sz="4000" b="1" dirty="0"/>
              <a:t> 물</a:t>
            </a:r>
          </a:p>
        </p:txBody>
      </p:sp>
      <p:sp>
        <p:nvSpPr>
          <p:cNvPr id="18" name="Shape 386"/>
          <p:cNvSpPr/>
          <p:nvPr/>
        </p:nvSpPr>
        <p:spPr>
          <a:xfrm>
            <a:off x="815253" y="7309251"/>
            <a:ext cx="11420273" cy="1686220"/>
          </a:xfrm>
          <a:prstGeom prst="roundRect">
            <a:avLst>
              <a:gd name="adj" fmla="val 17483"/>
            </a:avLst>
          </a:prstGeom>
          <a:solidFill>
            <a:srgbClr val="FFFFFF"/>
          </a:solidFill>
          <a:ln w="25400">
            <a:solidFill>
              <a:srgbClr val="0071AC"/>
            </a:solidFill>
            <a:beve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3500" tIns="63500" rIns="63500" bIns="63500" anchor="ctr">
            <a:normAutofit/>
          </a:bodyPr>
          <a:lstStyle>
            <a:lvl1pPr defTabSz="866986">
              <a:defRPr sz="3500">
                <a:solidFill>
                  <a:srgbClr val="6B6B6B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solidFill>
                  <a:srgbClr val="6C6C6C"/>
                </a:solidFill>
              </a:defRPr>
            </a:pPr>
            <a:r>
              <a:rPr lang="en-US" sz="3600" b="1" dirty="0"/>
              <a:t>ASEA</a:t>
            </a:r>
            <a:r>
              <a:rPr lang="ko-KR" altLang="en-US" sz="3600" b="1" dirty="0"/>
              <a:t>는</a:t>
            </a:r>
            <a:r>
              <a:rPr lang="en-US" sz="3600" b="1" dirty="0"/>
              <a:t> </a:t>
            </a:r>
            <a:r>
              <a:rPr lang="en-US" sz="3600" b="1" dirty="0" err="1"/>
              <a:t>소비</a:t>
            </a:r>
            <a:r>
              <a:rPr lang="en-US" sz="3600" b="1" dirty="0"/>
              <a:t> </a:t>
            </a:r>
            <a:r>
              <a:rPr lang="en-US" sz="3600" b="1" dirty="0" err="1"/>
              <a:t>형태로</a:t>
            </a:r>
            <a:r>
              <a:rPr lang="en-US" sz="3600" b="1" dirty="0"/>
              <a:t> </a:t>
            </a:r>
            <a:r>
              <a:rPr lang="en-US" sz="3600" b="1" dirty="0" err="1"/>
              <a:t>활성</a:t>
            </a:r>
            <a:r>
              <a:rPr lang="ko-KR" altLang="en-US" sz="3600" b="1" dirty="0"/>
              <a:t>화 된</a:t>
            </a:r>
            <a:r>
              <a:rPr lang="en-US" sz="3600" b="1" dirty="0"/>
              <a:t> </a:t>
            </a:r>
            <a:r>
              <a:rPr lang="en-US" sz="3600" b="1" dirty="0" err="1"/>
              <a:t>산화</a:t>
            </a:r>
            <a:r>
              <a:rPr lang="en-US" sz="3600" b="1" dirty="0"/>
              <a:t> </a:t>
            </a:r>
            <a:r>
              <a:rPr lang="en-US" sz="3600" b="1" dirty="0" err="1"/>
              <a:t>환원</a:t>
            </a:r>
            <a:r>
              <a:rPr lang="en-US" sz="3600" b="1" dirty="0"/>
              <a:t> </a:t>
            </a:r>
            <a:r>
              <a:rPr lang="en-US" sz="3600" b="1" dirty="0" err="1"/>
              <a:t>신호</a:t>
            </a:r>
            <a:r>
              <a:rPr lang="en-US" sz="3600" b="1" dirty="0"/>
              <a:t> </a:t>
            </a:r>
          </a:p>
          <a:p>
            <a:pPr>
              <a:defRPr>
                <a:solidFill>
                  <a:srgbClr val="6C6C6C"/>
                </a:solidFill>
              </a:defRPr>
            </a:pPr>
            <a:r>
              <a:rPr lang="en-US" sz="3600" b="1" dirty="0" err="1"/>
              <a:t>분자를</a:t>
            </a:r>
            <a:r>
              <a:rPr lang="en-US" sz="3600" b="1" dirty="0"/>
              <a:t> </a:t>
            </a:r>
            <a:r>
              <a:rPr lang="ko-KR" altLang="en-US" sz="3600" b="1" dirty="0"/>
              <a:t>생산 및 </a:t>
            </a:r>
            <a:r>
              <a:rPr lang="en-US" sz="3600" b="1" dirty="0" err="1"/>
              <a:t>안정화</a:t>
            </a:r>
            <a:r>
              <a:rPr lang="en-US" sz="3600" b="1" dirty="0"/>
              <a:t> </a:t>
            </a:r>
            <a:r>
              <a:rPr lang="ko-KR" altLang="en-US" sz="3600" b="1" dirty="0"/>
              <a:t>하는 </a:t>
            </a:r>
            <a:r>
              <a:rPr lang="en-US" sz="3600" b="1" dirty="0" err="1"/>
              <a:t>기술을</a:t>
            </a:r>
            <a:r>
              <a:rPr lang="en-US" sz="3600" b="1" dirty="0"/>
              <a:t> </a:t>
            </a:r>
            <a:r>
              <a:rPr lang="en-US" sz="3600" b="1" dirty="0" err="1"/>
              <a:t>개발</a:t>
            </a:r>
            <a:r>
              <a:rPr lang="ko-KR" altLang="en-US" sz="3600" b="1" dirty="0"/>
              <a:t>하였</a:t>
            </a:r>
            <a:r>
              <a:rPr lang="en-US" sz="3600" b="1" dirty="0"/>
              <a:t>다</a:t>
            </a:r>
            <a:endParaRPr b="1" dirty="0">
              <a:solidFill>
                <a:srgbClr val="6B6B6B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79067" y="6492815"/>
            <a:ext cx="65024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7143" y="415709"/>
            <a:ext cx="103797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산화 환원 신호 분자가 아닌것은</a:t>
            </a:r>
            <a:r>
              <a:rPr lang="en-US" altLang="ko-K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</a:rPr>
              <a:t>?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5" grpId="0" animBg="1" advAuto="0"/>
      <p:bldP spid="17" grpId="0" animBg="1" advAuto="0"/>
      <p:bldP spid="18" grpId="0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3876</Words>
  <Application>Microsoft Macintosh PowerPoint</Application>
  <PresentationFormat>Custom</PresentationFormat>
  <Paragraphs>347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AcmeFont</vt:lpstr>
      <vt:lpstr>ApexNew-Book</vt:lpstr>
      <vt:lpstr>Arial</vt:lpstr>
      <vt:lpstr>Calibri</vt:lpstr>
      <vt:lpstr>Futura</vt:lpstr>
      <vt:lpstr>Gill Sans</vt:lpstr>
      <vt:lpstr>Gill Sans Light</vt:lpstr>
      <vt:lpstr>Gill Sans SemiBold</vt:lpstr>
      <vt:lpstr>Helvetica</vt:lpstr>
      <vt:lpstr>Helvetica Light</vt:lpstr>
      <vt:lpstr>Helvetica Neue</vt:lpstr>
      <vt:lpstr>Lucida Grande</vt:lpstr>
      <vt:lpstr>Times</vt:lpstr>
      <vt:lpstr>Trebuchet MS</vt:lpstr>
      <vt:lpstr>Showroom</vt:lpstr>
      <vt:lpstr>PowerPoint Presentation</vt:lpstr>
      <vt:lpstr>“사람들의 삶을  향상시키며,  세상에서 선한  일을 위한 힘이 되자”</vt:lpstr>
      <vt:lpstr>“자아와 돈” 그 이전에 “원칙과 목적”을 우선으로</vt:lpstr>
      <vt:lpstr>전 세계에서 가장 급성장하는 과학!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ASEA Cellular Health </vt:lpstr>
      <vt:lpstr>RENU 28 </vt:lpstr>
      <vt:lpstr>ASEA 임상 실험</vt:lpstr>
      <vt:lpstr>ASEA 임상 실험</vt:lpstr>
      <vt:lpstr>RENU 28 전신 재활력 젤</vt:lpstr>
      <vt:lpstr>최상의 피부상태를 되찾으세요!</vt:lpstr>
      <vt:lpstr>특허된 산화 환원 신호 전달 기술</vt:lpstr>
      <vt:lpstr>RENU 고급 시스템 </vt:lpstr>
      <vt:lpstr>RENU 고성능 안전화 제품라인</vt:lpstr>
      <vt:lpstr>ASEA 산화 환원 보충제</vt:lpstr>
      <vt:lpstr>질병의 위험 요인 대폭 감소</vt:lpstr>
      <vt:lpstr> 운동 선수를위한 중대한 영향</vt:lpstr>
      <vt:lpstr>전세계에 생명의 선물을…</vt:lpstr>
      <vt:lpstr>PowerPoint Presentation</vt:lpstr>
      <vt:lpstr>사실 혹은 꾸민 이야기?</vt:lpstr>
      <vt:lpstr>ASEA 과학 위원회</vt:lpstr>
      <vt:lpstr>신규 고객을위한 시장  CHANNEL 효과 </vt:lpstr>
      <vt:lpstr>PowerPoint Presentation</vt:lpstr>
      <vt:lpstr>모든 사람을위한 특별한 기회</vt:lpstr>
      <vt:lpstr>왜 ASEA사업을 선택하는가? </vt:lpstr>
      <vt:lpstr>당신은 자신을 어떻게 보십니까?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Mind is the Builder</dc:creator>
  <cp:lastModifiedBy>bob swenk</cp:lastModifiedBy>
  <cp:revision>110</cp:revision>
  <cp:lastPrinted>2016-07-12T16:00:28Z</cp:lastPrinted>
  <dcterms:modified xsi:type="dcterms:W3CDTF">2020-07-10T20:05:50Z</dcterms:modified>
</cp:coreProperties>
</file>