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Frobisher"/>
          <a:ea typeface="Frobisher"/>
          <a:cs typeface="Frobisher"/>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FD9BC7E-0705-45C5-B59F-2709B2221819}"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8ECAB0AE-51C2-41A5-8FD2-84A5A8D5F60A}"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6309F4A-13AC-4F5D-BE83-7AE841BEB62C}" styleName="">
    <a:tblBg/>
    <a:wholeTbl>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Palatino"/>
          <a:ea typeface="Palatino"/>
          <a:cs typeface="Palatino"/>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5AF24F7-EE1B-47A1-BF2C-AEDAE92B89CF}"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599FFB9-30E6-4442-BF12-3B26A8E950DB}"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3DEE3B3-D533-4440-B45C-C47CF48675F6}"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9A3BC83-F806-48EB-9164-1566C37655DD}"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13BC8766-9B74-4DC7-8FE3-288230A9A265}"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F806131B-B376-4397-86FB-02F40CA05E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3BFAB1C4-230F-41C6-94E4-9EB7A6848A7D}"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FEC"/>
          </a:solidFill>
        </a:fill>
      </a:tcStyle>
    </a:wholeTbl>
    <a:band2H>
      <a:tcTxStyle/>
      <a:tcStyle>
        <a:tcBdr/>
        <a:fill>
          <a:solidFill>
            <a:srgbClr val="EDF0F6"/>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2"/>
    <p:restoredTop sz="94694"/>
  </p:normalViewPr>
  <p:slideViewPr>
    <p:cSldViewPr snapToGrid="0" snapToObjects="1">
      <p:cViewPr varScale="1">
        <p:scale>
          <a:sx n="85" d="100"/>
          <a:sy n="85" d="100"/>
        </p:scale>
        <p:origin x="19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1143000" y="685800"/>
            <a:ext cx="4572000" cy="3429000"/>
          </a:xfrm>
          <a:prstGeom prst="rect">
            <a:avLst/>
          </a:prstGeom>
        </p:spPr>
        <p:txBody>
          <a:bodyPr/>
          <a:lstStyle/>
          <a:p>
            <a:endParaRPr/>
          </a:p>
        </p:txBody>
      </p:sp>
      <p:sp>
        <p:nvSpPr>
          <p:cNvPr id="268" name="Shape 26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38151238"/>
      </p:ext>
    </p:extLst>
  </p:cSld>
  <p:clrMap bg1="lt1" tx1="dk1" bg2="lt2" tx2="dk2" accent1="accent1" accent2="accent2" accent3="accent3" accent4="accent4" accent5="accent5" accent6="accent6" hlink="hlink" folHlink="folHlink"/>
  <p:notesStyle>
    <a:lvl1pPr defTabSz="457200" latinLnBrk="0">
      <a:spcBef>
        <a:spcPts val="300"/>
      </a:spcBef>
      <a:defRPr sz="3400">
        <a:latin typeface="Helvetica Neue"/>
        <a:ea typeface="Helvetica Neue"/>
        <a:cs typeface="Helvetica Neue"/>
        <a:sym typeface="Helvetica Neue"/>
      </a:defRPr>
    </a:lvl1pPr>
    <a:lvl2pPr indent="228600" defTabSz="457200" latinLnBrk="0">
      <a:spcBef>
        <a:spcPts val="300"/>
      </a:spcBef>
      <a:defRPr sz="3400">
        <a:latin typeface="Helvetica Neue"/>
        <a:ea typeface="Helvetica Neue"/>
        <a:cs typeface="Helvetica Neue"/>
        <a:sym typeface="Helvetica Neue"/>
      </a:defRPr>
    </a:lvl2pPr>
    <a:lvl3pPr indent="457200" defTabSz="457200" latinLnBrk="0">
      <a:spcBef>
        <a:spcPts val="300"/>
      </a:spcBef>
      <a:defRPr sz="3400">
        <a:latin typeface="Helvetica Neue"/>
        <a:ea typeface="Helvetica Neue"/>
        <a:cs typeface="Helvetica Neue"/>
        <a:sym typeface="Helvetica Neue"/>
      </a:defRPr>
    </a:lvl3pPr>
    <a:lvl4pPr indent="685800" defTabSz="457200" latinLnBrk="0">
      <a:spcBef>
        <a:spcPts val="300"/>
      </a:spcBef>
      <a:defRPr sz="3400">
        <a:latin typeface="Helvetica Neue"/>
        <a:ea typeface="Helvetica Neue"/>
        <a:cs typeface="Helvetica Neue"/>
        <a:sym typeface="Helvetica Neue"/>
      </a:defRPr>
    </a:lvl4pPr>
    <a:lvl5pPr indent="914400" defTabSz="457200" latinLnBrk="0">
      <a:spcBef>
        <a:spcPts val="300"/>
      </a:spcBef>
      <a:defRPr sz="3400">
        <a:latin typeface="Helvetica Neue"/>
        <a:ea typeface="Helvetica Neue"/>
        <a:cs typeface="Helvetica Neue"/>
        <a:sym typeface="Helvetica Neue"/>
      </a:defRPr>
    </a:lvl5pPr>
    <a:lvl6pPr indent="1143000" defTabSz="457200" latinLnBrk="0">
      <a:spcBef>
        <a:spcPts val="300"/>
      </a:spcBef>
      <a:defRPr sz="3400">
        <a:latin typeface="Helvetica Neue"/>
        <a:ea typeface="Helvetica Neue"/>
        <a:cs typeface="Helvetica Neue"/>
        <a:sym typeface="Helvetica Neue"/>
      </a:defRPr>
    </a:lvl6pPr>
    <a:lvl7pPr indent="1371600" defTabSz="457200" latinLnBrk="0">
      <a:spcBef>
        <a:spcPts val="300"/>
      </a:spcBef>
      <a:defRPr sz="3400">
        <a:latin typeface="Helvetica Neue"/>
        <a:ea typeface="Helvetica Neue"/>
        <a:cs typeface="Helvetica Neue"/>
        <a:sym typeface="Helvetica Neue"/>
      </a:defRPr>
    </a:lvl7pPr>
    <a:lvl8pPr indent="1600200" defTabSz="457200" latinLnBrk="0">
      <a:spcBef>
        <a:spcPts val="300"/>
      </a:spcBef>
      <a:defRPr sz="3400">
        <a:latin typeface="Helvetica Neue"/>
        <a:ea typeface="Helvetica Neue"/>
        <a:cs typeface="Helvetica Neue"/>
        <a:sym typeface="Helvetica Neue"/>
      </a:defRPr>
    </a:lvl8pPr>
    <a:lvl9pPr indent="1828800" defTabSz="457200" latinLnBrk="0">
      <a:spcBef>
        <a:spcPts val="300"/>
      </a:spcBef>
      <a:defRPr sz="3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marL="298938" indent="-298938">
              <a:buSzPct val="100000"/>
              <a:buChar char="•"/>
            </a:pPr>
            <a:r>
              <a:t>*ASEA salud celular, es una compañía global basada en un campo de rápido crecimiento de la ciencia llamado "Señalizaciones redox"</a:t>
            </a:r>
          </a:p>
          <a:p>
            <a:pPr marL="298938" indent="-298938">
              <a:buSzPct val="100000"/>
              <a:buChar char="•"/>
            </a:pPr>
            <a:r>
              <a:t>*Creemos que el camino a la salud está en la profunda habilidad del cuerpo de sanarse a sí mismo</a:t>
            </a:r>
          </a:p>
          <a:p>
            <a:pPr marL="298938" indent="-298938">
              <a:buSzPct val="100000"/>
              <a:buChar char="•"/>
            </a:pPr>
            <a:r>
              <a:t>*El descubrimiento científico de nuestra compañía está posicionado para abarcar casi todas las áreas de la salud y bienestar personal.</a:t>
            </a:r>
          </a:p>
        </p:txBody>
      </p:sp>
    </p:spTree>
    <p:extLst>
      <p:ext uri="{BB962C8B-B14F-4D97-AF65-F5344CB8AC3E}">
        <p14:creationId xmlns:p14="http://schemas.microsoft.com/office/powerpoint/2010/main" val="147589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marL="298938" indent="-298938">
              <a:buClr>
                <a:srgbClr val="000000"/>
              </a:buClr>
              <a:buSzPct val="100000"/>
              <a:buFont typeface="Helvetica"/>
              <a:buChar char="•"/>
            </a:pPr>
            <a:r>
              <a:t>ASEA comienza con 2 simples ingredientes: Agua y sal ¿por qué? cuando nuestras propias células hacen Moléculas redox, usan recursos que tienen en abundancia: agua y sal. Usando tecnología fuertemente patentada, ASEA replica el proceso natural del cuerpo.</a:t>
            </a:r>
          </a:p>
          <a:p>
            <a:pPr marL="298938" indent="-298938">
              <a:buClr>
                <a:srgbClr val="000000"/>
              </a:buClr>
              <a:buSzPct val="100000"/>
              <a:buFont typeface="Helvetica"/>
              <a:buChar char="•"/>
            </a:pPr>
            <a:r>
              <a:t>*Las moléculas de agua y sal son descompuestas en átomos libres que flotan y se reestructuran en una mezcla perfectamente balanceada de Moléculas señalizadoras Redox</a:t>
            </a:r>
          </a:p>
          <a:p>
            <a:pPr marL="298938" indent="-298938">
              <a:buClr>
                <a:srgbClr val="000000"/>
              </a:buClr>
              <a:buSzPct val="100000"/>
              <a:buFont typeface="Helvetica"/>
              <a:buChar char="•"/>
            </a:pPr>
            <a:r>
              <a:t>*Después este proceso se completa solo queda un poco de sal. Una porción de ASEA contiene aproximadamente tanto sodio como una zanahoria.</a:t>
            </a:r>
          </a:p>
          <a:p>
            <a:pPr marL="298938" indent="-298938">
              <a:buClr>
                <a:srgbClr val="000000"/>
              </a:buClr>
              <a:buSzPct val="100000"/>
              <a:buFont typeface="Helvetica"/>
              <a:buChar char="•"/>
            </a:pPr>
            <a:r>
              <a:t>Incluso aquellas personas con una dieta restringida en sal por lo regular pueden encontrar como hacer espacio para incluir a ASEA.</a:t>
            </a:r>
          </a:p>
        </p:txBody>
      </p:sp>
    </p:spTree>
    <p:extLst>
      <p:ext uri="{BB962C8B-B14F-4D97-AF65-F5344CB8AC3E}">
        <p14:creationId xmlns:p14="http://schemas.microsoft.com/office/powerpoint/2010/main" val="896617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pPr marL="298938" indent="-298938">
              <a:buSzPct val="100000"/>
              <a:buChar char="•"/>
            </a:pPr>
            <a:r>
              <a:t>ASEA tiene altos estándares para el aseguramiento de la calidad:</a:t>
            </a:r>
          </a:p>
          <a:p>
            <a:pPr marL="298938" indent="-298938">
              <a:buSzPct val="100000"/>
              <a:buChar char="•"/>
            </a:pPr>
            <a:r>
              <a:t>*Para verificar la presencia de moléculas señalizadoras redox bio activas en nuestros productos "certificados redox" ASEA usa pruebas internas al igual que servicios de un laboratorio independiente que lleva acabo bio-análisis para 21 de las mayores 25 compañías farmacéuticas y biotecnológicas del mundo.</a:t>
            </a:r>
          </a:p>
          <a:p>
            <a:pPr marL="298938" indent="-298938">
              <a:buSzPct val="100000"/>
              <a:buChar char="•"/>
            </a:pPr>
            <a:r>
              <a:t>*ASEA también se asocia con varios laboratorios de clase mundial para pruebas clínicas.</a:t>
            </a:r>
          </a:p>
          <a:p>
            <a:pPr marL="298938" indent="-298938">
              <a:buSzPct val="100000"/>
              <a:buChar char="•"/>
            </a:pPr>
            <a:r>
              <a:t>*Antes de hablar sobre los resultados de estas pruebas clínicas, me gustaría presentar nuestra línea de productos.</a:t>
            </a:r>
          </a:p>
        </p:txBody>
      </p:sp>
    </p:spTree>
    <p:extLst>
      <p:ext uri="{BB962C8B-B14F-4D97-AF65-F5344CB8AC3E}">
        <p14:creationId xmlns:p14="http://schemas.microsoft.com/office/powerpoint/2010/main" val="563806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pPr marL="298938" indent="-298938">
              <a:buSzPct val="100000"/>
              <a:buChar char="•"/>
            </a:pPr>
            <a:r>
              <a:t>ASEA ofrece productos que mejoran la salud celular de adentro hacia afuera y de afuera hacia dentro.</a:t>
            </a:r>
          </a:p>
          <a:p>
            <a:pPr marL="298938" indent="-298938">
              <a:buSzPct val="100000"/>
              <a:buChar char="•"/>
            </a:pPr>
            <a:r>
              <a:t>*El suplemento redox de ASEA es el suplemento líquido insignia de la compañía</a:t>
            </a:r>
          </a:p>
          <a:p>
            <a:pPr marL="298938" indent="-298938">
              <a:buSzPct val="100000"/>
              <a:buChar char="•"/>
            </a:pPr>
            <a:r>
              <a:t>*RENU 28 es una forma más concentrada de ASEA es un gel revitalizante para todo el cuerpo que puede ser aplicado en cualquier lugar en donde te gustaría verte o sentirte mejor.</a:t>
            </a:r>
          </a:p>
          <a:p>
            <a:pPr marL="298938" indent="-298938">
              <a:buSzPct val="100000"/>
              <a:buChar char="•"/>
            </a:pPr>
            <a:r>
              <a:t>*Para mejorar los beneficios anti envejecimiento de RENU 28, ASEA ha creado la única línea redox de cuidado de la piel llamada Renu Advanced</a:t>
            </a:r>
          </a:p>
          <a:p>
            <a:pPr marL="298938" indent="-298938">
              <a:buSzPct val="100000"/>
              <a:buChar char="•"/>
            </a:pPr>
            <a:r>
              <a:t>*Discutiremos cada uno de estos productos en más detalle en las próximas páginas.</a:t>
            </a:r>
          </a:p>
        </p:txBody>
      </p:sp>
    </p:spTree>
    <p:extLst>
      <p:ext uri="{BB962C8B-B14F-4D97-AF65-F5344CB8AC3E}">
        <p14:creationId xmlns:p14="http://schemas.microsoft.com/office/powerpoint/2010/main" val="1204684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marL="298938" indent="-298938">
              <a:buSzPct val="100000"/>
              <a:buChar char="•"/>
              <a:defRPr sz="3000"/>
            </a:pPr>
            <a:r>
              <a:t>Empecemos con RENU 28, el gel revitalizante de ASEA para la piel de todo el cuerpo ya que los resultados son tan visibles</a:t>
            </a:r>
          </a:p>
          <a:p>
            <a:pPr marL="298938" indent="-298938">
              <a:buSzPct val="100000"/>
              <a:buChar char="•"/>
              <a:defRPr sz="3000"/>
            </a:pPr>
            <a:r>
              <a:t>*¿El único ingrediente activo en RENU 28? Moléculas señalizadoras redox creadas usando agua y sal para asegurar la revitalización optima diaria de la piel</a:t>
            </a:r>
          </a:p>
          <a:p>
            <a:pPr marL="298938" indent="-298938">
              <a:buSzPct val="100000"/>
              <a:buChar char="•"/>
              <a:defRPr sz="3000"/>
            </a:pPr>
            <a:r>
              <a:t>*Las moléculas señalizadoras Redox no sólo ayudan a nuestras células a regenerarse también habilitan el cuerpo para enviar mensajes a células malas para que se destruyan a sí mismas, para que puedan ser reemplazadas por células nuevas y saludables.</a:t>
            </a:r>
          </a:p>
          <a:p>
            <a:pPr marL="298938" indent="-298938">
              <a:buSzPct val="100000"/>
              <a:buChar char="•"/>
              <a:defRPr sz="3000"/>
            </a:pPr>
            <a:r>
              <a:t>*Puedes ver la diferencia que esto puede hacer en tu piel!</a:t>
            </a:r>
          </a:p>
          <a:p>
            <a:pPr marL="298938" indent="-298938">
              <a:buSzPct val="100000"/>
              <a:buChar char="•"/>
              <a:defRPr sz="3000"/>
            </a:pPr>
            <a:r>
              <a:t>*Además las personas también reportan sentir beneficios bajo la superficie de la piel, como una reducción de incomodidad o aumento en el rango de movimiento.</a:t>
            </a:r>
          </a:p>
          <a:p>
            <a:pPr marL="298938" indent="-298938">
              <a:buSzPct val="100000"/>
              <a:buChar char="•"/>
              <a:defRPr sz="3000"/>
            </a:pPr>
            <a:r>
              <a:t>*(Opcional: Para en este punto, ofrece dejar ver a los asistentes pon un poco de RENU 28 en ellos preferiblemente en un lugar donde estén experimentando estrés o incomodidad. Invítalos a aplicarlo 2 o 3 veces más durante el resto de la presentación. Pídeles cuantificar cómo se sentían antes y después de aplicar el gel)</a:t>
            </a:r>
          </a:p>
        </p:txBody>
      </p:sp>
    </p:spTree>
    <p:extLst>
      <p:ext uri="{BB962C8B-B14F-4D97-AF65-F5344CB8AC3E}">
        <p14:creationId xmlns:p14="http://schemas.microsoft.com/office/powerpoint/2010/main" val="65021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pPr marL="298938" indent="-298938">
              <a:buSzPct val="100000"/>
              <a:buChar char="•"/>
            </a:pPr>
            <a:r>
              <a:t>Las pruebas clínicas de ASEA validan experiencias anecdóticas</a:t>
            </a:r>
          </a:p>
          <a:p>
            <a:pPr marL="298938" indent="-298938">
              <a:buSzPct val="100000"/>
              <a:buChar char="•"/>
            </a:pPr>
            <a:r>
              <a:t>*En estudios llevados a cabo por un líder mundial en investigación dermatológica Se ha mostrado que RENU 28 aumenta el flujo sanguíneo de la piel.</a:t>
            </a:r>
          </a:p>
          <a:p>
            <a:pPr marL="298938" indent="-298938">
              <a:buSzPct val="100000"/>
              <a:buChar char="•"/>
            </a:pPr>
            <a:r>
              <a:t>*¡Datos revelan un incremento del 55% después de 96 horas de usarlo dos veces al día! El Dr. Thomas Stephens quien dirigió el estudio dijo: "Estos resultados son persuasivos por que un aumento del flujo sanguíneo puede tener un efecto significado en un sin número de enfermedades dermatológicas"</a:t>
            </a:r>
          </a:p>
          <a:p>
            <a:pPr marL="298938" indent="-298938">
              <a:buSzPct val="100000"/>
              <a:buChar char="•"/>
            </a:pPr>
            <a:r>
              <a:t>*La sangre entrega oxigeno y nutrientes dadores de vida a nuestras células mientras remueve productos de desecho ¡La buena circulación sanguínea es igual de importante para nuestra piel como lo es para cualquier otra parte de nuestro cuerpo!</a:t>
            </a:r>
          </a:p>
        </p:txBody>
      </p:sp>
    </p:spTree>
    <p:extLst>
      <p:ext uri="{BB962C8B-B14F-4D97-AF65-F5344CB8AC3E}">
        <p14:creationId xmlns:p14="http://schemas.microsoft.com/office/powerpoint/2010/main" val="1758944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pPr marL="298938" indent="-298938">
              <a:buSzPct val="100000"/>
              <a:buChar char="•"/>
            </a:pPr>
            <a:r>
              <a:t>Otro estudio encontró que con RENU 28 el ciclo de renovación cutánea se acortaba por un 16%</a:t>
            </a:r>
          </a:p>
          <a:p>
            <a:pPr marL="298938" indent="-298938">
              <a:buSzPct val="100000"/>
              <a:buChar char="•"/>
            </a:pPr>
            <a:r>
              <a:t>*El Dr. Thomas Stephens el investigador del estudio: "Tener un ciclo de renovación cutánea más corto con RENU 28 podría tener un impacto significativo tanto en el aspecto de la piel como en la salud en general"</a:t>
            </a:r>
          </a:p>
          <a:p>
            <a:pPr marL="298938" indent="-298938">
              <a:buSzPct val="100000"/>
              <a:buChar char="•"/>
            </a:pPr>
            <a:r>
              <a:t>*Este estudio tiene implicaciones masivas para el tejido dañado</a:t>
            </a:r>
          </a:p>
          <a:p>
            <a:pPr marL="298938" indent="-298938">
              <a:buSzPct val="100000"/>
              <a:buChar char="•"/>
            </a:pPr>
            <a:r>
              <a:t>*Esto explica por qué el producto se llama Renu 28. La renovación optima de las células cutáneas ocurre cada 28 días pero con la edad, estrés etc., el ciclo se hace más largo... ¡Renu 28 hace que el ciclo de renovación se acerque más a 28 días o incluso menos!</a:t>
            </a:r>
          </a:p>
        </p:txBody>
      </p:sp>
    </p:spTree>
    <p:extLst>
      <p:ext uri="{BB962C8B-B14F-4D97-AF65-F5344CB8AC3E}">
        <p14:creationId xmlns:p14="http://schemas.microsoft.com/office/powerpoint/2010/main" val="315789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marL="298938" indent="-298938">
              <a:buSzPct val="100000"/>
              <a:buChar char="•"/>
            </a:pPr>
            <a:r>
              <a:t>Participantes de prueba que usaron RENU 28 dos veces al día por un periodo de 12 semanas en promedio tuvieron una reducción de celulitis del 16% </a:t>
            </a:r>
          </a:p>
          <a:p>
            <a:pPr marL="298938" indent="-298938">
              <a:buSzPct val="100000"/>
              <a:buChar char="•"/>
            </a:pPr>
            <a:r>
              <a:t>*Ha sido mostrado que RENU 28 funciona con la comunicación celular natural del cuerpo para reducir depósitos de grasa donde otros tratamientos para la celulitis emplean inflamación y el uso de llenadores para un efecto temporal.</a:t>
            </a:r>
          </a:p>
          <a:p>
            <a:pPr marL="298938" indent="-298938">
              <a:buSzPct val="100000"/>
              <a:buChar char="•"/>
            </a:pPr>
            <a:r>
              <a:t>*Ver las fotografías del brazo- hay una mejora visible en la elasticidad de la piel mostrando mejora en el tejido conectivo debajo.</a:t>
            </a:r>
          </a:p>
          <a:p>
            <a:pPr marL="298938" indent="-298938">
              <a:buSzPct val="100000"/>
              <a:buChar char="•"/>
            </a:pPr>
            <a:r>
              <a:t>*Las personas por lo regular reportan sentir beneficios debajo de la superficie de la piel, como reducción de estrés o incomodidad.</a:t>
            </a:r>
          </a:p>
        </p:txBody>
      </p:sp>
    </p:spTree>
    <p:extLst>
      <p:ext uri="{BB962C8B-B14F-4D97-AF65-F5344CB8AC3E}">
        <p14:creationId xmlns:p14="http://schemas.microsoft.com/office/powerpoint/2010/main" val="1033765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r>
              <a:t>¡La piel se ve y se siente más suave, más joven y más saludable gracias a esto! Este doctor hizo su propio "estudio" poniéndose Renu 28 en la mitad de su rostro por 28 días. Si eres valiente ¡También puedes hacer esto! ¡Tal vez sea la mejor herramienta que tienes para compartir la historia de ASEA con los demás!</a:t>
            </a:r>
          </a:p>
          <a:p>
            <a:r>
              <a:t> </a:t>
            </a:r>
          </a:p>
        </p:txBody>
      </p:sp>
    </p:spTree>
    <p:extLst>
      <p:ext uri="{BB962C8B-B14F-4D97-AF65-F5344CB8AC3E}">
        <p14:creationId xmlns:p14="http://schemas.microsoft.com/office/powerpoint/2010/main" val="1357735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pPr marL="228600" indent="-228600">
              <a:buSzPct val="100000"/>
              <a:buChar char="•"/>
            </a:pPr>
            <a:r>
              <a:t>La primera fotografía muestra a una señora que usó Renu 28 por un año</a:t>
            </a:r>
          </a:p>
          <a:p>
            <a:pPr marL="228600" indent="-228600">
              <a:buSzPct val="100000"/>
              <a:buChar char="•"/>
            </a:pPr>
            <a:r>
              <a:t>*La segunda fotografía en la parte superior derecha muestra a una señora que aplicó Renu 28 por 6 meses</a:t>
            </a:r>
          </a:p>
          <a:p>
            <a:pPr marL="228600" indent="-228600">
              <a:buSzPct val="100000"/>
              <a:buChar char="•"/>
            </a:pPr>
            <a:r>
              <a:t>*La tercera señora en la parte de abajo a la izquierda aplicó Renu 28 por 6 meses</a:t>
            </a:r>
          </a:p>
          <a:p>
            <a:pPr marL="228600" indent="-228600">
              <a:buSzPct val="100000"/>
              <a:buChar char="•"/>
            </a:pPr>
            <a:r>
              <a:t>*El hombre en la esquina inferior derecha usó Renu 28 por 28 días.</a:t>
            </a:r>
          </a:p>
          <a:p>
            <a:pPr marL="228600" indent="-228600">
              <a:buSzPct val="100000"/>
              <a:buChar char="•"/>
            </a:pPr>
            <a:r>
              <a:t>*El tiempo para ver resultados varía de persona a persona pero ¡el uso a largo plazo produce resultados notables!</a:t>
            </a:r>
          </a:p>
        </p:txBody>
      </p:sp>
    </p:spTree>
    <p:extLst>
      <p:ext uri="{BB962C8B-B14F-4D97-AF65-F5344CB8AC3E}">
        <p14:creationId xmlns:p14="http://schemas.microsoft.com/office/powerpoint/2010/main" val="290962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pPr marL="263769" indent="-263769">
              <a:buSzPct val="100000"/>
              <a:buChar char="•"/>
              <a:defRPr sz="2700"/>
            </a:pPr>
            <a:r>
              <a:t>¡Renu Advanced es el PRIMER y ÚNICO sistema de cuidado de la piel ANTIEDAD señalizador REDOX!</a:t>
            </a:r>
          </a:p>
          <a:p>
            <a:pPr marL="263769" indent="-263769">
              <a:buSzPct val="100000"/>
              <a:buChar char="•"/>
              <a:defRPr sz="2700"/>
            </a:pPr>
            <a:r>
              <a:t>*Para hombres y mujeres de todas las edades y tipos de piel</a:t>
            </a:r>
          </a:p>
          <a:p>
            <a:pPr marL="263769" indent="-263769">
              <a:buSzPct val="100000"/>
              <a:buChar char="•"/>
              <a:defRPr sz="2700"/>
            </a:pPr>
            <a:r>
              <a:t>*Preparamos nuestra piel para recibir moléculas señalizadoras redox usando el limpiador suave de refinado. Tonifica e hidrata la piel mientras lava la suciedad, aceite e impurezas.</a:t>
            </a:r>
          </a:p>
          <a:p>
            <a:pPr marL="263769" indent="-263769">
              <a:buSzPct val="100000"/>
              <a:buChar char="•"/>
              <a:defRPr sz="2700"/>
            </a:pPr>
            <a:r>
              <a:t>*Después aplicamos el gel revitalizador RENU 28 en cara, cuello y cualquier lugar que queramos reparar</a:t>
            </a:r>
          </a:p>
          <a:p>
            <a:pPr marL="263769" indent="-263769">
              <a:buSzPct val="100000"/>
              <a:buChar char="•"/>
              <a:defRPr sz="2700"/>
            </a:pPr>
            <a:r>
              <a:t>*El suero intensivo Redox entonces puede ser aplicado en específicas áreas problema y los resultados algunas veces se pueden ver en 39 minutos, genial para ponerlo bajo los ojos o alrededor de la boca.</a:t>
            </a:r>
          </a:p>
          <a:p>
            <a:pPr marL="263769" indent="-263769">
              <a:buSzPct val="100000"/>
              <a:buChar char="•"/>
              <a:defRPr sz="2700"/>
            </a:pPr>
            <a:r>
              <a:t>*Después de esperar varios minutos aplicamos el humectante ultra reforzador. Pruebas clínicas muestran que este producto de vanguardia deja la piel 43% más hidratada en 4 semanas.</a:t>
            </a:r>
          </a:p>
          <a:p>
            <a:pPr marL="263769" indent="-263769">
              <a:buSzPct val="100000"/>
              <a:buChar char="•"/>
              <a:defRPr sz="2700"/>
            </a:pPr>
            <a:r>
              <a:t>*El humectante se parece a un probiótico tópico con atractores de oxígeno los cuales aumentan el contenido de oxígeno de tu piel</a:t>
            </a:r>
          </a:p>
          <a:p>
            <a:pPr marL="263769" indent="-263769">
              <a:buSzPct val="100000"/>
              <a:buChar char="•"/>
              <a:defRPr sz="2700"/>
            </a:pPr>
            <a:r>
              <a:t>*¿Por qué es importante? A los 40 el contenido de oxígeno de la piel por lo regular se ha reducido en un 50%.</a:t>
            </a:r>
          </a:p>
          <a:p>
            <a:pPr marL="263769" indent="-263769">
              <a:buSzPct val="100000"/>
              <a:buChar char="•"/>
              <a:defRPr sz="2700"/>
            </a:pPr>
            <a:r>
              <a:t>*¡La línea de cuidado de la piel RENU advanced de ASEA causó una reducción en foto envejecimiento en el 92% de participantes en una prueba clínica de terceros en 8 semanas! "Foto envejecimiento" es el daño hecho a la piel por exposición al sol en la vida de una persona</a:t>
            </a:r>
          </a:p>
        </p:txBody>
      </p:sp>
    </p:spTree>
    <p:extLst>
      <p:ext uri="{BB962C8B-B14F-4D97-AF65-F5344CB8AC3E}">
        <p14:creationId xmlns:p14="http://schemas.microsoft.com/office/powerpoint/2010/main" val="38477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marL="298938" indent="-298938">
              <a:buSzPct val="100000"/>
              <a:buChar char="•"/>
            </a:pPr>
            <a:r>
              <a:t>*La misión de ASEA  es mejorar la vida de las personas y ser una fuerza del bienestar en el mundo</a:t>
            </a:r>
          </a:p>
          <a:p>
            <a:pPr marL="298938" indent="-298938">
              <a:buSzPct val="100000"/>
              <a:buChar char="•"/>
            </a:pPr>
            <a:r>
              <a:t>*En el 2010 lanzó sólo UN, producto, ASEA se ha expandido a más de 25 países con un total de ventas de $320 millones para el 2016</a:t>
            </a:r>
          </a:p>
          <a:p>
            <a:pPr marL="298938" indent="-298938">
              <a:buSzPct val="100000"/>
              <a:buChar char="•"/>
            </a:pPr>
            <a:r>
              <a:t>*Ya que todo esto fue hecho a través de recomendaciones personales, es una buena prueba de la efectividad del producto y su naturaleza única ¿no te parece?</a:t>
            </a:r>
          </a:p>
        </p:txBody>
      </p:sp>
    </p:spTree>
    <p:extLst>
      <p:ext uri="{BB962C8B-B14F-4D97-AF65-F5344CB8AC3E}">
        <p14:creationId xmlns:p14="http://schemas.microsoft.com/office/powerpoint/2010/main" val="2004588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pPr marL="263769" indent="-263769">
              <a:buSzPct val="100000"/>
              <a:buChar char="•"/>
              <a:defRPr sz="3100"/>
            </a:pPr>
            <a:r>
              <a:t>La fotografía de arriba muestra resultados de la vida real de alguien que usó Renu Advanced de noche y de nuevo en la mañana. ¡En 12 horas vio una diferencia! ¡Imagina lo que puede pasar a largo plazo!</a:t>
            </a:r>
          </a:p>
          <a:p>
            <a:pPr marL="263769" indent="-263769">
              <a:buSzPct val="100000"/>
              <a:buChar char="•"/>
              <a:defRPr sz="3100"/>
            </a:pPr>
            <a:r>
              <a:t>Otra foto está usando solo el suero intensivo redox en las manchas de la frente por poco más de dos semanas</a:t>
            </a:r>
          </a:p>
          <a:p>
            <a:pPr marL="263769" indent="-263769">
              <a:buSzPct val="100000"/>
              <a:buChar char="•"/>
              <a:defRPr sz="3100"/>
            </a:pPr>
            <a:r>
              <a:t>*(Date cuenta de que la línea avanzada ha sido introducida justo antes de que esta versión de la presentación fuera hecha- los estudios clínicos han reportado pero las fotos de antes y después apenas están empezando a llegar.)</a:t>
            </a:r>
          </a:p>
          <a:p>
            <a:pPr marL="263769" indent="-263769">
              <a:buSzPct val="100000"/>
              <a:buChar char="•"/>
              <a:defRPr sz="3100"/>
            </a:pPr>
            <a:r>
              <a:t>*100% de participantes en una prueba clínica vieron reducción en líneas finas y arrugas. No sabían lo que estaban usando - ¡Pero 90% dijo que quería comprar el producto!</a:t>
            </a:r>
          </a:p>
          <a:p>
            <a:pPr marL="263769" indent="-263769">
              <a:buSzPct val="100000"/>
              <a:buChar char="•"/>
              <a:defRPr sz="3100"/>
            </a:pPr>
            <a:r>
              <a:t>*Estos son productos de ALTO IMPACTO, de vanguardia y seguros sin neurotoxinas o ingredientes duros. Son "libres de crueldad" Los ingredientes son cuidadosamente seleccionados con la seguridad y eficacia en mente. ¡Representan lo MEJOR tanto de la ciencia como de la naturaleza!</a:t>
            </a:r>
          </a:p>
        </p:txBody>
      </p:sp>
    </p:spTree>
    <p:extLst>
      <p:ext uri="{BB962C8B-B14F-4D97-AF65-F5344CB8AC3E}">
        <p14:creationId xmlns:p14="http://schemas.microsoft.com/office/powerpoint/2010/main" val="85317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pPr marL="285750" indent="-285750">
              <a:buSzPct val="100000"/>
              <a:buChar char="•"/>
              <a:defRPr sz="2400"/>
            </a:pPr>
            <a:r>
              <a:t>Hemos visto los resultados de las Moléculas señalizadoras redox actuar de afuera haca adentro. Ahora veamos como podemos mejorar la salud celular de adentro hacia afuera.</a:t>
            </a:r>
          </a:p>
          <a:p>
            <a:pPr marL="285750" indent="-285750">
              <a:buSzPct val="100000"/>
              <a:buChar char="•"/>
              <a:defRPr sz="2400"/>
            </a:pPr>
            <a:r>
              <a:t>*El suplemento redox ASEA, el suplemento líquido insignia de la compañía, está certificado que contiene las mismas moléculas que producen resultados tan visibles en la piel</a:t>
            </a:r>
          </a:p>
          <a:p>
            <a:pPr marL="285750" indent="-285750">
              <a:buSzPct val="100000"/>
              <a:buChar char="•"/>
              <a:defRPr sz="2400"/>
            </a:pPr>
            <a:r>
              <a:t>*Cuando tomamos estas moléculas nuestras células inmediatamente  las reconocen como nativas al cuerpo. Ellas hacen el trabajo correcto mejorando la comunicación célula a célula apoyando tejidos órganos y sistemas del cuerpo. La reparación y la regeneración se vuelven más posibles.</a:t>
            </a:r>
          </a:p>
          <a:p>
            <a:pPr marL="285750" indent="-285750">
              <a:buSzPct val="100000"/>
              <a:buChar char="•"/>
              <a:defRPr sz="2400"/>
            </a:pPr>
            <a:r>
              <a:t>*La mayoría de las personas experimenta beneficios a la salud por beber sólo 4 onzas del suplemento redox ASEA cada día. Las moléculas Redox son seguras para los ojos y otros tejidos delicados, ¡al igual que para plantas y animales! Las molécula redox pueden ser usadas cuando el cuerpo está estresado por calor excesivo o trauma.</a:t>
            </a:r>
          </a:p>
          <a:p>
            <a:pPr marL="285750" indent="-285750">
              <a:buSzPct val="100000"/>
              <a:buChar char="•"/>
              <a:defRPr sz="2400"/>
            </a:pPr>
            <a:r>
              <a:t>*No puedes ser alérgico a estas moléculas, no hay efectos secundarios. La compañía ha gastado millones en estudios de seguridad que muestran que son 100% seguros y no tóxicos para el cuerpo. A diferencia de un a droga no hay riesgo de una sobredosis. Ninguna medicina, tratamiento o enfermedad es incompatible con ASEA. ¡estos datos de seguridad son increíblemente significativos!</a:t>
            </a:r>
          </a:p>
          <a:p>
            <a:pPr marL="285750" indent="-285750">
              <a:buSzPct val="100000"/>
              <a:buChar char="•"/>
              <a:defRPr sz="2400"/>
            </a:pPr>
            <a:r>
              <a:t>*Entre los muchos beneficios que puedes notar están una energía aumentada y un sistema inmune fortalecido. El dolor, problemas de humor, fatiga y pobre sueño pueden ser problemas debilitantes. Mira la mejoría cuando el cuerpo esta más empoderado para sanarse a sí mismo.</a:t>
            </a:r>
          </a:p>
          <a:p>
            <a:pPr marL="285750" indent="-285750">
              <a:buSzPct val="100000"/>
              <a:buChar char="•"/>
              <a:defRPr sz="2400"/>
            </a:pPr>
            <a:r>
              <a:t>*Puedes esperar que la inteligencia innata de tu cuerpo priorice y comience a lidiar con cualquier área problemática. Esto variará de persona a persona. La comunicación y la señalización entre células son amplificados, así que las células se vuelven más conscientes de dónde esta el daño y las toxinas. Dónde están presentes los desbalances.</a:t>
            </a:r>
          </a:p>
          <a:p>
            <a:pPr marL="285750" indent="-285750">
              <a:buSzPct val="100000"/>
              <a:buChar char="•"/>
              <a:defRPr sz="2400"/>
            </a:pPr>
            <a:r>
              <a:t>*(opcional: si tienes algo de ASEA ofrécele a tu invitado un trago de una taza de 2oz)</a:t>
            </a:r>
          </a:p>
        </p:txBody>
      </p:sp>
    </p:spTree>
    <p:extLst>
      <p:ext uri="{BB962C8B-B14F-4D97-AF65-F5344CB8AC3E}">
        <p14:creationId xmlns:p14="http://schemas.microsoft.com/office/powerpoint/2010/main" val="521913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p>
            <a:pPr marL="244928" indent="-244928">
              <a:buSzPct val="100000"/>
              <a:buChar char="•"/>
            </a:pPr>
            <a:r>
              <a:t>Miremos alguna ciencia importante detrás de ASEA:</a:t>
            </a:r>
          </a:p>
          <a:p>
            <a:pPr marL="244928" indent="-244928">
              <a:buSzPct val="100000"/>
              <a:buChar char="•"/>
            </a:pPr>
            <a:r>
              <a:t>*El Laboratorio De Desempeño Humano Campus De Investigación De Carolina Del Norte En La Universidad Del Estado De Los Apalaches llevo a cabo estudios doble ciego con ASEA.</a:t>
            </a:r>
          </a:p>
          <a:p>
            <a:pPr marL="244928" indent="-244928">
              <a:buSzPct val="100000"/>
              <a:buChar char="•"/>
            </a:pPr>
            <a:r>
              <a:t>*cuando se tomó diariamente ASEA causó reducciones altamente significativas en factores de riesgo de enfermedad envolviendo estrés oxidativo, esto incluyó factores que contribuyen fuertemente a enfermedades cardíacas, niveles de colesterol LDL al igual que daño al ADN.</a:t>
            </a:r>
          </a:p>
          <a:p>
            <a:pPr marL="244928" indent="-244928">
              <a:buSzPct val="100000"/>
              <a:buChar char="•"/>
            </a:pPr>
            <a:r>
              <a:t>*El estrés oxidativo puede llevar a inflamación la cual ahora se entiende que es una causa subyacente de la mayoría de enfermedades crónicas.</a:t>
            </a:r>
          </a:p>
          <a:p>
            <a:pPr marL="244928" indent="-244928">
              <a:buSzPct val="100000"/>
              <a:buChar char="•"/>
            </a:pPr>
            <a:r>
              <a:t>*¿Qué puede ser más importante que reducir factores de riesgo de enfermedades para ti mismo y para tus seres queridos?</a:t>
            </a:r>
          </a:p>
        </p:txBody>
      </p:sp>
    </p:spTree>
    <p:extLst>
      <p:ext uri="{BB962C8B-B14F-4D97-AF65-F5344CB8AC3E}">
        <p14:creationId xmlns:p14="http://schemas.microsoft.com/office/powerpoint/2010/main" val="1473417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p>
            <a:pPr marL="279009" indent="-279009">
              <a:buSzPct val="100000"/>
              <a:buChar char="•"/>
            </a:pPr>
            <a:r>
              <a:t>El mismo laboratorio también llevo a cabo estudios doble ciego en atletas</a:t>
            </a:r>
          </a:p>
          <a:p>
            <a:pPr marL="279009" indent="-279009">
              <a:buSzPct val="100000"/>
              <a:buChar char="•"/>
            </a:pPr>
            <a:r>
              <a:t>Los ciclistas mostraron resistencia aumentada, menos glicógeno en músculos, recuperación más rápida y </a:t>
            </a:r>
          </a:p>
          <a:p>
            <a:pPr marL="279009" indent="-279009">
              <a:buSzPct val="100000"/>
              <a:buChar char="•"/>
            </a:pPr>
            <a:r>
              <a:t>*más habilidad para quemar grasa.</a:t>
            </a:r>
          </a:p>
          <a:p>
            <a:pPr marL="279009" indent="-279009">
              <a:buSzPct val="100000"/>
              <a:buChar char="•"/>
            </a:pPr>
            <a:r>
              <a:t>¡Cuando fueron probados en ratones los ratones corrieron 29% más lejos al tomar ASEA!</a:t>
            </a:r>
          </a:p>
          <a:p>
            <a:pPr marL="279009" indent="-279009">
              <a:buSzPct val="100000"/>
              <a:buChar char="•"/>
            </a:pPr>
            <a:r>
              <a:t>*Incluso si no somos atletas la mayoría de nosotros podría usar más resistencia y una recuperación más rápida en nuestra vida diaria.</a:t>
            </a:r>
          </a:p>
        </p:txBody>
      </p:sp>
    </p:spTree>
    <p:extLst>
      <p:ext uri="{BB962C8B-B14F-4D97-AF65-F5344CB8AC3E}">
        <p14:creationId xmlns:p14="http://schemas.microsoft.com/office/powerpoint/2010/main" val="1086728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pPr marL="323850" indent="-323850">
              <a:buSzPct val="100000"/>
              <a:buChar char="•"/>
            </a:pPr>
            <a:r>
              <a:t>Han llegado miles de testimonios de personas que reciben profundos beneficios de nuestros productos.</a:t>
            </a:r>
          </a:p>
          <a:p>
            <a:pPr marL="323850" indent="-323850">
              <a:buSzPct val="100000"/>
              <a:buChar char="•"/>
            </a:pPr>
            <a:r>
              <a:t>*Algunas personas notan cambios positivos muy rápido.</a:t>
            </a:r>
          </a:p>
          <a:p>
            <a:pPr marL="323850" indent="-323850">
              <a:buSzPct val="100000"/>
              <a:buChar char="•"/>
            </a:pPr>
            <a:r>
              <a:t>*Para otras puede tomar varios meses</a:t>
            </a:r>
          </a:p>
          <a:p>
            <a:pPr marL="323850" indent="-323850">
              <a:buSzPct val="100000"/>
              <a:buChar char="•"/>
            </a:pPr>
            <a:r>
              <a:t>*Estudios muestran que prácticamente todo el mundo se puede beneficiar de los productos de ASEA noten una diferencia o no</a:t>
            </a:r>
          </a:p>
          <a:p>
            <a:pPr marL="323850" indent="-323850">
              <a:buSzPct val="100000"/>
              <a:buChar char="•"/>
            </a:pPr>
            <a:r>
              <a:t>*(Si este es un grupo, pregunta si a alguien le gustaría compartir un testimonio de un minuto sobre sus propias experiencias. Si solo tú puedes compartir, comparte tu propio testimonio de un minuto. También puedes escuchar un testimonio de la llamada de conferencia diaria, o reproducir el vídeo testimonial en la siguiente diapositiva)</a:t>
            </a:r>
          </a:p>
        </p:txBody>
      </p:sp>
    </p:spTree>
    <p:extLst>
      <p:ext uri="{BB962C8B-B14F-4D97-AF65-F5344CB8AC3E}">
        <p14:creationId xmlns:p14="http://schemas.microsoft.com/office/powerpoint/2010/main" val="294439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lvl1pPr marL="298938" indent="-298938">
              <a:buSzPct val="100000"/>
              <a:buChar char="•"/>
            </a:lvl1pPr>
          </a:lstStyle>
          <a:p>
            <a:r>
              <a:t>ASEA no hace declaraciones médicas de prevenir, tratar o curar ninguna enfermedad o condición médica. En los Estados Unidos, sólo una sustancia clasificada como medicamento farmacéutico puede hacer estas declaraciones. ASEA está clasificada como suplemento dietético. Es un suplemento molecular que apoya la propia habilidad innata del cuerpo para sanarse a si mismo.</a:t>
            </a:r>
          </a:p>
        </p:txBody>
      </p:sp>
    </p:spTree>
    <p:extLst>
      <p:ext uri="{BB962C8B-B14F-4D97-AF65-F5344CB8AC3E}">
        <p14:creationId xmlns:p14="http://schemas.microsoft.com/office/powerpoint/2010/main" val="845681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pPr marL="298938" indent="-298938">
              <a:buSzPct val="100000"/>
              <a:buChar char="•"/>
            </a:pPr>
            <a:r>
              <a:t>La información positiva de ASEA y la tecnología Redox abunda en la web PERO ten en mente que Google es un motor de búsqueda ¡no un motor de investigaciones! Cuando busques ASEA en Google puede que veas un sitio decir que ASEA es sólo agua salada costosa</a:t>
            </a:r>
          </a:p>
          <a:p>
            <a:pPr marL="298938" indent="-298938">
              <a:buSzPct val="100000"/>
              <a:buChar char="•"/>
            </a:pPr>
            <a:r>
              <a:t>*Este blog fue escrito en el 2012 y no reconoció todas las pruebas que ASEA había hecho en ese momento; desde el 2012 hay muchos nuevos estudios clínicos hechos por ASEA que el sitio no reconoce. No ofrece resultados de pruebas de campo, resultados de laboratorio o resultados de pruebas clínicas, ni ninguna evidencia DE CUALQUIER TIPO. Sus declaraciones están respaldadas solamente por un doctor que no practica, que se retiró de la industria hace 27 años...</a:t>
            </a:r>
          </a:p>
          <a:p>
            <a:pPr marL="298938" indent="-298938">
              <a:buSzPct val="100000"/>
              <a:buChar char="•"/>
            </a:pPr>
            <a:r>
              <a:t>*¿Confiarías en un sitio web que no a sido actualizado en 4 años y no presenta información precisa?</a:t>
            </a:r>
          </a:p>
          <a:p>
            <a:pPr marL="298938" indent="-298938">
              <a:buSzPct val="100000"/>
              <a:buChar char="•"/>
            </a:pPr>
            <a:r>
              <a:t>*¿O en un doctor que no a practicado en 27 años?</a:t>
            </a:r>
          </a:p>
          <a:p>
            <a:pPr marL="298938" indent="-298938">
              <a:buSzPct val="100000"/>
              <a:buChar char="•"/>
            </a:pPr>
            <a:r>
              <a:t>*Tú juzga. </a:t>
            </a:r>
          </a:p>
          <a:p>
            <a:endParaRPr/>
          </a:p>
        </p:txBody>
      </p:sp>
    </p:spTree>
    <p:extLst>
      <p:ext uri="{BB962C8B-B14F-4D97-AF65-F5344CB8AC3E}">
        <p14:creationId xmlns:p14="http://schemas.microsoft.com/office/powerpoint/2010/main" val="1323841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p>
            <a:pPr marL="298938" indent="-298938">
              <a:buSzPct val="100000"/>
              <a:buChar char="•"/>
            </a:pPr>
            <a:r>
              <a:t>Muchos doctores, científicos, atletas  y expertos bien conocidos en varios campos respaldan a ASEA, y rápidamente están creciendo en número.</a:t>
            </a:r>
          </a:p>
          <a:p>
            <a:pPr marL="298938" indent="-298938">
              <a:buSzPct val="100000"/>
              <a:buChar char="•"/>
            </a:pPr>
            <a:r>
              <a:t>*Muchos tienen carreras muy distinguidas y credenciales muy impresionantes. Ellos han hecho su investigación. Muchos ofrecen su tiempo como voluntarios para ASEA</a:t>
            </a:r>
          </a:p>
          <a:p>
            <a:pPr marL="298938" indent="-298938">
              <a:buSzPct val="100000"/>
              <a:buChar char="•"/>
            </a:pPr>
            <a:r>
              <a:t>*La posición de ASEA como creador de categorías ha ganado atención en todo el mundo.</a:t>
            </a:r>
          </a:p>
          <a:p>
            <a:pPr marL="298938" indent="-298938">
              <a:buSzPct val="100000"/>
              <a:buChar char="•"/>
            </a:pPr>
            <a:r>
              <a:t>*ASEA es respetada por su dedicación a "principios y propósitos" sobre "ego y finanzas" los principios centrales de nuestra compañía.</a:t>
            </a:r>
          </a:p>
          <a:p>
            <a:pPr marL="298938" indent="-298938">
              <a:buSzPct val="100000"/>
              <a:buChar char="•"/>
            </a:pPr>
            <a:r>
              <a:t>*Esto atrae grandes mentes, corazones y personas que piensan en lo espiritual, que creen que tienen la responsabilidad de compartir este regalo con la humanidad</a:t>
            </a:r>
          </a:p>
        </p:txBody>
      </p:sp>
    </p:spTree>
    <p:extLst>
      <p:ext uri="{BB962C8B-B14F-4D97-AF65-F5344CB8AC3E}">
        <p14:creationId xmlns:p14="http://schemas.microsoft.com/office/powerpoint/2010/main" val="1877541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pPr marL="298938" indent="-298938">
              <a:buSzPct val="100000"/>
              <a:buChar char="•"/>
              <a:defRPr sz="2800"/>
            </a:pPr>
            <a:r>
              <a:t>Conforme más y más gente está aprendiendo sobre el descubrimiento de ASEA y dándose cuenta de su potencial para ayudar a mucha gente</a:t>
            </a:r>
          </a:p>
          <a:p>
            <a:pPr marL="298938" indent="-298938">
              <a:buSzPct val="100000"/>
              <a:buChar char="•"/>
              <a:defRPr sz="2800"/>
            </a:pPr>
            <a:r>
              <a:t>*Nuestra compañía rápidamente avanzó a las primeras 100 compañías de venta directa en el mundo. Hay miles de compañías de venta directa, así que esto es impresionante para una familia tan joven con un número tan pequeño de productos</a:t>
            </a:r>
          </a:p>
          <a:p>
            <a:pPr marL="298938" indent="-298938">
              <a:buSzPct val="100000"/>
              <a:buChar char="•"/>
              <a:defRPr sz="2800"/>
            </a:pPr>
            <a:r>
              <a:t>*Ofrecer ASEA a través del marketing de red permite a gente ordinaria como yo y otros que comparten nuestra visión beneficiarse económicamente en lugar de agencias de publicidad y compañías farmacéuticas,</a:t>
            </a:r>
          </a:p>
          <a:p>
            <a:pPr marL="298938" indent="-298938">
              <a:buSzPct val="100000"/>
              <a:buChar char="•"/>
              <a:defRPr sz="2800"/>
            </a:pPr>
            <a:r>
              <a:t>*ASEA está más disponible para más gente para un rango más amplio de problemas de salud- de que lo estuviera si se hubiera convertido en un medicamento</a:t>
            </a:r>
          </a:p>
          <a:p>
            <a:pPr marL="298938" indent="-298938">
              <a:buSzPct val="100000"/>
              <a:buChar char="•"/>
              <a:defRPr sz="2800"/>
            </a:pPr>
            <a:r>
              <a:t>*Nuestros productos requieren una explicación. El marketing de red recompensa a la personas que invierten su tiempo, credibilidad e influencia para contar la historia de su compañía.</a:t>
            </a:r>
          </a:p>
          <a:p>
            <a:pPr marL="298938" indent="-298938">
              <a:buSzPct val="100000"/>
              <a:buChar char="•"/>
              <a:defRPr sz="2800"/>
            </a:pPr>
            <a:r>
              <a:t>*ASEA le regresa el 50% del volumen global a personas como nosotros con cheques de agradecimiento cada semana.</a:t>
            </a:r>
          </a:p>
          <a:p>
            <a:pPr marL="298938" indent="-298938">
              <a:buSzPct val="100000"/>
              <a:buChar char="•"/>
              <a:defRPr sz="2800"/>
            </a:pPr>
            <a:r>
              <a:t>*El ingreso residual es dinero que continua siendo generado independientemente de si estás trabajando o no. Por ejemplo intereses de dinero que está en el banco, esto está fuera del alcance de muchas personas. Cuando los mercaderes de red encuentran su equipo de distribuidores y sus clientes crecen, el ingreso residual puede volverse una realidad para ellos.</a:t>
            </a:r>
          </a:p>
        </p:txBody>
      </p:sp>
    </p:spTree>
    <p:extLst>
      <p:ext uri="{BB962C8B-B14F-4D97-AF65-F5344CB8AC3E}">
        <p14:creationId xmlns:p14="http://schemas.microsoft.com/office/powerpoint/2010/main" val="711247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Shape 645"/>
          <p:cNvSpPr>
            <a:spLocks noGrp="1" noRot="1" noChangeAspect="1"/>
          </p:cNvSpPr>
          <p:nvPr>
            <p:ph type="sldImg"/>
          </p:nvPr>
        </p:nvSpPr>
        <p:spPr>
          <a:prstGeom prst="rect">
            <a:avLst/>
          </a:prstGeom>
        </p:spPr>
        <p:txBody>
          <a:bodyPr/>
          <a:lstStyle/>
          <a:p>
            <a:endParaRPr/>
          </a:p>
        </p:txBody>
      </p:sp>
      <p:sp>
        <p:nvSpPr>
          <p:cNvPr id="646" name="Shape 646"/>
          <p:cNvSpPr>
            <a:spLocks noGrp="1"/>
          </p:cNvSpPr>
          <p:nvPr>
            <p:ph type="body" sz="quarter" idx="1"/>
          </p:nvPr>
        </p:nvSpPr>
        <p:spPr>
          <a:prstGeom prst="rect">
            <a:avLst/>
          </a:prstGeom>
        </p:spPr>
        <p:txBody>
          <a:bodyPr/>
          <a:lstStyle/>
          <a:p>
            <a:pPr marL="298938" indent="-298938">
              <a:buSzPct val="100000"/>
              <a:buChar char="•"/>
            </a:pPr>
            <a:r>
              <a:t>Ya sea en tu tiempo libre, medio tiempo o tiempo completo, los negocios de marketing de red le permiten a las personas los beneficios de ser un empresario sin tomar los riesgos y gastos de un negocio tradicional.</a:t>
            </a:r>
          </a:p>
          <a:p>
            <a:pPr marL="298938" indent="-298938">
              <a:buSzPct val="100000"/>
              <a:buChar char="•"/>
            </a:pPr>
            <a:r>
              <a:t>*Algunas personas confunden el marketing de red con ventas al por menor, por que es con lo que están familiarizados. Pero aunque incluye ventas al consumidor, esta basada en una RED de distribución usando la forma de comunicación más vieja y efectiva: de boca en boca</a:t>
            </a:r>
          </a:p>
          <a:p>
            <a:pPr marL="298938" indent="-298938">
              <a:buSzPct val="100000"/>
              <a:buChar char="•"/>
            </a:pPr>
            <a:r>
              <a:t>*Este ha probado ser un modelo de negocios muy exitoso por casi un siglo.</a:t>
            </a:r>
          </a:p>
          <a:p>
            <a:pPr marL="298938" indent="-298938">
              <a:buSzPct val="100000"/>
              <a:buChar char="•"/>
            </a:pPr>
            <a:r>
              <a:t>*Nos unimos y nos apoyamos mutuamente usando cosas como esta presentación que fácilmente puede ser duplicada. Tomamos parte en las capacitaciones educativas gratuitas por teléfono e Internet para aprender y crecer con nuestra compañía. Lo mantenemos simple</a:t>
            </a:r>
          </a:p>
          <a:p>
            <a:pPr marL="298938" indent="-298938">
              <a:buSzPct val="100000"/>
              <a:buChar char="•"/>
            </a:pPr>
            <a:r>
              <a:t>.</a:t>
            </a:r>
          </a:p>
        </p:txBody>
      </p:sp>
    </p:spTree>
    <p:extLst>
      <p:ext uri="{BB962C8B-B14F-4D97-AF65-F5344CB8AC3E}">
        <p14:creationId xmlns:p14="http://schemas.microsoft.com/office/powerpoint/2010/main" val="104782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marL="298938" indent="-298938">
              <a:buSzPct val="100000"/>
              <a:buChar char="•"/>
            </a:pPr>
            <a:r>
              <a:t>*ASEA fue fundada por 3 hombres de negocios que se encontraron con una tecnología única mientras aún estaba en investigación y desarrollo. Lo que comenzó como un proyecto de negocios se volvió una misión llena de propósito para mejorar vidas.</a:t>
            </a:r>
          </a:p>
          <a:p>
            <a:pPr marL="298938" indent="-298938">
              <a:buSzPct val="100000"/>
              <a:buChar char="•"/>
            </a:pPr>
            <a:r>
              <a:t>*Cuando una gran compañía farmacéutica quiso comprar las patentes, estos hombres de negocios se rehusaron aunque se les ofrecieron cantidades que hubieran garantizado riqueza por generaciones.</a:t>
            </a:r>
          </a:p>
          <a:p>
            <a:pPr marL="298938" indent="-298938">
              <a:buSzPct val="100000"/>
              <a:buChar char="•"/>
            </a:pPr>
            <a:r>
              <a:t>Su meta se volvió la de llevar este descubrimiento directamente a las personas por las personas - tan rápido como sea posible. Al hacer eso pusieron los "principios y propósitos" sobre el "ego y las finanzas"</a:t>
            </a:r>
          </a:p>
        </p:txBody>
      </p:sp>
    </p:spTree>
    <p:extLst>
      <p:ext uri="{BB962C8B-B14F-4D97-AF65-F5344CB8AC3E}">
        <p14:creationId xmlns:p14="http://schemas.microsoft.com/office/powerpoint/2010/main" val="1399499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pPr marL="298938" indent="-298938">
              <a:buSzPct val="100000"/>
              <a:buChar char="•"/>
            </a:pPr>
            <a:r>
              <a:t>Gracias a que nuestro negocio es primariamente uno de compartición y no de ventas, podemos ser nosotros mismos</a:t>
            </a:r>
          </a:p>
          <a:p>
            <a:pPr marL="298938" indent="-298938">
              <a:buSzPct val="100000"/>
              <a:buChar char="•"/>
            </a:pPr>
            <a:r>
              <a:t>*Ya sea que nos gustaría ganar mucho o poco, podemos participar con este negocio al ritmo que nos vaya bien y mezclarlo en nuestra vida. Todos traemos nuestros dones y personalidad únicos a nuestro negocio. </a:t>
            </a:r>
          </a:p>
        </p:txBody>
      </p:sp>
    </p:spTree>
    <p:extLst>
      <p:ext uri="{BB962C8B-B14F-4D97-AF65-F5344CB8AC3E}">
        <p14:creationId xmlns:p14="http://schemas.microsoft.com/office/powerpoint/2010/main" val="1496299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r>
              <a:t>Por lo regular las personas se interesan en ASEA por una o más de estas SEIS razones:</a:t>
            </a:r>
          </a:p>
          <a:p>
            <a:r>
              <a:t>*Tienen un problema de salud, se quieren sentir mejor, o quieren invertir en su salud futura</a:t>
            </a:r>
          </a:p>
          <a:p>
            <a:r>
              <a:t>*Conocen o aman a alguien con un problema de salud</a:t>
            </a:r>
          </a:p>
          <a:p>
            <a:r>
              <a:t>*Son atletas o les gustaría tener más energía y menos fatiga para su vida diaria</a:t>
            </a:r>
          </a:p>
          <a:p>
            <a:r>
              <a:t>*Quieren mejorar la forma en la que se ven y les atraen los beneficios anti edad para la piel</a:t>
            </a:r>
          </a:p>
          <a:p>
            <a:r>
              <a:t>*Tienen estrés económico. Pueden usar un ingreso adicional y son atraídos por la oportunidad de un negocio en casa</a:t>
            </a:r>
          </a:p>
          <a:p>
            <a:r>
              <a:t>*Quieren hacer una diferencia en el mundo y son atraídos por ser parte de algo visionario y pionero con personas que piensan de forma similar.</a:t>
            </a:r>
          </a:p>
        </p:txBody>
      </p:sp>
    </p:spTree>
    <p:extLst>
      <p:ext uri="{BB962C8B-B14F-4D97-AF65-F5344CB8AC3E}">
        <p14:creationId xmlns:p14="http://schemas.microsoft.com/office/powerpoint/2010/main" val="1268559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pPr marL="298938" indent="-298938">
              <a:buClr>
                <a:srgbClr val="000000"/>
              </a:buClr>
              <a:buSzPct val="100000"/>
              <a:buFont typeface="Gill Sans"/>
              <a:buChar char="•"/>
              <a:defRPr sz="2700"/>
            </a:pPr>
            <a:r>
              <a:t>¿Te gustaría ver las opciones que las personas tienen con ASEA?</a:t>
            </a:r>
          </a:p>
          <a:p>
            <a:pPr marL="298938" indent="-298938">
              <a:buClr>
                <a:srgbClr val="000000"/>
              </a:buClr>
              <a:buSzPct val="100000"/>
              <a:buFont typeface="Gill Sans"/>
              <a:buChar char="•"/>
              <a:defRPr sz="2700"/>
            </a:pPr>
            <a:r>
              <a:t>*¿Dónde te ves a ti mismo?</a:t>
            </a:r>
          </a:p>
          <a:p>
            <a:pPr marL="298938" indent="-298938">
              <a:buClr>
                <a:srgbClr val="000000"/>
              </a:buClr>
              <a:buSzPct val="100000"/>
              <a:buFont typeface="Gill Sans"/>
              <a:buChar char="•"/>
              <a:defRPr sz="2700"/>
            </a:pPr>
            <a:r>
              <a:t>*A algunas personas simplemente les gustaría usar nuestros productos y convertirse en "Clientes Valorados ASEA". Si esto te interesa, puedes comprar a precio de menudeo o recibir un precio de "Cliente preferido". Todos los días, todo el año y por todo el tiempo que tomes ASEA, tu cuerpo continuará teniendo ayuda extra para la salud e inmunidad. El envejecimiento y el daño celular por los problemas de la vida moderna tendrán menos efecto en ti.</a:t>
            </a:r>
          </a:p>
          <a:p>
            <a:pPr marL="298938" indent="-298938">
              <a:buClr>
                <a:srgbClr val="000000"/>
              </a:buClr>
              <a:buSzPct val="100000"/>
              <a:buFont typeface="Gill Sans"/>
              <a:buChar char="•"/>
              <a:defRPr sz="2700"/>
            </a:pPr>
            <a:r>
              <a:t>*Pero la mejor oferta es unirse a ASEA como un "Asociado"</a:t>
            </a:r>
          </a:p>
          <a:p>
            <a:pPr marL="298938" indent="-298938">
              <a:buClr>
                <a:srgbClr val="000000"/>
              </a:buClr>
              <a:buSzPct val="100000"/>
              <a:buFont typeface="Gill Sans"/>
              <a:buChar char="•"/>
              <a:defRPr sz="2700"/>
            </a:pPr>
            <a:r>
              <a:t>*Aquí está porqué: ¡Los asociados pueden tener un precio especial en su primera orden y pueden calificar para recibir producto gratuito y "Cheques de agradecimiento" de ASEA! Sólo son $40 para unirse y recibes un centro de negocios automatizado GRATIS. ¡También recibes apoyo de gente dispuesta a ayudar como yo!</a:t>
            </a:r>
          </a:p>
          <a:p>
            <a:pPr marL="298938" indent="-298938">
              <a:buClr>
                <a:srgbClr val="000000"/>
              </a:buClr>
              <a:buSzPct val="100000"/>
              <a:buFont typeface="Gill Sans"/>
              <a:buChar char="•"/>
              <a:defRPr sz="2700"/>
            </a:pPr>
            <a:r>
              <a:t>*Los constructores de negocios son asociados que trabajan haciendo crecer su negocio ASEA y ayudan a los demás a hacer lo mismo. Les brindamos entrenamiento gratuito. El éxito puede llevar a tener un ingreso residual creciente, libertad de tiempo y menos estrés sobre la economía y el retiro. Muchos logran sueños que nunca pensaron que se harían verdad.</a:t>
            </a:r>
          </a:p>
          <a:p>
            <a:pPr marL="298938" indent="-298938">
              <a:buClr>
                <a:srgbClr val="000000"/>
              </a:buClr>
              <a:buSzPct val="100000"/>
              <a:buFont typeface="Gill Sans"/>
              <a:buChar char="•"/>
              <a:defRPr sz="2700"/>
            </a:pPr>
            <a:r>
              <a:t>*Muchas gracias por permitirme compartir esta información con ustedes y me encantaría saber lo que piensan y si alguna de las "Seis razones" se aplican a ustedes</a:t>
            </a:r>
          </a:p>
          <a:p>
            <a:pPr marL="298938" indent="-298938">
              <a:buClr>
                <a:srgbClr val="000000"/>
              </a:buClr>
              <a:buSzPct val="100000"/>
              <a:buFont typeface="Gill Sans"/>
              <a:buChar char="•"/>
              <a:defRPr sz="2700"/>
            </a:pPr>
            <a:r>
              <a:t>*(pasa o registra/hojas de registro, pregunta como sienten con Renu 28, responde a las preguntas)</a:t>
            </a:r>
          </a:p>
        </p:txBody>
      </p:sp>
    </p:spTree>
    <p:extLst>
      <p:ext uri="{BB962C8B-B14F-4D97-AF65-F5344CB8AC3E}">
        <p14:creationId xmlns:p14="http://schemas.microsoft.com/office/powerpoint/2010/main" val="46721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marL="259080" indent="-259080">
              <a:buSzPct val="100000"/>
              <a:buChar char="•"/>
            </a:pPr>
            <a:r>
              <a:t>*La tecnología de ASEA está basada en la "Bioquímica Redox"</a:t>
            </a:r>
          </a:p>
          <a:p>
            <a:pPr marL="259080" indent="-259080">
              <a:buSzPct val="100000"/>
              <a:buChar char="•"/>
            </a:pPr>
            <a:r>
              <a:t>*Más de 10,000 estudios sobre la "Señalización Redox" han sido publicados en revistas científicas y médicas.</a:t>
            </a:r>
          </a:p>
          <a:p>
            <a:pPr marL="259080" indent="-259080">
              <a:buSzPct val="100000"/>
              <a:buChar char="•"/>
            </a:pPr>
            <a:r>
              <a:t>*Aunque puede que no hayas escuchado de esto, se han publicado más de 12 libros sobre el tema.</a:t>
            </a:r>
          </a:p>
          <a:p>
            <a:pPr marL="259080" indent="-259080">
              <a:buSzPct val="100000"/>
              <a:buChar char="•"/>
            </a:pPr>
            <a:r>
              <a:t>*Varios premios Nobel han sido dados en el campo de señalización Redox.</a:t>
            </a:r>
          </a:p>
        </p:txBody>
      </p:sp>
    </p:spTree>
    <p:extLst>
      <p:ext uri="{BB962C8B-B14F-4D97-AF65-F5344CB8AC3E}">
        <p14:creationId xmlns:p14="http://schemas.microsoft.com/office/powerpoint/2010/main" val="2139530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marL="298938" indent="-298938">
              <a:buSzPct val="100000"/>
              <a:buChar char="•"/>
              <a:defRPr sz="3200"/>
            </a:pPr>
            <a:r>
              <a:t>Nuestras células usan sus propios mecanismos para reparar el daño que les pasa- estos mecanismos son llamadas Moléculas Señalizadoras Redox. Las células las generan cada segundo de cada día durante el proceso de producir energía. Sin ellas, la vida no podría existir.</a:t>
            </a:r>
          </a:p>
          <a:p>
            <a:pPr marL="298938" indent="-298938">
              <a:buSzPct val="100000"/>
              <a:buChar char="•"/>
              <a:defRPr sz="3200"/>
            </a:pPr>
            <a:r>
              <a:t>*Hay dos categorías de moléculas Señalizadoras Redox:</a:t>
            </a:r>
          </a:p>
          <a:p>
            <a:pPr marL="298938" indent="-298938">
              <a:buSzPct val="100000"/>
              <a:buChar char="•"/>
              <a:defRPr sz="3200"/>
            </a:pPr>
            <a:r>
              <a:t>*"Reductores" llevan los mensajes que le dicen a tus células que activen los antioxidantes. Los antioxidantes ayudan a prevenir daño celular y enfermedades.</a:t>
            </a:r>
          </a:p>
          <a:p>
            <a:pPr marL="298938" indent="-298938">
              <a:buSzPct val="100000"/>
              <a:buChar char="•"/>
              <a:defRPr sz="3200"/>
            </a:pPr>
            <a:r>
              <a:t>*La segunda categoría son los "Oxidantes" responsables de permitir la comunicación celular correcta dentro de tu cuerpo para asegurar un desempeño optimo del sistema inmune- protegiendo contra bacterias, virus e infecciones dañinas</a:t>
            </a:r>
          </a:p>
          <a:p>
            <a:pPr marL="298938" indent="-298938">
              <a:buSzPct val="100000"/>
              <a:buChar char="•"/>
              <a:defRPr sz="3200"/>
            </a:pPr>
            <a:r>
              <a:t>La palabra "REDOX" es corto para "Reductores y oxidantes"</a:t>
            </a:r>
          </a:p>
        </p:txBody>
      </p:sp>
    </p:spTree>
    <p:extLst>
      <p:ext uri="{BB962C8B-B14F-4D97-AF65-F5344CB8AC3E}">
        <p14:creationId xmlns:p14="http://schemas.microsoft.com/office/powerpoint/2010/main" val="162400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pPr marL="323850" indent="-323850">
              <a:buSzPct val="100000"/>
              <a:buChar char="•"/>
            </a:pPr>
            <a:r>
              <a:t>*Conforme envejecemos, producimos menos y menos de estás moléculas. Dado que las Moléculas señalizadoras redox envían señales cuando hay un problema, no tener suficientes es como si nuestra células llamaran al 911 sin buena señal. Como resultado, tendemos a desarrollar más problemas de salud crónicos de los que teníamos cuando eramos jóvenes.</a:t>
            </a:r>
          </a:p>
          <a:p>
            <a:pPr marL="323850" indent="-323850">
              <a:buSzPct val="100000"/>
              <a:buChar char="•"/>
            </a:pPr>
            <a:r>
              <a:t>*Nuestros ojos se debilitan, nuestra memoria no es lo que solía ser, nuestras articulaciones comienzan a doler. Nuestro sistema inmune se siente más débil- o demasiado reactivo. Nuestro cuerpo inteligente parece estar perdiendo algo de su inteligencia.</a:t>
            </a:r>
          </a:p>
          <a:p>
            <a:pPr marL="323850" indent="-323850">
              <a:buSzPct val="100000"/>
              <a:buChar char="•"/>
            </a:pPr>
            <a:r>
              <a:t>*Muchas personas asumen estos cambios como inevitables o sólo como parte de envejecer. Pero ahora los investigadores entienden que muchos son el resultado de deficiencias y desbalances en la función REDOX.</a:t>
            </a:r>
          </a:p>
        </p:txBody>
      </p:sp>
    </p:spTree>
    <p:extLst>
      <p:ext uri="{BB962C8B-B14F-4D97-AF65-F5344CB8AC3E}">
        <p14:creationId xmlns:p14="http://schemas.microsoft.com/office/powerpoint/2010/main" val="11437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pPr marL="298938" indent="-298938">
              <a:buSzPct val="100000"/>
              <a:buChar char="•"/>
            </a:pPr>
            <a:r>
              <a:t>*Construido después de décadas de investigación, inversión de millones y trabajando con físicos atómicos médicos, ASEA creó la primer y única fuente de moléculas redox estabilizadas fuera del cuerpo</a:t>
            </a:r>
          </a:p>
          <a:p>
            <a:pPr marL="298938" indent="-298938">
              <a:buSzPct val="100000"/>
              <a:buChar char="•"/>
            </a:pPr>
            <a:r>
              <a:t>¡Son bioactivas y están listas para trabajar!</a:t>
            </a:r>
          </a:p>
          <a:p>
            <a:pPr marL="298938" indent="-298938">
              <a:buSzPct val="100000"/>
              <a:buChar char="•"/>
            </a:pPr>
            <a:r>
              <a:t>Con esta tecnología fuertemente patentada, ASEA ha creado productos seguros proveyendo sorprendentes beneficios para la salud y anti edad </a:t>
            </a:r>
          </a:p>
        </p:txBody>
      </p:sp>
    </p:spTree>
    <p:extLst>
      <p:ext uri="{BB962C8B-B14F-4D97-AF65-F5344CB8AC3E}">
        <p14:creationId xmlns:p14="http://schemas.microsoft.com/office/powerpoint/2010/main" val="337887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marL="298938" indent="-298938">
              <a:buSzPct val="100000"/>
              <a:buChar char="•"/>
            </a:pPr>
            <a:r>
              <a:t>*¿Quién se puede beneficiar de la tecnología de ASEA?</a:t>
            </a:r>
          </a:p>
          <a:p>
            <a:pPr marL="298938" indent="-298938">
              <a:buSzPct val="100000"/>
              <a:buChar char="•"/>
            </a:pPr>
            <a:r>
              <a:t>*Cualquiera a quien le preocupe tener una buena salud</a:t>
            </a:r>
          </a:p>
          <a:p>
            <a:pPr marL="298938" indent="-298938">
              <a:buSzPct val="100000"/>
              <a:buChar char="•"/>
            </a:pPr>
            <a:r>
              <a:t>*Los atletas se beneficiarán de una recuperación más rápida y más resistencia</a:t>
            </a:r>
          </a:p>
          <a:p>
            <a:pPr marL="298938" indent="-298938">
              <a:buSzPct val="100000"/>
              <a:buChar char="•"/>
            </a:pPr>
            <a:r>
              <a:t>*La mayoría de nosotros disfrutamos vernos mejor</a:t>
            </a:r>
          </a:p>
          <a:p>
            <a:pPr marL="298938" indent="-298938">
              <a:buSzPct val="100000"/>
              <a:buChar char="•"/>
            </a:pPr>
            <a:r>
              <a:t>*¡ASEA ha creado algo que nadie más en el mundo ha creado! Algo que nos puede beneficiar a todos.</a:t>
            </a:r>
          </a:p>
        </p:txBody>
      </p:sp>
    </p:spTree>
    <p:extLst>
      <p:ext uri="{BB962C8B-B14F-4D97-AF65-F5344CB8AC3E}">
        <p14:creationId xmlns:p14="http://schemas.microsoft.com/office/powerpoint/2010/main" val="929542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pPr marL="298938" indent="-298938">
              <a:buClr>
                <a:srgbClr val="000000"/>
              </a:buClr>
              <a:buSzPct val="100000"/>
              <a:buFont typeface="Helvetica"/>
              <a:buChar char="•"/>
            </a:pPr>
            <a:r>
              <a:t>El entender a las Moléculas señalizadoras redox es útil para saber lo que NO son.</a:t>
            </a:r>
          </a:p>
          <a:p>
            <a:pPr marL="298938" indent="-298938">
              <a:buClr>
                <a:srgbClr val="000000"/>
              </a:buClr>
              <a:buSzPct val="100000"/>
              <a:buFont typeface="Helvetica"/>
              <a:buChar char="•"/>
            </a:pPr>
            <a:r>
              <a:t>*no son vitaminas, minerales o anti oxidantes. No son otro jugo exótico, no son otro tipo de agua alcalina.</a:t>
            </a:r>
          </a:p>
          <a:p>
            <a:pPr marL="298938" indent="-298938">
              <a:buClr>
                <a:srgbClr val="000000"/>
              </a:buClr>
              <a:buSzPct val="100000"/>
              <a:buFont typeface="Helvetica"/>
              <a:buChar char="•"/>
            </a:pPr>
            <a:r>
              <a:t>*Son moléculas nativas del cuerpo humano que mejoran funciones celulares, mejoran la salud total del cuerpo y le permiten a todos los sistemas del cuerpo funcionar mejor.</a:t>
            </a:r>
          </a:p>
          <a:p>
            <a:pPr marL="298938" indent="-298938">
              <a:buClr>
                <a:srgbClr val="000000"/>
              </a:buClr>
              <a:buSzPct val="100000"/>
              <a:buFont typeface="Helvetica"/>
              <a:buChar char="•"/>
            </a:pPr>
            <a:r>
              <a:t>*¡Es muy emocionante que con la tecnología de ASEA por primera vez podamos suplementar el suministro de nuestro propio cuerpo de estas moléculas dadoras de vida!</a:t>
            </a:r>
          </a:p>
          <a:p>
            <a:pPr marL="298938" indent="-298938">
              <a:buClr>
                <a:srgbClr val="000000"/>
              </a:buClr>
              <a:buSzPct val="100000"/>
              <a:buFont typeface="Helvetica"/>
              <a:buChar char="•"/>
            </a:pPr>
            <a:r>
              <a:t>*Muchos consideran esto no sólo un descubrimiento en las ciencias de la salud, sino un REGALO para la humanidad, en un momento en el que tenemos  en nuestro ambiente una cantidad sin precedentes de toxinas que dañan nuestras células..</a:t>
            </a:r>
          </a:p>
        </p:txBody>
      </p:sp>
    </p:spTree>
    <p:extLst>
      <p:ext uri="{BB962C8B-B14F-4D97-AF65-F5344CB8AC3E}">
        <p14:creationId xmlns:p14="http://schemas.microsoft.com/office/powerpoint/2010/main" val="202116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9_Office Theme cop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Shape 87"/>
          <p:cNvSpPr>
            <a:spLocks noGrp="1"/>
          </p:cNvSpPr>
          <p:nvPr>
            <p:ph type="title"/>
          </p:nvPr>
        </p:nvSpPr>
        <p:spPr>
          <a:xfrm>
            <a:off x="2113279" y="1317414"/>
            <a:ext cx="8778242" cy="1608666"/>
          </a:xfrm>
          <a:prstGeom prst="rect">
            <a:avLst/>
          </a:prstGeom>
        </p:spPr>
        <p:txBody>
          <a:bodyPr lIns="48767" tIns="48767" rIns="48767" bIns="48767">
            <a:normAutofit/>
          </a:bodyPr>
          <a:lstStyle>
            <a:lvl1pPr marL="0" marR="0" defTabSz="487643">
              <a:lnSpc>
                <a:spcPct val="100000"/>
              </a:lnSpc>
              <a:defRPr sz="5600" spc="0">
                <a:solidFill>
                  <a:srgbClr val="404040"/>
                </a:solidFill>
                <a:latin typeface="ApexNew-Book"/>
                <a:ea typeface="ApexNew-Book"/>
                <a:cs typeface="ApexNew-Book"/>
                <a:sym typeface="ApexNew-Book"/>
              </a:defRPr>
            </a:lvl1pPr>
          </a:lstStyle>
          <a:p>
            <a:r>
              <a:t>Title Text</a:t>
            </a:r>
          </a:p>
        </p:txBody>
      </p:sp>
      <p:sp>
        <p:nvSpPr>
          <p:cNvPr id="88" name="Shape 88"/>
          <p:cNvSpPr>
            <a:spLocks noGrp="1"/>
          </p:cNvSpPr>
          <p:nvPr>
            <p:ph type="sldNum" sz="quarter" idx="2"/>
          </p:nvPr>
        </p:nvSpPr>
        <p:spPr>
          <a:xfrm>
            <a:off x="8615681" y="8088133"/>
            <a:ext cx="2275841" cy="211836"/>
          </a:xfrm>
          <a:prstGeom prst="rect">
            <a:avLst/>
          </a:prstGeom>
        </p:spPr>
        <p:txBody>
          <a:bodyPr wrap="square" lIns="48767" tIns="48767" rIns="48767" bIns="48767"/>
          <a:lstStyle>
            <a:lvl1pPr algn="r" defTabSz="487643">
              <a:defRPr sz="700">
                <a:solidFill>
                  <a:srgbClr val="888888"/>
                </a:solidFill>
                <a:uFillTx/>
                <a:latin typeface="Calibri"/>
                <a:ea typeface="Calibri"/>
                <a:cs typeface="Calibri"/>
                <a:sym typeface="Calibri"/>
              </a:defRPr>
            </a:lvl1pPr>
          </a:lstStyle>
          <a:p>
            <a:fld id="{86CB4B4D-7CA3-9044-876B-883B54F8677D}" type="slidenum">
              <a:t>‹#›</a:t>
            </a:fld>
            <a:endParaRPr/>
          </a:p>
        </p:txBody>
      </p:sp>
      <p:sp>
        <p:nvSpPr>
          <p:cNvPr id="89" name="Shape 89"/>
          <p:cNvSpPr>
            <a:spLocks noGrp="1"/>
          </p:cNvSpPr>
          <p:nvPr>
            <p:ph type="body" sz="half" idx="1"/>
          </p:nvPr>
        </p:nvSpPr>
        <p:spPr>
          <a:xfrm>
            <a:off x="2113279" y="2926079"/>
            <a:ext cx="8778242" cy="5608321"/>
          </a:xfrm>
          <a:prstGeom prst="rect">
            <a:avLst/>
          </a:prstGeom>
        </p:spPr>
        <p:txBody>
          <a:bodyPr lIns="48767" tIns="48767" rIns="48767" bIns="48767">
            <a:normAutofit/>
          </a:bodyPr>
          <a:lstStyle>
            <a:lvl1pPr marL="235726" marR="0" indent="-235726" defTabSz="487643">
              <a:spcBef>
                <a:spcPts val="800"/>
              </a:spcBef>
              <a:buClrTx/>
              <a:defRPr sz="2200">
                <a:solidFill>
                  <a:srgbClr val="404040"/>
                </a:solidFill>
                <a:uFillTx/>
                <a:latin typeface="ApexNew-Book"/>
                <a:ea typeface="ApexNew-Book"/>
                <a:cs typeface="ApexNew-Book"/>
                <a:sym typeface="ApexNew-Book"/>
              </a:defRPr>
            </a:lvl1pPr>
            <a:lvl2pPr marL="492882" marR="0" indent="-235727" defTabSz="487643">
              <a:spcBef>
                <a:spcPts val="800"/>
              </a:spcBef>
              <a:buClrTx/>
              <a:defRPr sz="2200">
                <a:solidFill>
                  <a:srgbClr val="404040"/>
                </a:solidFill>
                <a:uFillTx/>
                <a:latin typeface="ApexNew-Book"/>
                <a:ea typeface="ApexNew-Book"/>
                <a:cs typeface="ApexNew-Book"/>
                <a:sym typeface="ApexNew-Book"/>
              </a:defRPr>
            </a:lvl2pPr>
            <a:lvl3pPr marL="731904" marR="0" indent="-217593" defTabSz="487643">
              <a:buClrTx/>
              <a:defRPr sz="2200">
                <a:solidFill>
                  <a:srgbClr val="404040"/>
                </a:solidFill>
                <a:uFillTx/>
                <a:latin typeface="ApexNew-Book"/>
                <a:ea typeface="ApexNew-Book"/>
                <a:cs typeface="ApexNew-Book"/>
                <a:sym typeface="ApexNew-Book"/>
              </a:defRPr>
            </a:lvl3pPr>
            <a:lvl4pPr marL="1028622" marR="0" indent="-257156" defTabSz="487643">
              <a:spcBef>
                <a:spcPts val="800"/>
              </a:spcBef>
              <a:buClrTx/>
              <a:defRPr sz="2200">
                <a:solidFill>
                  <a:srgbClr val="404040"/>
                </a:solidFill>
                <a:uFillTx/>
                <a:latin typeface="ApexNew-Book"/>
                <a:ea typeface="ApexNew-Book"/>
                <a:cs typeface="ApexNew-Book"/>
                <a:sym typeface="ApexNew-Book"/>
              </a:defRPr>
            </a:lvl4pPr>
            <a:lvl5pPr marL="1285777" marR="0" indent="-257156" defTabSz="487643">
              <a:spcBef>
                <a:spcPts val="800"/>
              </a:spcBef>
              <a:buClrTx/>
              <a:defRPr sz="2200">
                <a:solidFill>
                  <a:srgbClr val="404040"/>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6" name="molecules.png" descr="molecules.png"/>
          <p:cNvPicPr>
            <a:picLocks noChangeAspect="1"/>
          </p:cNvPicPr>
          <p:nvPr/>
        </p:nvPicPr>
        <p:blipFill>
          <a:blip r:embed="rId3"/>
          <a:stretch>
            <a:fillRect/>
          </a:stretch>
        </p:blipFill>
        <p:spPr>
          <a:xfrm>
            <a:off x="10844108" y="1560125"/>
            <a:ext cx="4671343" cy="6491111"/>
          </a:xfrm>
          <a:prstGeom prst="rect">
            <a:avLst/>
          </a:prstGeom>
          <a:ln w="12700">
            <a:miter lim="400000"/>
          </a:ln>
        </p:spPr>
      </p:pic>
      <p:sp>
        <p:nvSpPr>
          <p:cNvPr id="97" name="Shape 97"/>
          <p:cNvSpPr/>
          <p:nvPr/>
        </p:nvSpPr>
        <p:spPr>
          <a:xfrm>
            <a:off x="1" y="7897708"/>
            <a:ext cx="13056731" cy="666046"/>
          </a:xfrm>
          <a:prstGeom prst="rect">
            <a:avLst/>
          </a:prstGeom>
          <a:solidFill>
            <a:srgbClr val="0071CE"/>
          </a:solidFill>
          <a:ln w="12700">
            <a:miter lim="400000"/>
          </a:ln>
          <a:effectLst>
            <a:outerShdw blurRad="25400" dist="25400" dir="15839969" rotWithShape="0">
              <a:srgbClr val="808080">
                <a:alpha val="12000"/>
              </a:srgbClr>
            </a:outerShdw>
          </a:effectLst>
        </p:spPr>
        <p:txBody>
          <a:bodyPr lIns="65023" tIns="65023" rIns="65023" bIns="65023" anchor="ctr"/>
          <a:lstStyle/>
          <a:p>
            <a:pPr defTabSz="587007">
              <a:defRPr sz="3600">
                <a:solidFill>
                  <a:srgbClr val="FFFFFF"/>
                </a:solidFill>
                <a:latin typeface="Calibri"/>
                <a:ea typeface="Calibri"/>
                <a:cs typeface="Calibri"/>
                <a:sym typeface="Calibri"/>
              </a:defRPr>
            </a:pPr>
            <a:endParaRPr/>
          </a:p>
        </p:txBody>
      </p:sp>
      <p:sp>
        <p:nvSpPr>
          <p:cNvPr id="98" name="Shape 98"/>
          <p:cNvSpPr/>
          <p:nvPr/>
        </p:nvSpPr>
        <p:spPr>
          <a:xfrm>
            <a:off x="1790418" y="8080588"/>
            <a:ext cx="1" cy="307059"/>
          </a:xfrm>
          <a:prstGeom prst="line">
            <a:avLst/>
          </a:prstGeom>
          <a:ln w="3175">
            <a:solidFill>
              <a:srgbClr val="FFFFFF"/>
            </a:solidFill>
            <a:miter lim="0"/>
          </a:ln>
        </p:spPr>
        <p:txBody>
          <a:bodyPr lIns="65023" tIns="65023" rIns="65023" bIns="65023"/>
          <a:lstStyle/>
          <a:p>
            <a:pPr algn="l" defTabSz="866986">
              <a:defRPr sz="3400">
                <a:solidFill>
                  <a:srgbClr val="000000"/>
                </a:solidFill>
                <a:latin typeface="Calibri"/>
                <a:ea typeface="Calibri"/>
                <a:cs typeface="Calibri"/>
                <a:sym typeface="Calibri"/>
              </a:defRPr>
            </a:pPr>
            <a:endParaRPr/>
          </a:p>
        </p:txBody>
      </p:sp>
      <p:pic>
        <p:nvPicPr>
          <p:cNvPr id="99" name="image4.png" descr="ASEA-white.png"/>
          <p:cNvPicPr>
            <a:picLocks noChangeAspect="1"/>
          </p:cNvPicPr>
          <p:nvPr/>
        </p:nvPicPr>
        <p:blipFill>
          <a:blip r:embed="rId4"/>
          <a:stretch>
            <a:fillRect/>
          </a:stretch>
        </p:blipFill>
        <p:spPr>
          <a:xfrm>
            <a:off x="392854" y="8091875"/>
            <a:ext cx="1090508" cy="282224"/>
          </a:xfrm>
          <a:prstGeom prst="rect">
            <a:avLst/>
          </a:prstGeom>
          <a:ln w="12700">
            <a:miter lim="400000"/>
          </a:ln>
        </p:spPr>
      </p:pic>
      <p:sp>
        <p:nvSpPr>
          <p:cNvPr id="100" name="Shape 100"/>
          <p:cNvSpPr>
            <a:spLocks noGrp="1"/>
          </p:cNvSpPr>
          <p:nvPr>
            <p:ph type="sldNum" sz="quarter" idx="2"/>
          </p:nvPr>
        </p:nvSpPr>
        <p:spPr>
          <a:xfrm>
            <a:off x="6285653" y="7762833"/>
            <a:ext cx="3034455" cy="472949"/>
          </a:xfrm>
          <a:prstGeom prst="rect">
            <a:avLst/>
          </a:prstGeom>
        </p:spPr>
        <p:txBody>
          <a:bodyPr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s copy 2">
    <p:spTree>
      <p:nvGrpSpPr>
        <p:cNvPr id="1" name=""/>
        <p:cNvGrpSpPr/>
        <p:nvPr/>
      </p:nvGrpSpPr>
      <p:grpSpPr>
        <a:xfrm>
          <a:off x="0" y="0"/>
          <a:ext cx="0" cy="0"/>
          <a:chOff x="0" y="0"/>
          <a:chExt cx="0" cy="0"/>
        </a:xfrm>
      </p:grpSpPr>
      <p:sp>
        <p:nvSpPr>
          <p:cNvPr id="107" name="Shape 107"/>
          <p:cNvSpPr>
            <a:spLocks noGrp="1"/>
          </p:cNvSpPr>
          <p:nvPr>
            <p:ph type="body" sz="half" idx="1"/>
          </p:nvPr>
        </p:nvSpPr>
        <p:spPr>
          <a:xfrm>
            <a:off x="2251075" y="2171700"/>
            <a:ext cx="8512969" cy="5419726"/>
          </a:xfrm>
          <a:prstGeom prst="rect">
            <a:avLst/>
          </a:prstGeom>
        </p:spPr>
        <p:txBody>
          <a:bodyPr lIns="28570" tIns="28570" rIns="28570" bIns="28570" anchor="ctr">
            <a:normAutofit/>
          </a:bodyPr>
          <a:lstStyle>
            <a:lvl1pPr marL="541654" marR="0" indent="-416656" defTabSz="650166">
              <a:spcBef>
                <a:spcPts val="4600"/>
              </a:spcBef>
              <a:buClrTx/>
              <a:buSzPct val="171000"/>
              <a:buFont typeface="Lucida Grande"/>
              <a:defRPr sz="3600">
                <a:latin typeface="Calibri"/>
                <a:ea typeface="Calibri"/>
                <a:cs typeface="Calibri"/>
                <a:sym typeface="Calibri"/>
              </a:defRPr>
            </a:lvl1pPr>
            <a:lvl2pPr marL="782718" marR="0" indent="-416655" defTabSz="650166">
              <a:spcBef>
                <a:spcPts val="4600"/>
              </a:spcBef>
              <a:buClrTx/>
              <a:buSzPct val="171000"/>
              <a:buFont typeface="Lucida Grande"/>
              <a:defRPr sz="3600">
                <a:latin typeface="Calibri"/>
                <a:ea typeface="Calibri"/>
                <a:cs typeface="Calibri"/>
                <a:sym typeface="Calibri"/>
              </a:defRPr>
            </a:lvl2pPr>
            <a:lvl3pPr marL="1023784" marR="0" indent="-416655" defTabSz="650166">
              <a:spcBef>
                <a:spcPts val="4600"/>
              </a:spcBef>
              <a:buClrTx/>
              <a:buSzPct val="171000"/>
              <a:buFont typeface="Lucida Grande"/>
              <a:defRPr sz="3600">
                <a:latin typeface="Calibri"/>
                <a:ea typeface="Calibri"/>
                <a:cs typeface="Calibri"/>
                <a:sym typeface="Calibri"/>
              </a:defRPr>
            </a:lvl3pPr>
            <a:lvl4pPr marL="1273776" marR="0" indent="-416655" defTabSz="650166">
              <a:spcBef>
                <a:spcPts val="4600"/>
              </a:spcBef>
              <a:buClrTx/>
              <a:buSzPct val="171000"/>
              <a:buFont typeface="Lucida Grande"/>
              <a:defRPr sz="3600">
                <a:latin typeface="Calibri"/>
                <a:ea typeface="Calibri"/>
                <a:cs typeface="Calibri"/>
                <a:sym typeface="Calibri"/>
              </a:defRPr>
            </a:lvl4pPr>
            <a:lvl5pPr marL="1514843" marR="0" indent="-416655" defTabSz="650166">
              <a:spcBef>
                <a:spcPts val="4600"/>
              </a:spcBef>
              <a:buClrTx/>
              <a:buSzPct val="171000"/>
              <a:buFont typeface="Lucida Grande"/>
              <a:defRPr sz="3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8" name="Shape 108"/>
          <p:cNvSpPr>
            <a:spLocks noGrp="1"/>
          </p:cNvSpPr>
          <p:nvPr>
            <p:ph type="sldNum" sz="quarter" idx="2"/>
          </p:nvPr>
        </p:nvSpPr>
        <p:spPr>
          <a:xfrm>
            <a:off x="6326293" y="7802457"/>
            <a:ext cx="2465494" cy="393701"/>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115" name="Shape 115"/>
          <p:cNvSpPr>
            <a:spLocks noGrp="1"/>
          </p:cNvSpPr>
          <p:nvPr>
            <p:ph type="title"/>
          </p:nvPr>
        </p:nvSpPr>
        <p:spPr>
          <a:xfrm>
            <a:off x="650239" y="1317415"/>
            <a:ext cx="11704322" cy="1608665"/>
          </a:xfrm>
          <a:prstGeom prst="rect">
            <a:avLst/>
          </a:prstGeom>
        </p:spPr>
        <p:txBody>
          <a:bodyPr lIns="65023" tIns="65023" rIns="65023" bIns="65023"/>
          <a:lstStyle>
            <a:lvl1pPr marL="0" marR="0" defTabSz="866986">
              <a:lnSpc>
                <a:spcPct val="100000"/>
              </a:lnSpc>
              <a:defRPr sz="5600" spc="560"/>
            </a:lvl1pPr>
          </a:lstStyle>
          <a:p>
            <a:r>
              <a:t>Title Text</a:t>
            </a:r>
          </a:p>
        </p:txBody>
      </p:sp>
      <p:sp>
        <p:nvSpPr>
          <p:cNvPr id="116" name="Shape 116"/>
          <p:cNvSpPr>
            <a:spLocks noGrp="1"/>
          </p:cNvSpPr>
          <p:nvPr>
            <p:ph type="body" idx="1"/>
          </p:nvPr>
        </p:nvSpPr>
        <p:spPr>
          <a:xfrm>
            <a:off x="650239" y="2944142"/>
            <a:ext cx="11704322" cy="5608321"/>
          </a:xfrm>
          <a:prstGeom prst="rect">
            <a:avLst/>
          </a:prstGeom>
        </p:spPr>
        <p:txBody>
          <a:bodyPr lIns="65023" tIns="65023" rIns="65023" bIns="65023">
            <a:normAutofit/>
          </a:bodyPr>
          <a:lstStyle>
            <a:lvl1pPr marL="390676" marR="0" indent="-390676"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1923142" marR="0" indent="-551542"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7" name="Shape 117"/>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hape 124"/>
          <p:cNvSpPr>
            <a:spLocks noGrp="1"/>
          </p:cNvSpPr>
          <p:nvPr>
            <p:ph type="sldNum" sz="quarter" idx="2"/>
          </p:nvPr>
        </p:nvSpPr>
        <p:spPr>
          <a:xfrm>
            <a:off x="10941076" y="8024643"/>
            <a:ext cx="316205" cy="338827"/>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31" name="Shape 131"/>
          <p:cNvSpPr>
            <a:spLocks noGrp="1"/>
          </p:cNvSpPr>
          <p:nvPr>
            <p:ph type="title"/>
          </p:nvPr>
        </p:nvSpPr>
        <p:spPr>
          <a:xfrm>
            <a:off x="650239" y="1317414"/>
            <a:ext cx="11704322" cy="1608668"/>
          </a:xfrm>
          <a:prstGeom prst="rect">
            <a:avLst/>
          </a:prstGeom>
        </p:spPr>
        <p:txBody>
          <a:bodyPr lIns="65023" tIns="65023" rIns="65023" bIns="65023"/>
          <a:lstStyle>
            <a:lvl1pPr marL="0" marR="0" defTabSz="866986">
              <a:lnSpc>
                <a:spcPct val="100000"/>
              </a:lnSpc>
              <a:defRPr sz="7200" spc="720"/>
            </a:lvl1pPr>
          </a:lstStyle>
          <a:p>
            <a:r>
              <a:t>Title Text</a:t>
            </a:r>
          </a:p>
        </p:txBody>
      </p:sp>
      <p:sp>
        <p:nvSpPr>
          <p:cNvPr id="132" name="Shape 132"/>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723900" marR="0" indent="-723900"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a:solidFill>
                  <a:srgbClr val="6C6C6C"/>
                </a:solidFill>
                <a:uFillTx/>
                <a:latin typeface="Helvetica Light"/>
                <a:ea typeface="Helvetica Light"/>
                <a:cs typeface="Helvetica Light"/>
                <a:sym typeface="Helvetica Light"/>
              </a:defRPr>
            </a:lvl2pPr>
            <a:lvl3pPr marL="1457325" marR="0" indent="-542925"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3" name="Shape 133"/>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40" name="Shape 140"/>
          <p:cNvSpPr>
            <a:spLocks noGrp="1"/>
          </p:cNvSpPr>
          <p:nvPr>
            <p:ph type="title"/>
          </p:nvPr>
        </p:nvSpPr>
        <p:spPr>
          <a:xfrm>
            <a:off x="650239" y="735688"/>
            <a:ext cx="11704322" cy="1500555"/>
          </a:xfrm>
          <a:prstGeom prst="rect">
            <a:avLst/>
          </a:prstGeom>
        </p:spPr>
        <p:txBody>
          <a:bodyPr lIns="60022" tIns="60022" rIns="60022" bIns="60022">
            <a:normAutofit/>
          </a:bodyPr>
          <a:lstStyle>
            <a:lvl1pPr marL="0" marR="0" defTabSz="650240">
              <a:lnSpc>
                <a:spcPct val="100000"/>
              </a:lnSpc>
              <a:defRPr sz="6200" spc="0">
                <a:solidFill>
                  <a:srgbClr val="000000"/>
                </a:solidFill>
                <a:latin typeface="Calibri"/>
                <a:ea typeface="Calibri"/>
                <a:cs typeface="Calibri"/>
                <a:sym typeface="Calibri"/>
              </a:defRPr>
            </a:lvl1pPr>
          </a:lstStyle>
          <a:p>
            <a:r>
              <a:t>Title Text</a:t>
            </a:r>
          </a:p>
        </p:txBody>
      </p:sp>
      <p:sp>
        <p:nvSpPr>
          <p:cNvPr id="141" name="Shape 141"/>
          <p:cNvSpPr>
            <a:spLocks noGrp="1"/>
          </p:cNvSpPr>
          <p:nvPr>
            <p:ph type="sldNum" sz="quarter" idx="2"/>
          </p:nvPr>
        </p:nvSpPr>
        <p:spPr>
          <a:xfrm>
            <a:off x="12008693" y="8778894"/>
            <a:ext cx="345867" cy="361345"/>
          </a:xfrm>
          <a:prstGeom prst="rect">
            <a:avLst/>
          </a:prstGeom>
        </p:spPr>
        <p:txBody>
          <a:bodyPr lIns="60022" tIns="60022" rIns="60022" bIns="60022"/>
          <a:lstStyle>
            <a:lvl1pPr algn="r" defTabSz="650240">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9_Office Theme copy 6">
    <p:spTree>
      <p:nvGrpSpPr>
        <p:cNvPr id="1" name=""/>
        <p:cNvGrpSpPr/>
        <p:nvPr/>
      </p:nvGrpSpPr>
      <p:grpSpPr>
        <a:xfrm>
          <a:off x="0" y="0"/>
          <a:ext cx="0" cy="0"/>
          <a:chOff x="0" y="0"/>
          <a:chExt cx="0" cy="0"/>
        </a:xfrm>
      </p:grpSpPr>
      <p:sp>
        <p:nvSpPr>
          <p:cNvPr id="148" name="Shape 148"/>
          <p:cNvSpPr>
            <a:spLocks noGrp="1"/>
          </p:cNvSpPr>
          <p:nvPr>
            <p:ph type="title"/>
          </p:nvPr>
        </p:nvSpPr>
        <p:spPr>
          <a:xfrm>
            <a:off x="647700" y="130175"/>
            <a:ext cx="11709400" cy="2144713"/>
          </a:xfrm>
          <a:prstGeom prst="rect">
            <a:avLst/>
          </a:prstGeom>
        </p:spPr>
        <p:txBody>
          <a:bodyPr/>
          <a:lstStyle>
            <a:lvl1pPr marL="6350" marR="57799" indent="-6350" defTabSz="914400">
              <a:lnSpc>
                <a:spcPct val="100000"/>
              </a:lnSpc>
              <a:defRPr sz="6200" spc="0">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149" name="Shape 149"/>
          <p:cNvSpPr>
            <a:spLocks noGrp="1"/>
          </p:cNvSpPr>
          <p:nvPr>
            <p:ph type="body" idx="1"/>
          </p:nvPr>
        </p:nvSpPr>
        <p:spPr>
          <a:prstGeom prst="rect">
            <a:avLst/>
          </a:prstGeom>
        </p:spPr>
        <p:txBody>
          <a:bodyPr/>
          <a:lstStyle>
            <a:lvl1pPr marL="382587" marR="57799" defTabSz="914400">
              <a:spcBef>
                <a:spcPts val="1100"/>
              </a:spcBef>
            </a:lvl1pPr>
            <a:lvl2pPr marL="731837" marR="57799" defTabSz="914400">
              <a:spcBef>
                <a:spcPts val="1000"/>
              </a:spcBef>
            </a:lvl2pPr>
            <a:lvl3pPr marL="1131887" marR="57799" defTabSz="914400"/>
            <a:lvl4pPr marL="1589087" marR="57799" defTabSz="914400">
              <a:spcBef>
                <a:spcPts val="700"/>
              </a:spcBef>
            </a:lvl4pPr>
            <a:lvl5pPr marL="2046287" marR="57799" defTabSz="914400">
              <a:spcBef>
                <a:spcPts val="700"/>
              </a:spcBef>
            </a:lvl5pPr>
          </a:lstStyle>
          <a:p>
            <a:r>
              <a:t>Body Level One</a:t>
            </a:r>
          </a:p>
          <a:p>
            <a:pPr lvl="1"/>
            <a:r>
              <a:t>Body Level Two</a:t>
            </a:r>
          </a:p>
          <a:p>
            <a:pPr lvl="2"/>
            <a:r>
              <a:t>Body Level Three</a:t>
            </a:r>
          </a:p>
          <a:p>
            <a:pPr lvl="3"/>
            <a:r>
              <a:t>Body Level Four</a:t>
            </a:r>
          </a:p>
          <a:p>
            <a:pPr lvl="4"/>
            <a:r>
              <a:t>Body Level Five</a:t>
            </a:r>
          </a:p>
        </p:txBody>
      </p:sp>
      <p:sp>
        <p:nvSpPr>
          <p:cNvPr id="150" name="Shape 150"/>
          <p:cNvSpPr>
            <a:spLocks noGrp="1"/>
          </p:cNvSpPr>
          <p:nvPr>
            <p:ph type="sldNum" sz="quarter" idx="2"/>
          </p:nvPr>
        </p:nvSpPr>
        <p:spPr>
          <a:xfrm>
            <a:off x="10650636" y="9136062"/>
            <a:ext cx="371278" cy="330201"/>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Shape 157"/>
          <p:cNvSpPr>
            <a:spLocks noGrp="1"/>
          </p:cNvSpPr>
          <p:nvPr>
            <p:ph type="title"/>
          </p:nvPr>
        </p:nvSpPr>
        <p:spPr>
          <a:xfrm>
            <a:off x="650239" y="1253928"/>
            <a:ext cx="11704322" cy="1354784"/>
          </a:xfrm>
          <a:prstGeom prst="rect">
            <a:avLst/>
          </a:prstGeom>
        </p:spPr>
        <p:txBody>
          <a:bodyPr lIns="65023" tIns="65023" rIns="65023" bIns="65023"/>
          <a:lstStyle>
            <a:lvl1pPr marL="0" marR="0" defTabSz="866986">
              <a:lnSpc>
                <a:spcPct val="100000"/>
              </a:lnSpc>
              <a:defRPr sz="6400" spc="640"/>
            </a:lvl1pPr>
          </a:lstStyle>
          <a:p>
            <a:r>
              <a:t>Title Text</a:t>
            </a:r>
          </a:p>
        </p:txBody>
      </p:sp>
      <p:sp>
        <p:nvSpPr>
          <p:cNvPr id="158" name="Shape 158"/>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9" name="Shape 159"/>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Shape 166"/>
          <p:cNvSpPr>
            <a:spLocks noGrp="1"/>
          </p:cNvSpPr>
          <p:nvPr>
            <p:ph type="title"/>
          </p:nvPr>
        </p:nvSpPr>
        <p:spPr>
          <a:xfrm>
            <a:off x="2011679" y="3491665"/>
            <a:ext cx="8981442" cy="1568027"/>
          </a:xfrm>
          <a:prstGeom prst="rect">
            <a:avLst/>
          </a:prstGeom>
        </p:spPr>
        <p:txBody>
          <a:bodyPr lIns="48762" tIns="48762" rIns="48762" bIns="48762">
            <a:normAutofit/>
          </a:bodyPr>
          <a:lstStyle>
            <a:lvl1pPr marL="0" marR="0" defTabSz="365690">
              <a:lnSpc>
                <a:spcPct val="100000"/>
              </a:lnSpc>
              <a:defRPr sz="3400" spc="0">
                <a:solidFill>
                  <a:srgbClr val="404040"/>
                </a:solidFill>
                <a:latin typeface="ApexNew-Book"/>
                <a:ea typeface="ApexNew-Book"/>
                <a:cs typeface="ApexNew-Book"/>
                <a:sym typeface="ApexNew-Book"/>
              </a:defRPr>
            </a:lvl1pPr>
          </a:lstStyle>
          <a:p>
            <a:r>
              <a:t>Title Text</a:t>
            </a:r>
          </a:p>
        </p:txBody>
      </p:sp>
      <p:sp>
        <p:nvSpPr>
          <p:cNvPr id="167" name="Shape 167"/>
          <p:cNvSpPr>
            <a:spLocks noGrp="1"/>
          </p:cNvSpPr>
          <p:nvPr>
            <p:ph type="body" sz="quarter" idx="1"/>
          </p:nvPr>
        </p:nvSpPr>
        <p:spPr>
          <a:xfrm>
            <a:off x="2804159" y="5364479"/>
            <a:ext cx="7396482" cy="1869441"/>
          </a:xfrm>
          <a:prstGeom prst="rect">
            <a:avLst/>
          </a:prstGeom>
        </p:spPr>
        <p:txBody>
          <a:bodyPr lIns="48762" tIns="48762" rIns="48762" bIns="48762">
            <a:normAutofit/>
          </a:bodyPr>
          <a:lstStyle>
            <a:lvl1pPr marL="0" marR="0" indent="0" algn="ctr" defTabSz="365690">
              <a:spcBef>
                <a:spcPts val="600"/>
              </a:spcBef>
              <a:buClrTx/>
              <a:buSzTx/>
              <a:buFontTx/>
              <a:buNone/>
              <a:defRPr sz="2200">
                <a:solidFill>
                  <a:srgbClr val="888888"/>
                </a:solidFill>
                <a:uFillTx/>
                <a:latin typeface="ApexNew-Book"/>
                <a:ea typeface="ApexNew-Book"/>
                <a:cs typeface="ApexNew-Book"/>
                <a:sym typeface="ApexNew-Book"/>
              </a:defRPr>
            </a:lvl1pPr>
            <a:lvl2pPr marL="0" marR="0" indent="536372" algn="ctr" defTabSz="365690">
              <a:spcBef>
                <a:spcPts val="600"/>
              </a:spcBef>
              <a:buClrTx/>
              <a:buSzTx/>
              <a:buFontTx/>
              <a:buNone/>
              <a:defRPr sz="2200">
                <a:solidFill>
                  <a:srgbClr val="888888"/>
                </a:solidFill>
                <a:uFillTx/>
                <a:latin typeface="ApexNew-Book"/>
                <a:ea typeface="ApexNew-Book"/>
                <a:cs typeface="ApexNew-Book"/>
                <a:sym typeface="ApexNew-Book"/>
              </a:defRPr>
            </a:lvl2pPr>
            <a:lvl3pPr marL="0" marR="0" indent="1072743" algn="ctr" defTabSz="365690">
              <a:spcBef>
                <a:spcPts val="600"/>
              </a:spcBef>
              <a:buClrTx/>
              <a:buSzTx/>
              <a:buFontTx/>
              <a:buNone/>
              <a:defRPr sz="2200">
                <a:solidFill>
                  <a:srgbClr val="888888"/>
                </a:solidFill>
                <a:uFillTx/>
                <a:latin typeface="ApexNew-Book"/>
                <a:ea typeface="ApexNew-Book"/>
                <a:cs typeface="ApexNew-Book"/>
                <a:sym typeface="ApexNew-Book"/>
              </a:defRPr>
            </a:lvl3pPr>
            <a:lvl4pPr marL="0" marR="0" indent="1609114" algn="ctr" defTabSz="365690">
              <a:buClrTx/>
              <a:buSzTx/>
              <a:buFontTx/>
              <a:buNone/>
              <a:defRPr sz="2200">
                <a:solidFill>
                  <a:srgbClr val="888888"/>
                </a:solidFill>
                <a:uFillTx/>
                <a:latin typeface="ApexNew-Book"/>
                <a:ea typeface="ApexNew-Book"/>
                <a:cs typeface="ApexNew-Book"/>
                <a:sym typeface="ApexNew-Book"/>
              </a:defRPr>
            </a:lvl4pPr>
            <a:lvl5pPr marL="0" marR="0" indent="2145487" algn="ctr" defTabSz="365690">
              <a:buClrTx/>
              <a:buSzTx/>
              <a:buFontTx/>
              <a:buNone/>
              <a:defRPr sz="2200">
                <a:solidFill>
                  <a:srgbClr val="888888"/>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11031193" y="8075465"/>
            <a:ext cx="226089" cy="237226"/>
          </a:xfrm>
          <a:prstGeom prst="rect">
            <a:avLst/>
          </a:prstGeom>
        </p:spPr>
        <p:txBody>
          <a:bodyPr lIns="48762" tIns="48762" rIns="48762" bIns="48762"/>
          <a:lstStyle>
            <a:lvl1pPr algn="r" defTabSz="650166">
              <a:defRPr sz="9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2_Custom Layout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Shape 21"/>
          <p:cNvSpPr>
            <a:spLocks noGrp="1"/>
          </p:cNvSpPr>
          <p:nvPr>
            <p:ph type="title"/>
          </p:nvPr>
        </p:nvSpPr>
        <p:spPr>
          <a:xfrm>
            <a:off x="647700" y="390596"/>
            <a:ext cx="11709400" cy="1625601"/>
          </a:xfrm>
          <a:prstGeom prst="rect">
            <a:avLst/>
          </a:prstGeom>
          <a:ln>
            <a:round/>
          </a:ln>
        </p:spPr>
        <p:txBody>
          <a:bodyPr lIns="38100" tIns="38100" rIns="38100" bIns="38100"/>
          <a:lstStyle>
            <a:lvl1pPr marL="0" marR="0" defTabSz="1295400">
              <a:lnSpc>
                <a:spcPct val="100000"/>
              </a:lnSpc>
              <a:defRPr sz="6200" spc="0">
                <a:solidFill>
                  <a:srgbClr val="002F73"/>
                </a:solidFill>
                <a:uFill>
                  <a:solidFill>
                    <a:srgbClr val="002F73"/>
                  </a:solidFill>
                </a:uFill>
                <a:latin typeface="Calibri"/>
                <a:ea typeface="Calibri"/>
                <a:cs typeface="Calibri"/>
                <a:sym typeface="Calibri"/>
              </a:defRPr>
            </a:lvl1pPr>
          </a:lstStyle>
          <a:p>
            <a:r>
              <a:t>Title Text</a:t>
            </a:r>
          </a:p>
        </p:txBody>
      </p:sp>
      <p:sp>
        <p:nvSpPr>
          <p:cNvPr id="22" name="Shape 22"/>
          <p:cNvSpPr>
            <a:spLocks noGrp="1"/>
          </p:cNvSpPr>
          <p:nvPr>
            <p:ph type="sldNum" sz="quarter" idx="2"/>
          </p:nvPr>
        </p:nvSpPr>
        <p:spPr>
          <a:xfrm>
            <a:off x="12059682" y="9236286"/>
            <a:ext cx="294879" cy="317501"/>
          </a:xfrm>
          <a:prstGeom prst="rect">
            <a:avLst/>
          </a:prstGeom>
          <a:ln>
            <a:round/>
          </a:ln>
        </p:spPr>
        <p:txBody>
          <a:bodyPr lIns="38100" tIns="38100" rIns="38100" bIns="38100"/>
          <a:lstStyle>
            <a:lvl1pPr algn="r" defTabSz="1295400">
              <a:buClr>
                <a:srgbClr val="9A9A9A"/>
              </a:buClr>
              <a:defRPr>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75" name="molecules.png" descr="molecules.png"/>
          <p:cNvPicPr>
            <a:picLocks noChangeAspect="1"/>
          </p:cNvPicPr>
          <p:nvPr/>
        </p:nvPicPr>
        <p:blipFill>
          <a:blip r:embed="rId2"/>
          <a:stretch>
            <a:fillRect/>
          </a:stretch>
        </p:blipFill>
        <p:spPr>
          <a:xfrm>
            <a:off x="10844108" y="1560125"/>
            <a:ext cx="4671343" cy="6491111"/>
          </a:xfrm>
          <a:prstGeom prst="rect">
            <a:avLst/>
          </a:prstGeom>
          <a:ln w="12700">
            <a:miter lim="400000"/>
          </a:ln>
        </p:spPr>
      </p:pic>
      <p:sp>
        <p:nvSpPr>
          <p:cNvPr id="176" name="Shape 176"/>
          <p:cNvSpPr/>
          <p:nvPr/>
        </p:nvSpPr>
        <p:spPr>
          <a:xfrm>
            <a:off x="1" y="7897708"/>
            <a:ext cx="13056731" cy="666046"/>
          </a:xfrm>
          <a:prstGeom prst="rect">
            <a:avLst/>
          </a:prstGeom>
          <a:solidFill>
            <a:srgbClr val="0071CE"/>
          </a:solidFill>
          <a:ln w="12700">
            <a:miter lim="400000"/>
          </a:ln>
          <a:effectLst>
            <a:outerShdw blurRad="25400" dist="25400" dir="15839969" rotWithShape="0">
              <a:srgbClr val="808080">
                <a:alpha val="12000"/>
              </a:srgbClr>
            </a:outerShdw>
          </a:effectLst>
        </p:spPr>
        <p:txBody>
          <a:bodyPr lIns="72248" tIns="72248" rIns="72248" bIns="72248" anchor="ctr"/>
          <a:lstStyle/>
          <a:p>
            <a:pPr defTabSz="587007">
              <a:defRPr sz="3600">
                <a:solidFill>
                  <a:srgbClr val="FFFFFF"/>
                </a:solidFill>
                <a:latin typeface="Helvetica Light"/>
                <a:ea typeface="Helvetica Light"/>
                <a:cs typeface="Helvetica Light"/>
                <a:sym typeface="Helvetica Light"/>
              </a:defRPr>
            </a:pPr>
            <a:endParaRPr/>
          </a:p>
        </p:txBody>
      </p:sp>
      <p:sp>
        <p:nvSpPr>
          <p:cNvPr id="177" name="Shape 177"/>
          <p:cNvSpPr/>
          <p:nvPr/>
        </p:nvSpPr>
        <p:spPr>
          <a:xfrm>
            <a:off x="1790418" y="8080588"/>
            <a:ext cx="1" cy="307059"/>
          </a:xfrm>
          <a:prstGeom prst="line">
            <a:avLst/>
          </a:prstGeom>
          <a:ln w="3175">
            <a:solidFill>
              <a:srgbClr val="FFFFFF"/>
            </a:solidFill>
            <a:miter lim="0"/>
          </a:ln>
        </p:spPr>
        <p:txBody>
          <a:bodyPr lIns="72248" tIns="72248" rIns="72248" bIns="72248" anchor="ctr"/>
          <a:lstStyle/>
          <a:p>
            <a:pPr algn="l" defTabSz="866986">
              <a:defRPr sz="2200">
                <a:solidFill>
                  <a:srgbClr val="000000"/>
                </a:solidFill>
                <a:latin typeface="Helvetica"/>
                <a:ea typeface="Helvetica"/>
                <a:cs typeface="Helvetica"/>
                <a:sym typeface="Helvetica"/>
              </a:defRPr>
            </a:pPr>
            <a:endParaRPr/>
          </a:p>
        </p:txBody>
      </p:sp>
      <p:pic>
        <p:nvPicPr>
          <p:cNvPr id="178" name="image4.png" descr="ASEA-white.png"/>
          <p:cNvPicPr>
            <a:picLocks noChangeAspect="1"/>
          </p:cNvPicPr>
          <p:nvPr/>
        </p:nvPicPr>
        <p:blipFill>
          <a:blip r:embed="rId3"/>
          <a:stretch>
            <a:fillRect/>
          </a:stretch>
        </p:blipFill>
        <p:spPr>
          <a:xfrm>
            <a:off x="392854" y="8091875"/>
            <a:ext cx="1090508" cy="282224"/>
          </a:xfrm>
          <a:prstGeom prst="rect">
            <a:avLst/>
          </a:prstGeom>
          <a:ln w="12700">
            <a:miter lim="400000"/>
          </a:ln>
        </p:spPr>
      </p:pic>
      <p:sp>
        <p:nvSpPr>
          <p:cNvPr id="179" name="Shape 179"/>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5_Blank">
    <p:spTree>
      <p:nvGrpSpPr>
        <p:cNvPr id="1" name=""/>
        <p:cNvGrpSpPr/>
        <p:nvPr/>
      </p:nvGrpSpPr>
      <p:grpSpPr>
        <a:xfrm>
          <a:off x="0" y="0"/>
          <a:ext cx="0" cy="0"/>
          <a:chOff x="0" y="0"/>
          <a:chExt cx="0" cy="0"/>
        </a:xfrm>
      </p:grpSpPr>
      <p:sp>
        <p:nvSpPr>
          <p:cNvPr id="186" name="Shape 186"/>
          <p:cNvSpPr>
            <a:spLocks noGrp="1"/>
          </p:cNvSpPr>
          <p:nvPr>
            <p:ph type="title"/>
          </p:nvPr>
        </p:nvSpPr>
        <p:spPr>
          <a:xfrm>
            <a:off x="1747519" y="1512148"/>
            <a:ext cx="9509761" cy="1219201"/>
          </a:xfrm>
          <a:prstGeom prst="rect">
            <a:avLst/>
          </a:prstGeom>
        </p:spPr>
        <p:txBody>
          <a:bodyPr lIns="48762" tIns="48762" rIns="48762" bIns="48762">
            <a:normAutofit/>
          </a:bodyPr>
          <a:lstStyle>
            <a:lvl1pPr marL="0" marR="0" defTabSz="365690">
              <a:lnSpc>
                <a:spcPct val="100000"/>
              </a:lnSpc>
              <a:defRPr sz="3400" spc="0">
                <a:latin typeface="Trebuchet MS"/>
                <a:ea typeface="Trebuchet MS"/>
                <a:cs typeface="Trebuchet MS"/>
                <a:sym typeface="Trebuchet MS"/>
              </a:defRPr>
            </a:lvl1pPr>
          </a:lstStyle>
          <a:p>
            <a:r>
              <a:t>Title Text</a:t>
            </a:r>
          </a:p>
        </p:txBody>
      </p:sp>
      <p:sp>
        <p:nvSpPr>
          <p:cNvPr id="187" name="Shape 187"/>
          <p:cNvSpPr>
            <a:spLocks noGrp="1"/>
          </p:cNvSpPr>
          <p:nvPr>
            <p:ph type="body" sz="quarter" idx="1"/>
          </p:nvPr>
        </p:nvSpPr>
        <p:spPr>
          <a:xfrm>
            <a:off x="1747519" y="2926086"/>
            <a:ext cx="4652022" cy="4827695"/>
          </a:xfrm>
          <a:prstGeom prst="rect">
            <a:avLst/>
          </a:prstGeom>
        </p:spPr>
        <p:txBody>
          <a:bodyPr lIns="48762" tIns="48762" rIns="48762" bIns="48762">
            <a:normAutofit/>
          </a:bodyPr>
          <a:lstStyle>
            <a:lvl1pPr marL="235699" marR="0" indent="-235699" defTabSz="365690">
              <a:spcBef>
                <a:spcPts val="600"/>
              </a:spcBef>
              <a:buClrTx/>
              <a:defRPr sz="2200">
                <a:solidFill>
                  <a:srgbClr val="404040"/>
                </a:solidFill>
                <a:uFillTx/>
                <a:latin typeface="ApexNew-Book"/>
                <a:ea typeface="ApexNew-Book"/>
                <a:cs typeface="ApexNew-Book"/>
                <a:sym typeface="ApexNew-Book"/>
              </a:defRPr>
            </a:lvl1pPr>
            <a:lvl2pPr marL="492826" marR="0" indent="-235700" defTabSz="365690">
              <a:spcBef>
                <a:spcPts val="600"/>
              </a:spcBef>
              <a:buClrTx/>
              <a:defRPr sz="2200">
                <a:solidFill>
                  <a:srgbClr val="404040"/>
                </a:solidFill>
                <a:uFillTx/>
                <a:latin typeface="ApexNew-Book"/>
                <a:ea typeface="ApexNew-Book"/>
                <a:cs typeface="ApexNew-Book"/>
                <a:sym typeface="ApexNew-Book"/>
              </a:defRPr>
            </a:lvl2pPr>
            <a:lvl3pPr marL="716280" marR="0" indent="-202027" defTabSz="365690">
              <a:spcBef>
                <a:spcPts val="600"/>
              </a:spcBef>
              <a:buClrTx/>
              <a:defRPr sz="2200">
                <a:solidFill>
                  <a:srgbClr val="404040"/>
                </a:solidFill>
                <a:uFillTx/>
                <a:latin typeface="ApexNew-Book"/>
                <a:ea typeface="ApexNew-Book"/>
                <a:cs typeface="ApexNew-Book"/>
                <a:sym typeface="ApexNew-Book"/>
              </a:defRPr>
            </a:lvl3pPr>
            <a:lvl4pPr marL="1007076" marR="0" indent="-235698" defTabSz="365690">
              <a:buClrTx/>
              <a:defRPr sz="2200">
                <a:solidFill>
                  <a:srgbClr val="404040"/>
                </a:solidFill>
                <a:uFillTx/>
                <a:latin typeface="ApexNew-Book"/>
                <a:ea typeface="ApexNew-Book"/>
                <a:cs typeface="ApexNew-Book"/>
                <a:sym typeface="ApexNew-Book"/>
              </a:defRPr>
            </a:lvl4pPr>
            <a:lvl5pPr marL="1264202" marR="0" indent="-235698" defTabSz="365690">
              <a:buClrTx/>
              <a:defRPr sz="2200">
                <a:solidFill>
                  <a:srgbClr val="404040"/>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
        <p:nvSpPr>
          <p:cNvPr id="188" name="Shape 188"/>
          <p:cNvSpPr>
            <a:spLocks noGrp="1"/>
          </p:cNvSpPr>
          <p:nvPr>
            <p:ph type="sldNum" sz="quarter" idx="2"/>
          </p:nvPr>
        </p:nvSpPr>
        <p:spPr>
          <a:xfrm>
            <a:off x="6326293" y="7802457"/>
            <a:ext cx="2465494" cy="393701"/>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9_Office Theme copy 3">
    <p:spTree>
      <p:nvGrpSpPr>
        <p:cNvPr id="1" name=""/>
        <p:cNvGrpSpPr/>
        <p:nvPr/>
      </p:nvGrpSpPr>
      <p:grpSpPr>
        <a:xfrm>
          <a:off x="0" y="0"/>
          <a:ext cx="0" cy="0"/>
          <a:chOff x="0" y="0"/>
          <a:chExt cx="0" cy="0"/>
        </a:xfrm>
      </p:grpSpPr>
      <p:sp>
        <p:nvSpPr>
          <p:cNvPr id="195" name="Shape 195"/>
          <p:cNvSpPr>
            <a:spLocks noGrp="1"/>
          </p:cNvSpPr>
          <p:nvPr>
            <p:ph type="title"/>
          </p:nvPr>
        </p:nvSpPr>
        <p:spPr>
          <a:xfrm>
            <a:off x="647700" y="130175"/>
            <a:ext cx="11709400" cy="2144713"/>
          </a:xfrm>
          <a:prstGeom prst="rect">
            <a:avLst/>
          </a:prstGeom>
        </p:spPr>
        <p:txBody>
          <a:bodyPr/>
          <a:lstStyle>
            <a:lvl1pPr marL="6350" marR="57799" indent="-6350" defTabSz="914400">
              <a:lnSpc>
                <a:spcPct val="100000"/>
              </a:lnSpc>
              <a:defRPr sz="6200" spc="0">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196" name="Shape 196"/>
          <p:cNvSpPr>
            <a:spLocks noGrp="1"/>
          </p:cNvSpPr>
          <p:nvPr>
            <p:ph type="body" idx="1"/>
          </p:nvPr>
        </p:nvSpPr>
        <p:spPr>
          <a:prstGeom prst="rect">
            <a:avLst/>
          </a:prstGeom>
        </p:spPr>
        <p:txBody>
          <a:bodyPr/>
          <a:lstStyle>
            <a:lvl1pPr marL="382587" marR="57799" defTabSz="914400">
              <a:spcBef>
                <a:spcPts val="1100"/>
              </a:spcBef>
              <a:buClrTx/>
            </a:lvl1pPr>
            <a:lvl2pPr marL="731837" marR="57799" defTabSz="914400">
              <a:spcBef>
                <a:spcPts val="1000"/>
              </a:spcBef>
              <a:buClrTx/>
            </a:lvl2pPr>
            <a:lvl3pPr marL="1131887" marR="57799" defTabSz="914400">
              <a:buClrTx/>
            </a:lvl3pPr>
            <a:lvl4pPr marL="1589087" marR="57799" defTabSz="914400">
              <a:spcBef>
                <a:spcPts val="700"/>
              </a:spcBef>
              <a:buClrTx/>
            </a:lvl4pPr>
            <a:lvl5pPr marL="2046287" marR="57799" defTabSz="914400">
              <a:spcBef>
                <a:spcPts val="700"/>
              </a:spcBef>
              <a:buClrTx/>
            </a:lvl5pPr>
          </a:lstStyle>
          <a:p>
            <a:r>
              <a:t>Body Level One</a:t>
            </a:r>
          </a:p>
          <a:p>
            <a:pPr lvl="1"/>
            <a:r>
              <a:t>Body Level Two</a:t>
            </a:r>
          </a:p>
          <a:p>
            <a:pPr lvl="2"/>
            <a:r>
              <a:t>Body Level Three</a:t>
            </a:r>
          </a:p>
          <a:p>
            <a:pPr lvl="3"/>
            <a:r>
              <a:t>Body Level Four</a:t>
            </a:r>
          </a:p>
          <a:p>
            <a:pPr lvl="4"/>
            <a:r>
              <a:t>Body Level Five</a:t>
            </a:r>
          </a:p>
        </p:txBody>
      </p:sp>
      <p:sp>
        <p:nvSpPr>
          <p:cNvPr id="197" name="Shape 197"/>
          <p:cNvSpPr>
            <a:spLocks noGrp="1"/>
          </p:cNvSpPr>
          <p:nvPr>
            <p:ph type="sldNum" sz="quarter" idx="2"/>
          </p:nvPr>
        </p:nvSpPr>
        <p:spPr>
          <a:xfrm>
            <a:off x="10650636" y="9136062"/>
            <a:ext cx="371278" cy="330201"/>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 Center">
    <p:bg>
      <p:bgPr>
        <a:gradFill flip="none" rotWithShape="1">
          <a:gsLst>
            <a:gs pos="0">
              <a:srgbClr val="0433FF"/>
            </a:gs>
            <a:gs pos="100000">
              <a:srgbClr val="0096FF"/>
            </a:gs>
          </a:gsLst>
          <a:lin ang="5400000" scaled="0"/>
        </a:gradFill>
        <a:effectLst/>
      </p:bgPr>
    </p:bg>
    <p:spTree>
      <p:nvGrpSpPr>
        <p:cNvPr id="1" name=""/>
        <p:cNvGrpSpPr/>
        <p:nvPr/>
      </p:nvGrpSpPr>
      <p:grpSpPr>
        <a:xfrm>
          <a:off x="0" y="0"/>
          <a:ext cx="0" cy="0"/>
          <a:chOff x="0" y="0"/>
          <a:chExt cx="0" cy="0"/>
        </a:xfrm>
      </p:grpSpPr>
      <p:sp>
        <p:nvSpPr>
          <p:cNvPr id="204" name="Shape 204"/>
          <p:cNvSpPr>
            <a:spLocks noGrp="1"/>
          </p:cNvSpPr>
          <p:nvPr>
            <p:ph type="title"/>
          </p:nvPr>
        </p:nvSpPr>
        <p:spPr>
          <a:xfrm>
            <a:off x="1270000" y="3225800"/>
            <a:ext cx="10464800" cy="3302000"/>
          </a:xfrm>
          <a:prstGeom prst="rect">
            <a:avLst/>
          </a:prstGeom>
        </p:spPr>
        <p:txBody>
          <a:bodyPr>
            <a:normAutofit/>
          </a:bodyPr>
          <a:lstStyle>
            <a:lvl1pPr marL="0" marR="0" defTabSz="584200">
              <a:lnSpc>
                <a:spcPct val="100000"/>
              </a:lnSpc>
              <a:defRPr sz="8000" spc="0">
                <a:solidFill>
                  <a:srgbClr val="FFFFFF"/>
                </a:solidFill>
                <a:latin typeface="Helvetica"/>
                <a:ea typeface="Helvetica"/>
                <a:cs typeface="Helvetica"/>
                <a:sym typeface="Helvetica"/>
              </a:defRPr>
            </a:lvl1pPr>
          </a:lstStyle>
          <a:p>
            <a:r>
              <a:t>Title Text</a:t>
            </a:r>
          </a:p>
        </p:txBody>
      </p:sp>
      <p:sp>
        <p:nvSpPr>
          <p:cNvPr id="205" name="Shape 205"/>
          <p:cNvSpPr>
            <a:spLocks noGrp="1"/>
          </p:cNvSpPr>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12" name="Shape 212"/>
          <p:cNvSpPr>
            <a:spLocks noGrp="1"/>
          </p:cNvSpPr>
          <p:nvPr>
            <p:ph type="sldNum" sz="quarter" idx="2"/>
          </p:nvPr>
        </p:nvSpPr>
        <p:spPr>
          <a:xfrm>
            <a:off x="6343650" y="9372600"/>
            <a:ext cx="317500" cy="342900"/>
          </a:xfrm>
          <a:prstGeom prst="rect">
            <a:avLst/>
          </a:prstGeom>
        </p:spPr>
        <p:txBody>
          <a:bodyPr anchor="t"/>
          <a:lstStyle>
            <a:lvl1pPr defTabSz="457200">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9_Office Theme copy">
    <p:spTree>
      <p:nvGrpSpPr>
        <p:cNvPr id="1" name=""/>
        <p:cNvGrpSpPr/>
        <p:nvPr/>
      </p:nvGrpSpPr>
      <p:grpSpPr>
        <a:xfrm>
          <a:off x="0" y="0"/>
          <a:ext cx="0" cy="0"/>
          <a:chOff x="0" y="0"/>
          <a:chExt cx="0" cy="0"/>
        </a:xfrm>
      </p:grpSpPr>
      <p:sp>
        <p:nvSpPr>
          <p:cNvPr id="219" name="Shape 219"/>
          <p:cNvSpPr>
            <a:spLocks noGrp="1"/>
          </p:cNvSpPr>
          <p:nvPr>
            <p:ph type="title"/>
          </p:nvPr>
        </p:nvSpPr>
        <p:spPr>
          <a:prstGeom prst="rect">
            <a:avLst/>
          </a:prstGeom>
        </p:spPr>
        <p:txBody>
          <a:bodyPr/>
          <a:lstStyle>
            <a:lvl1pPr>
              <a:lnSpc>
                <a:spcPct val="100000"/>
              </a:lnSpc>
              <a:defRPr sz="6200" spc="0">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220" name="Shape 2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1" name="Shape 2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8" name="Shape 228"/>
          <p:cNvSpPr>
            <a:spLocks noGrp="1"/>
          </p:cNvSpPr>
          <p:nvPr>
            <p:ph type="title"/>
          </p:nvPr>
        </p:nvSpPr>
        <p:spPr>
          <a:xfrm>
            <a:off x="650239" y="955040"/>
            <a:ext cx="11704322" cy="2144889"/>
          </a:xfrm>
          <a:prstGeom prst="rect">
            <a:avLst/>
          </a:prstGeom>
        </p:spPr>
        <p:txBody>
          <a:bodyPr lIns="65023" tIns="65023" rIns="65023" bIns="65023">
            <a:normAutofit/>
          </a:bodyPr>
          <a:lstStyle>
            <a:lvl1pPr marL="0" marR="0" defTabSz="914400">
              <a:lnSpc>
                <a:spcPct val="100000"/>
              </a:lnSpc>
              <a:defRPr sz="6200" spc="0">
                <a:solidFill>
                  <a:srgbClr val="000000"/>
                </a:solidFill>
                <a:latin typeface="Calibri"/>
                <a:ea typeface="Calibri"/>
                <a:cs typeface="Calibri"/>
                <a:sym typeface="Calibri"/>
              </a:defRPr>
            </a:lvl1pPr>
          </a:lstStyle>
          <a:p>
            <a:r>
              <a:t>Title Text</a:t>
            </a:r>
          </a:p>
        </p:txBody>
      </p:sp>
      <p:sp>
        <p:nvSpPr>
          <p:cNvPr id="229" name="Shape 229"/>
          <p:cNvSpPr>
            <a:spLocks noGrp="1"/>
          </p:cNvSpPr>
          <p:nvPr>
            <p:ph type="body" idx="1"/>
          </p:nvPr>
        </p:nvSpPr>
        <p:spPr>
          <a:xfrm>
            <a:off x="650239" y="3099928"/>
            <a:ext cx="11704322" cy="6653673"/>
          </a:xfrm>
          <a:prstGeom prst="rect">
            <a:avLst/>
          </a:prstGeom>
        </p:spPr>
        <p:txBody>
          <a:bodyPr lIns="65023" tIns="65023" rIns="65023" bIns="65023">
            <a:normAutofit/>
          </a:bodyPr>
          <a:lstStyle>
            <a:lvl1pPr marL="471487" marR="0" indent="-471487" defTabSz="914400">
              <a:spcBef>
                <a:spcPts val="700"/>
              </a:spcBef>
              <a:buClrTx/>
              <a:defRPr>
                <a:uFillTx/>
                <a:latin typeface="Calibri"/>
                <a:ea typeface="Calibri"/>
                <a:cs typeface="Calibri"/>
                <a:sym typeface="Calibri"/>
              </a:defRPr>
            </a:lvl1pPr>
            <a:lvl2pPr marL="906235" marR="0" indent="-449035" defTabSz="914400">
              <a:spcBef>
                <a:spcPts val="700"/>
              </a:spcBef>
              <a:buClrTx/>
              <a:defRPr sz="4400">
                <a:uFillTx/>
                <a:latin typeface="Calibri"/>
                <a:ea typeface="Calibri"/>
                <a:cs typeface="Calibri"/>
                <a:sym typeface="Calibri"/>
              </a:defRPr>
            </a:lvl2pPr>
            <a:lvl3pPr marL="1333500" marR="0" indent="-419100" defTabSz="914400">
              <a:spcBef>
                <a:spcPts val="700"/>
              </a:spcBef>
              <a:buClrTx/>
              <a:defRPr sz="4400">
                <a:uFillTx/>
                <a:latin typeface="Calibri"/>
                <a:ea typeface="Calibri"/>
                <a:cs typeface="Calibri"/>
                <a:sym typeface="Calibri"/>
              </a:defRPr>
            </a:lvl3pPr>
            <a:lvl4pPr marL="1874520" marR="0" indent="-502920" defTabSz="914400">
              <a:spcBef>
                <a:spcPts val="700"/>
              </a:spcBef>
              <a:buClrTx/>
              <a:defRPr sz="4400">
                <a:uFillTx/>
                <a:latin typeface="Calibri"/>
                <a:ea typeface="Calibri"/>
                <a:cs typeface="Calibri"/>
                <a:sym typeface="Calibri"/>
              </a:defRPr>
            </a:lvl4pPr>
            <a:lvl5pPr marL="2331720" marR="0" indent="-502920" defTabSz="914400">
              <a:spcBef>
                <a:spcPts val="700"/>
              </a:spcBef>
              <a:buClrTx/>
              <a:defRPr sz="44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0" name="Shape 230"/>
          <p:cNvSpPr>
            <a:spLocks noGrp="1"/>
          </p:cNvSpPr>
          <p:nvPr>
            <p:ph type="sldNum" sz="quarter" idx="2"/>
          </p:nvPr>
        </p:nvSpPr>
        <p:spPr>
          <a:xfrm>
            <a:off x="9320107" y="8779792"/>
            <a:ext cx="3034454" cy="520701"/>
          </a:xfrm>
          <a:prstGeom prst="rect">
            <a:avLst/>
          </a:prstGeom>
        </p:spPr>
        <p:txBody>
          <a:bodyPr wrap="square" lIns="65023" tIns="65023" rIns="65023" bIns="65023"/>
          <a:lstStyle>
            <a:lvl1pPr algn="r" defTabSz="914400">
              <a:defRPr>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7" name="Shape 237"/>
          <p:cNvSpPr>
            <a:spLocks noGrp="1"/>
          </p:cNvSpPr>
          <p:nvPr>
            <p:ph type="sldNum" sz="quarter" idx="2"/>
          </p:nvPr>
        </p:nvSpPr>
        <p:spPr>
          <a:xfrm>
            <a:off x="11031193" y="8075465"/>
            <a:ext cx="226089" cy="237226"/>
          </a:xfrm>
          <a:prstGeom prst="rect">
            <a:avLst/>
          </a:prstGeom>
        </p:spPr>
        <p:txBody>
          <a:bodyPr lIns="48762" tIns="48762" rIns="48762" bIns="48762"/>
          <a:lstStyle>
            <a:lvl1pPr algn="r" defTabSz="650166">
              <a:defRPr sz="9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4" name="Shape 244"/>
          <p:cNvSpPr>
            <a:spLocks noGrp="1"/>
          </p:cNvSpPr>
          <p:nvPr>
            <p:ph type="title"/>
          </p:nvPr>
        </p:nvSpPr>
        <p:spPr>
          <a:xfrm>
            <a:off x="650239" y="1512147"/>
            <a:ext cx="11704322" cy="1219201"/>
          </a:xfrm>
          <a:prstGeom prst="rect">
            <a:avLst/>
          </a:prstGeom>
        </p:spPr>
        <p:txBody>
          <a:bodyPr lIns="65023" tIns="65023" rIns="65023" bIns="65023">
            <a:normAutofit/>
          </a:bodyPr>
          <a:lstStyle>
            <a:lvl1pPr marL="0" marR="0" defTabSz="866986">
              <a:lnSpc>
                <a:spcPct val="100000"/>
              </a:lnSpc>
              <a:defRPr sz="5600" spc="560">
                <a:solidFill>
                  <a:srgbClr val="FFFFFF"/>
                </a:solidFill>
              </a:defRPr>
            </a:lvl1pPr>
          </a:lstStyle>
          <a:p>
            <a:r>
              <a:t>Title Text</a:t>
            </a:r>
          </a:p>
        </p:txBody>
      </p:sp>
      <p:sp>
        <p:nvSpPr>
          <p:cNvPr id="245" name="Shape 245"/>
          <p:cNvSpPr>
            <a:spLocks noGrp="1"/>
          </p:cNvSpPr>
          <p:nvPr>
            <p:ph type="sldNum" sz="quarter" idx="2"/>
          </p:nvPr>
        </p:nvSpPr>
        <p:spPr>
          <a:xfrm>
            <a:off x="6285653" y="7762833"/>
            <a:ext cx="3034455" cy="472949"/>
          </a:xfrm>
          <a:prstGeom prst="rect">
            <a:avLst/>
          </a:prstGeom>
        </p:spPr>
        <p:txBody>
          <a:bodyPr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 Center copy">
    <p:bg>
      <p:bgPr>
        <a:gradFill flip="none" rotWithShape="1">
          <a:gsLst>
            <a:gs pos="0">
              <a:schemeClr val="accent6">
                <a:hueOff val="-133704"/>
                <a:satOff val="8281"/>
                <a:lumOff val="-27269"/>
              </a:schemeClr>
            </a:gs>
            <a:gs pos="100000">
              <a:srgbClr val="5A5F5E"/>
            </a:gs>
          </a:gsLst>
          <a:lin ang="5400000" scaled="0"/>
        </a:gradFill>
        <a:effectLst/>
      </p:bgPr>
    </p:bg>
    <p:spTree>
      <p:nvGrpSpPr>
        <p:cNvPr id="1" name=""/>
        <p:cNvGrpSpPr/>
        <p:nvPr/>
      </p:nvGrpSpPr>
      <p:grpSpPr>
        <a:xfrm>
          <a:off x="0" y="0"/>
          <a:ext cx="0" cy="0"/>
          <a:chOff x="0" y="0"/>
          <a:chExt cx="0" cy="0"/>
        </a:xfrm>
      </p:grpSpPr>
      <p:sp>
        <p:nvSpPr>
          <p:cNvPr id="252" name="Shape 252"/>
          <p:cNvSpPr>
            <a:spLocks noGrp="1"/>
          </p:cNvSpPr>
          <p:nvPr>
            <p:ph type="title"/>
          </p:nvPr>
        </p:nvSpPr>
        <p:spPr>
          <a:xfrm>
            <a:off x="1270000" y="3225800"/>
            <a:ext cx="10464800" cy="3302000"/>
          </a:xfrm>
          <a:prstGeom prst="rect">
            <a:avLst/>
          </a:prstGeom>
        </p:spPr>
        <p:txBody>
          <a:bodyPr>
            <a:normAutofit/>
          </a:bodyPr>
          <a:lstStyle>
            <a:lvl1pPr marL="0" marR="0" defTabSz="584200">
              <a:lnSpc>
                <a:spcPct val="100000"/>
              </a:lnSpc>
              <a:defRPr sz="8000" spc="0">
                <a:solidFill>
                  <a:srgbClr val="FFFFFF"/>
                </a:solidFill>
                <a:latin typeface="Helvetica"/>
                <a:ea typeface="Helvetica"/>
                <a:cs typeface="Helvetica"/>
                <a:sym typeface="Helvetica"/>
              </a:defRPr>
            </a:lvl1pPr>
          </a:lstStyle>
          <a:p>
            <a:r>
              <a:t>Title Text</a:t>
            </a:r>
          </a:p>
        </p:txBody>
      </p:sp>
      <p:sp>
        <p:nvSpPr>
          <p:cNvPr id="253" name="Shape 253"/>
          <p:cNvSpPr>
            <a:spLocks noGrp="1"/>
          </p:cNvSpPr>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2_Custom Layout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Shape 29"/>
          <p:cNvSpPr>
            <a:spLocks noGrp="1"/>
          </p:cNvSpPr>
          <p:nvPr>
            <p:ph type="title"/>
          </p:nvPr>
        </p:nvSpPr>
        <p:spPr>
          <a:xfrm>
            <a:off x="647700" y="390596"/>
            <a:ext cx="11709400" cy="1625601"/>
          </a:xfrm>
          <a:prstGeom prst="rect">
            <a:avLst/>
          </a:prstGeom>
          <a:ln>
            <a:round/>
          </a:ln>
        </p:spPr>
        <p:txBody>
          <a:bodyPr lIns="38100" tIns="38100" rIns="38100" bIns="38100"/>
          <a:lstStyle>
            <a:lvl1pPr marL="0" marR="0" defTabSz="1295400">
              <a:lnSpc>
                <a:spcPct val="100000"/>
              </a:lnSpc>
              <a:defRPr sz="6200" spc="0">
                <a:solidFill>
                  <a:srgbClr val="002F73"/>
                </a:solidFill>
                <a:uFill>
                  <a:solidFill>
                    <a:srgbClr val="002F73"/>
                  </a:solidFill>
                </a:uFill>
                <a:latin typeface="Calibri"/>
                <a:ea typeface="Calibri"/>
                <a:cs typeface="Calibri"/>
                <a:sym typeface="Calibri"/>
              </a:defRPr>
            </a:lvl1pPr>
          </a:lstStyle>
          <a:p>
            <a:r>
              <a:t>Title Text</a:t>
            </a:r>
          </a:p>
        </p:txBody>
      </p:sp>
      <p:sp>
        <p:nvSpPr>
          <p:cNvPr id="30" name="Shape 30"/>
          <p:cNvSpPr>
            <a:spLocks noGrp="1"/>
          </p:cNvSpPr>
          <p:nvPr>
            <p:ph type="sldNum" sz="quarter" idx="2"/>
          </p:nvPr>
        </p:nvSpPr>
        <p:spPr>
          <a:xfrm>
            <a:off x="12059682" y="9236286"/>
            <a:ext cx="294879" cy="317501"/>
          </a:xfrm>
          <a:prstGeom prst="rect">
            <a:avLst/>
          </a:prstGeom>
          <a:ln>
            <a:round/>
          </a:ln>
        </p:spPr>
        <p:txBody>
          <a:bodyPr lIns="38100" tIns="38100" rIns="38100" bIns="38100"/>
          <a:lstStyle>
            <a:lvl1pPr algn="r" defTabSz="1295400">
              <a:buClr>
                <a:srgbClr val="9A9A9A"/>
              </a:buClr>
              <a:defRPr>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260" name="Shape 260"/>
          <p:cNvSpPr>
            <a:spLocks noGrp="1"/>
          </p:cNvSpPr>
          <p:nvPr>
            <p:ph type="title"/>
          </p:nvPr>
        </p:nvSpPr>
        <p:spPr>
          <a:xfrm>
            <a:off x="1270000" y="3225800"/>
            <a:ext cx="10464800" cy="3302000"/>
          </a:xfrm>
          <a:prstGeom prst="rect">
            <a:avLst/>
          </a:prstGeom>
        </p:spPr>
        <p:txBody>
          <a:bodyPr>
            <a:normAutofit/>
          </a:bodyPr>
          <a:lstStyle>
            <a:lvl1pPr marL="0" marR="0" defTabSz="584200">
              <a:lnSpc>
                <a:spcPct val="100000"/>
              </a:lnSpc>
              <a:defRPr sz="8000" spc="0">
                <a:solidFill>
                  <a:srgbClr val="000000"/>
                </a:solidFill>
              </a:defRPr>
            </a:lvl1pPr>
          </a:lstStyle>
          <a:p>
            <a:r>
              <a:t>Title Text</a:t>
            </a:r>
          </a:p>
        </p:txBody>
      </p:sp>
      <p:sp>
        <p:nvSpPr>
          <p:cNvPr id="261" name="Shape 261"/>
          <p:cNvSpPr>
            <a:spLocks noGrp="1"/>
          </p:cNvSpPr>
          <p:nvPr>
            <p:ph type="sldNum" sz="quarter" idx="2"/>
          </p:nvPr>
        </p:nvSpPr>
        <p:spPr>
          <a:xfrm>
            <a:off x="6311798" y="9251950"/>
            <a:ext cx="368504" cy="381000"/>
          </a:xfrm>
          <a:prstGeom prst="rect">
            <a:avLst/>
          </a:prstGeom>
        </p:spPr>
        <p:txBody>
          <a:bodyPr anchor="t"/>
          <a:lstStyle>
            <a:lvl1pPr defTabSz="584200">
              <a:defRPr sz="18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Shape 37"/>
          <p:cNvSpPr>
            <a:spLocks noGrp="1"/>
          </p:cNvSpPr>
          <p:nvPr>
            <p:ph type="title"/>
          </p:nvPr>
        </p:nvSpPr>
        <p:spPr>
          <a:xfrm>
            <a:off x="975359" y="3492782"/>
            <a:ext cx="11054082" cy="1871699"/>
          </a:xfrm>
          <a:prstGeom prst="rect">
            <a:avLst/>
          </a:prstGeom>
        </p:spPr>
        <p:txBody>
          <a:bodyPr lIns="65023" tIns="65023" rIns="65023" bIns="65023" anchor="t"/>
          <a:lstStyle>
            <a:lvl1pPr marL="0" marR="0" defTabSz="457200">
              <a:lnSpc>
                <a:spcPct val="100000"/>
              </a:lnSpc>
              <a:defRPr sz="8200" spc="0">
                <a:solidFill>
                  <a:srgbClr val="000000"/>
                </a:solidFill>
                <a:latin typeface="Helvetica Neue"/>
                <a:ea typeface="Helvetica Neue"/>
                <a:cs typeface="Helvetica Neue"/>
                <a:sym typeface="Helvetica Neue"/>
              </a:defRPr>
            </a:lvl1pPr>
          </a:lstStyle>
          <a:p>
            <a:r>
              <a:t>Title Text</a:t>
            </a:r>
          </a:p>
        </p:txBody>
      </p:sp>
      <p:sp>
        <p:nvSpPr>
          <p:cNvPr id="38" name="Shape 38"/>
          <p:cNvSpPr>
            <a:spLocks noGrp="1"/>
          </p:cNvSpPr>
          <p:nvPr>
            <p:ph type="body" sz="half" idx="1"/>
          </p:nvPr>
        </p:nvSpPr>
        <p:spPr>
          <a:xfrm>
            <a:off x="1950719" y="5364479"/>
            <a:ext cx="9103361" cy="3169921"/>
          </a:xfrm>
          <a:prstGeom prst="rect">
            <a:avLst/>
          </a:prstGeom>
        </p:spPr>
        <p:txBody>
          <a:bodyPr lIns="65023" tIns="65023" rIns="65023" bIns="65023"/>
          <a:lstStyle>
            <a:lvl1pPr marL="0" marR="0" indent="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1pPr>
            <a:lvl2pPr marL="0" marR="0" indent="4572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2pPr>
            <a:lvl3pPr marL="0" marR="0" indent="9144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3pPr>
            <a:lvl4pPr marL="0" marR="0" indent="13716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4pPr>
            <a:lvl5pPr marL="0" marR="0" indent="18288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xfrm>
            <a:off x="9320107" y="7999307"/>
            <a:ext cx="3034454" cy="650749"/>
          </a:xfrm>
          <a:prstGeom prst="rect">
            <a:avLst/>
          </a:prstGeom>
        </p:spPr>
        <p:txBody>
          <a:bodyPr wrap="square" lIns="65023" tIns="65023" rIns="65023" bIns="65023"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 name="Shape 46"/>
          <p:cNvSpPr>
            <a:spLocks noGrp="1"/>
          </p:cNvSpPr>
          <p:nvPr>
            <p:ph type="sldNum" sz="quarter" idx="2"/>
          </p:nvPr>
        </p:nvSpPr>
        <p:spPr>
          <a:xfrm>
            <a:off x="9320107" y="7999307"/>
            <a:ext cx="3034454" cy="650749"/>
          </a:xfrm>
          <a:prstGeom prst="rect">
            <a:avLst/>
          </a:prstGeom>
        </p:spPr>
        <p:txBody>
          <a:bodyPr wrap="square" lIns="65023" tIns="65023" rIns="65023" bIns="65023"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 name="Shape 53"/>
          <p:cNvSpPr>
            <a:spLocks noGrp="1"/>
          </p:cNvSpPr>
          <p:nvPr>
            <p:ph type="title"/>
          </p:nvPr>
        </p:nvSpPr>
        <p:spPr>
          <a:xfrm>
            <a:off x="650239" y="1264176"/>
            <a:ext cx="11704322" cy="1354784"/>
          </a:xfrm>
          <a:prstGeom prst="rect">
            <a:avLst/>
          </a:prstGeom>
        </p:spPr>
        <p:txBody>
          <a:bodyPr lIns="65023" tIns="65023" rIns="65023" bIns="65023"/>
          <a:lstStyle>
            <a:lvl1pPr marL="0" marR="0" defTabSz="866986">
              <a:lnSpc>
                <a:spcPct val="100000"/>
              </a:lnSpc>
              <a:defRPr sz="6400" spc="640"/>
            </a:lvl1pPr>
          </a:lstStyle>
          <a:p>
            <a:r>
              <a:t>Title Text</a:t>
            </a:r>
          </a:p>
        </p:txBody>
      </p:sp>
      <p:sp>
        <p:nvSpPr>
          <p:cNvPr id="54" name="Shape 54"/>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Shape 62"/>
          <p:cNvSpPr>
            <a:spLocks noGrp="1"/>
          </p:cNvSpPr>
          <p:nvPr>
            <p:ph type="sldNum" sz="quarter" idx="2"/>
          </p:nvPr>
        </p:nvSpPr>
        <p:spPr>
          <a:xfrm>
            <a:off x="8615681" y="8088133"/>
            <a:ext cx="2275841" cy="211836"/>
          </a:xfrm>
          <a:prstGeom prst="rect">
            <a:avLst/>
          </a:prstGeom>
        </p:spPr>
        <p:txBody>
          <a:bodyPr wrap="square" lIns="48767" tIns="48767" rIns="48767" bIns="48767"/>
          <a:lstStyle>
            <a:lvl1pPr algn="r" defTabSz="487643">
              <a:defRPr sz="7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69" name="Shape 69"/>
          <p:cNvSpPr>
            <a:spLocks noGrp="1"/>
          </p:cNvSpPr>
          <p:nvPr>
            <p:ph type="title"/>
          </p:nvPr>
        </p:nvSpPr>
        <p:spPr>
          <a:xfrm>
            <a:off x="650239" y="1219199"/>
            <a:ext cx="11704322" cy="1805097"/>
          </a:xfrm>
          <a:prstGeom prst="rect">
            <a:avLst/>
          </a:prstGeom>
        </p:spPr>
        <p:txBody>
          <a:bodyPr lIns="65023" tIns="65023" rIns="65023" bIns="65023"/>
          <a:lstStyle>
            <a:lvl1pPr marL="0" marR="0" defTabSz="866986">
              <a:lnSpc>
                <a:spcPct val="100000"/>
              </a:lnSpc>
              <a:defRPr sz="5600" spc="560"/>
            </a:lvl1pPr>
          </a:lstStyle>
          <a:p>
            <a:r>
              <a:t>Title Text</a:t>
            </a:r>
          </a:p>
        </p:txBody>
      </p:sp>
      <p:sp>
        <p:nvSpPr>
          <p:cNvPr id="70" name="Shape 70"/>
          <p:cNvSpPr>
            <a:spLocks noGrp="1"/>
          </p:cNvSpPr>
          <p:nvPr>
            <p:ph type="body" sz="quarter" idx="1"/>
          </p:nvPr>
        </p:nvSpPr>
        <p:spPr>
          <a:xfrm>
            <a:off x="975294" y="5919353"/>
            <a:ext cx="3243281" cy="2615047"/>
          </a:xfrm>
          <a:prstGeom prst="rect">
            <a:avLst/>
          </a:prstGeom>
        </p:spPr>
        <p:txBody>
          <a:bodyPr lIns="65023" tIns="65023" rIns="65023" bIns="65023"/>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marR="0" indent="-971550" defTabSz="866986">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Shape 78"/>
          <p:cNvSpPr>
            <a:spLocks noGrp="1"/>
          </p:cNvSpPr>
          <p:nvPr>
            <p:ph type="title"/>
          </p:nvPr>
        </p:nvSpPr>
        <p:spPr>
          <a:xfrm>
            <a:off x="650239" y="1219199"/>
            <a:ext cx="11704322" cy="1805097"/>
          </a:xfrm>
          <a:prstGeom prst="rect">
            <a:avLst/>
          </a:prstGeom>
        </p:spPr>
        <p:txBody>
          <a:bodyPr lIns="65023" tIns="65023" rIns="65023" bIns="65023"/>
          <a:lstStyle>
            <a:lvl1pPr marL="0" marR="0" defTabSz="866986">
              <a:lnSpc>
                <a:spcPct val="100000"/>
              </a:lnSpc>
              <a:defRPr sz="5600" spc="560"/>
            </a:lvl1pPr>
          </a:lstStyle>
          <a:p>
            <a:r>
              <a:t>Title Text</a:t>
            </a:r>
          </a:p>
        </p:txBody>
      </p:sp>
      <p:sp>
        <p:nvSpPr>
          <p:cNvPr id="79" name="Shape 79"/>
          <p:cNvSpPr>
            <a:spLocks noGrp="1"/>
          </p:cNvSpPr>
          <p:nvPr>
            <p:ph type="body" sz="quarter" idx="1"/>
          </p:nvPr>
        </p:nvSpPr>
        <p:spPr>
          <a:xfrm>
            <a:off x="914864" y="3369392"/>
            <a:ext cx="3769393" cy="3198202"/>
          </a:xfrm>
          <a:prstGeom prst="rect">
            <a:avLst/>
          </a:prstGeom>
        </p:spPr>
        <p:txBody>
          <a:bodyPr lIns="65023" tIns="65023" rIns="65023" bIns="65023"/>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marR="0" indent="-623711" defTabSz="866986">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0" name="Shape 80"/>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p:cNvPicPr>
          <p:nvPr/>
        </p:nvPicPr>
        <p:blipFill>
          <a:blip r:embed="rId32"/>
          <a:stretch>
            <a:fillRect/>
          </a:stretch>
        </p:blipFill>
        <p:spPr>
          <a:xfrm>
            <a:off x="0" y="0"/>
            <a:ext cx="13004800" cy="9753600"/>
          </a:xfrm>
          <a:prstGeom prst="rect">
            <a:avLst/>
          </a:prstGeom>
          <a:ln w="12700">
            <a:miter lim="400000"/>
          </a:ln>
        </p:spPr>
      </p:pic>
      <p:sp>
        <p:nvSpPr>
          <p:cNvPr id="3" name="Shape 3"/>
          <p:cNvSpPr>
            <a:spLocks noGrp="1"/>
          </p:cNvSpPr>
          <p:nvPr>
            <p:ph type="title"/>
          </p:nvPr>
        </p:nvSpPr>
        <p:spPr>
          <a:xfrm>
            <a:off x="647700" y="130951"/>
            <a:ext cx="11709400" cy="214488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4" name="Shape 4"/>
          <p:cNvSpPr>
            <a:spLocks noGrp="1"/>
          </p:cNvSpPr>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2pPr marL="783590" indent="-285750">
              <a:spcBef>
                <a:spcPts val="900"/>
              </a:spcBef>
              <a:buChar char="–"/>
              <a:defRPr sz="3800"/>
            </a:lvl2pPr>
            <a:lvl3pPr marL="1183639" indent="-228600">
              <a:spcBef>
                <a:spcPts val="800"/>
              </a:spcBef>
              <a:defRPr sz="3400"/>
            </a:lvl3pPr>
            <a:lvl4pPr marL="1640839" indent="-228600">
              <a:spcBef>
                <a:spcPts val="600"/>
              </a:spcBef>
              <a:buChar char="–"/>
              <a:defRPr sz="2800"/>
            </a:lvl4pPr>
            <a:lvl5pPr marL="2098039" indent="-228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0651694" y="9136521"/>
            <a:ext cx="371278" cy="330201"/>
          </a:xfrm>
          <a:prstGeom prst="rect">
            <a:avLst/>
          </a:prstGeom>
          <a:ln w="12700">
            <a:miter lim="400000"/>
          </a:ln>
        </p:spPr>
        <p:txBody>
          <a:bodyPr wrap="none" lIns="50800" tIns="50800" rIns="50800" bIns="50800" anchor="ctr">
            <a:spAutoFit/>
          </a:bodyPr>
          <a:lstStyle>
            <a:lvl1pPr defTabSz="647700">
              <a:defRPr sz="1600">
                <a:solidFill>
                  <a:srgbClr val="9B9B9B"/>
                </a:solidFill>
                <a:uFill>
                  <a:solidFill>
                    <a:srgbClr val="9B9B9B"/>
                  </a:solidFill>
                </a:uFill>
                <a:latin typeface="Lucida Grande"/>
                <a:ea typeface="Lucida Grande"/>
                <a:cs typeface="Lucida Grande"/>
                <a:sym typeface="Lucida Grand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spd="med"/>
  <p:txStyles>
    <p:titleStyle>
      <a:lvl1pPr marL="57799" marR="57799" indent="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1pPr>
      <a:lvl2pPr marL="57799" marR="57799" indent="2286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2pPr>
      <a:lvl3pPr marL="57799" marR="57799" indent="4572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3pPr>
      <a:lvl4pPr marL="57799" marR="57799" indent="6858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4pPr>
      <a:lvl5pPr marL="57799" marR="57799" indent="9144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5pPr>
      <a:lvl6pPr marL="57799" marR="57799" indent="11430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6pPr>
      <a:lvl7pPr marL="57799" marR="57799" indent="13716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7pPr>
      <a:lvl8pPr marL="57799" marR="57799" indent="16002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8pPr>
      <a:lvl9pPr marL="57799" marR="57799" indent="18288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9pPr>
    </p:titleStyle>
    <p:bodyStyle>
      <a:lvl1pPr marL="383540" marR="57799" indent="-342900"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1pPr>
      <a:lvl2pPr marL="828708" marR="57799" indent="-33086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2pPr>
      <a:lvl3pPr marL="1250875" marR="57799" indent="-295835"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3pPr>
      <a:lvl4pPr marL="17714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4pPr>
      <a:lvl5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5pPr>
      <a:lvl6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6pPr>
      <a:lvl7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7pPr>
      <a:lvl8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8pPr>
      <a:lvl9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9pPr>
    </p:bodyStyle>
    <p:otherStyle>
      <a:lvl1pPr marL="0" marR="0" indent="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1pPr>
      <a:lvl2pPr marL="0" marR="0" indent="2286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2pPr>
      <a:lvl3pPr marL="0" marR="0" indent="4572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3pPr>
      <a:lvl4pPr marL="0" marR="0" indent="6858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4pPr>
      <a:lvl5pPr marL="0" marR="0" indent="9144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5pPr>
      <a:lvl6pPr marL="0" marR="0" indent="11430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6pPr>
      <a:lvl7pPr marL="0" marR="0" indent="13716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7pPr>
      <a:lvl8pPr marL="0" marR="0" indent="16002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8pPr>
      <a:lvl9pPr marL="0" marR="0" indent="18288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7.jpe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53.pn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eg"/><Relationship Id="rId15" Type="http://schemas.openxmlformats.org/officeDocument/2006/relationships/image" Target="../media/image88.pn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jpeg"/><Relationship Id="rId1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31.xml.rels><?xml version="1.0" encoding="UTF-8" standalone="yes"?>
<Relationships xmlns="http://schemas.openxmlformats.org/package/2006/relationships"><Relationship Id="rId3" Type="http://schemas.openxmlformats.org/officeDocument/2006/relationships/image" Target="../media/image101.t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104.png"/><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18.png" descr="ASEA_logo_allblue_tagline.png"/>
          <p:cNvPicPr>
            <a:picLocks noChangeAspect="1"/>
          </p:cNvPicPr>
          <p:nvPr/>
        </p:nvPicPr>
        <p:blipFill>
          <a:blip r:embed="rId3"/>
          <a:srcRect b="30390"/>
          <a:stretch>
            <a:fillRect/>
          </a:stretch>
        </p:blipFill>
        <p:spPr>
          <a:xfrm>
            <a:off x="719944" y="1384526"/>
            <a:ext cx="11564912" cy="4379376"/>
          </a:xfrm>
          <a:prstGeom prst="rect">
            <a:avLst/>
          </a:prstGeom>
          <a:ln w="12700">
            <a:miter lim="400000"/>
          </a:ln>
        </p:spPr>
      </p:pic>
      <p:sp>
        <p:nvSpPr>
          <p:cNvPr id="271" name="Shape 271"/>
          <p:cNvSpPr/>
          <p:nvPr/>
        </p:nvSpPr>
        <p:spPr>
          <a:xfrm>
            <a:off x="2397015" y="5613239"/>
            <a:ext cx="8210770" cy="1231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0215">
              <a:defRPr sz="7400" spc="222">
                <a:solidFill>
                  <a:srgbClr val="0A70CE"/>
                </a:solidFill>
                <a:uFill>
                  <a:solidFill>
                    <a:srgbClr val="000000"/>
                  </a:solidFill>
                </a:uFill>
                <a:latin typeface="Helvetica"/>
                <a:ea typeface="Helvetica"/>
                <a:cs typeface="Helvetica"/>
                <a:sym typeface="Helvetica"/>
              </a:defRPr>
            </a:lvl1pPr>
          </a:lstStyle>
          <a:p>
            <a:r>
              <a:t>SALUD CELULAR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p:cNvSpPr>
          <p:nvPr>
            <p:ph type="title"/>
          </p:nvPr>
        </p:nvSpPr>
        <p:spPr>
          <a:xfrm>
            <a:off x="1671404" y="107527"/>
            <a:ext cx="9661992" cy="1805097"/>
          </a:xfrm>
          <a:prstGeom prst="rect">
            <a:avLst/>
          </a:prstGeom>
        </p:spPr>
        <p:txBody>
          <a:bodyPr/>
          <a:lstStyle>
            <a:lvl1pPr>
              <a:lnSpc>
                <a:spcPts val="4900"/>
              </a:lnSpc>
              <a:defRPr sz="5300" spc="530"/>
            </a:lvl1pPr>
          </a:lstStyle>
          <a:p>
            <a:pPr>
              <a:defRPr sz="4300" spc="430"/>
            </a:pPr>
            <a:r>
              <a:rPr sz="5300" spc="530"/>
              <a:t>El Proceso Patentado de 3 Pasos de ASEA</a:t>
            </a:r>
          </a:p>
        </p:txBody>
      </p:sp>
      <p:sp>
        <p:nvSpPr>
          <p:cNvPr id="387" name="Shape 387"/>
          <p:cNvSpPr/>
          <p:nvPr/>
        </p:nvSpPr>
        <p:spPr>
          <a:xfrm>
            <a:off x="583399" y="6245652"/>
            <a:ext cx="3365501" cy="23241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Paso </a:t>
            </a:r>
            <a:r>
              <a:rPr sz="3500" b="1">
                <a:solidFill>
                  <a:srgbClr val="A74B44"/>
                </a:solidFill>
                <a:uFill>
                  <a:solidFill>
                    <a:srgbClr val="A74B44"/>
                  </a:solidFill>
                </a:uFill>
                <a:latin typeface="Calibri"/>
                <a:ea typeface="Calibri"/>
                <a:cs typeface="Calibri"/>
                <a:sym typeface="Calibri"/>
              </a:rPr>
              <a:t>1</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Agua salada pura</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2800"/>
              <a:t>(igual que como se encuentra dentro de las células)</a:t>
            </a:r>
          </a:p>
        </p:txBody>
      </p:sp>
      <p:sp>
        <p:nvSpPr>
          <p:cNvPr id="388" name="Shape 388"/>
          <p:cNvSpPr/>
          <p:nvPr/>
        </p:nvSpPr>
        <p:spPr>
          <a:xfrm>
            <a:off x="4987459" y="6245652"/>
            <a:ext cx="2901280" cy="30734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Paso 2</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Agua salada compuesta de átomos libres flotantes de Na-Cl-H-O</a:t>
            </a:r>
          </a:p>
        </p:txBody>
      </p:sp>
      <p:sp>
        <p:nvSpPr>
          <p:cNvPr id="389" name="Shape 389"/>
          <p:cNvSpPr/>
          <p:nvPr/>
        </p:nvSpPr>
        <p:spPr>
          <a:xfrm>
            <a:off x="8388537" y="6245652"/>
            <a:ext cx="4483101" cy="29337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Paso 3</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Los átomos reestructurados en moléculas señalizadoras redox estabilizadas</a:t>
            </a:r>
          </a:p>
        </p:txBody>
      </p:sp>
      <p:pic>
        <p:nvPicPr>
          <p:cNvPr id="390" name="image24.png"/>
          <p:cNvPicPr>
            <a:picLocks noChangeAspect="1"/>
          </p:cNvPicPr>
          <p:nvPr/>
        </p:nvPicPr>
        <p:blipFill>
          <a:blip r:embed="rId3"/>
          <a:stretch>
            <a:fillRect/>
          </a:stretch>
        </p:blipFill>
        <p:spPr>
          <a:xfrm>
            <a:off x="550636" y="2086547"/>
            <a:ext cx="3400071" cy="3973117"/>
          </a:xfrm>
          <a:prstGeom prst="rect">
            <a:avLst/>
          </a:prstGeom>
          <a:ln w="12700">
            <a:solidFill>
              <a:srgbClr val="6C6C6C"/>
            </a:solidFill>
          </a:ln>
        </p:spPr>
      </p:pic>
      <p:pic>
        <p:nvPicPr>
          <p:cNvPr id="391" name="image16.jpeg"/>
          <p:cNvPicPr>
            <a:picLocks noChangeAspect="1"/>
          </p:cNvPicPr>
          <p:nvPr/>
        </p:nvPicPr>
        <p:blipFill>
          <a:blip r:embed="rId4"/>
          <a:srcRect l="115" r="114"/>
          <a:stretch>
            <a:fillRect/>
          </a:stretch>
        </p:blipFill>
        <p:spPr>
          <a:xfrm>
            <a:off x="4896835" y="2086547"/>
            <a:ext cx="3082691" cy="3973110"/>
          </a:xfrm>
          <a:prstGeom prst="rect">
            <a:avLst/>
          </a:prstGeom>
          <a:ln w="12700">
            <a:solidFill>
              <a:srgbClr val="6C6C6C"/>
            </a:solidFill>
          </a:ln>
        </p:spPr>
      </p:pic>
      <p:pic>
        <p:nvPicPr>
          <p:cNvPr id="392" name="image17.jpeg"/>
          <p:cNvPicPr>
            <a:picLocks noChangeAspect="1"/>
          </p:cNvPicPr>
          <p:nvPr/>
        </p:nvPicPr>
        <p:blipFill>
          <a:blip r:embed="rId5"/>
          <a:srcRect t="77" b="77"/>
          <a:stretch>
            <a:fillRect/>
          </a:stretch>
        </p:blipFill>
        <p:spPr>
          <a:xfrm>
            <a:off x="8898129" y="2087341"/>
            <a:ext cx="3093725" cy="3971507"/>
          </a:xfrm>
          <a:prstGeom prst="rect">
            <a:avLst/>
          </a:prstGeom>
          <a:ln w="12700">
            <a:solidFill>
              <a:srgbClr val="6C6C6C"/>
            </a:solid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0"/>
                                        </p:tgtEl>
                                        <p:attrNameLst>
                                          <p:attrName>style.visibility</p:attrName>
                                        </p:attrNameLst>
                                      </p:cBhvr>
                                      <p:to>
                                        <p:strVal val="visible"/>
                                      </p:to>
                                    </p:set>
                                    <p:animEffect transition="in" filter="dissolve">
                                      <p:cBhvr>
                                        <p:cTn id="7" dur="500"/>
                                        <p:tgtEl>
                                          <p:spTgt spid="390"/>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387"/>
                                        </p:tgtEl>
                                        <p:attrNameLst>
                                          <p:attrName>style.visibility</p:attrName>
                                        </p:attrNameLst>
                                      </p:cBhvr>
                                      <p:to>
                                        <p:strVal val="visible"/>
                                      </p:to>
                                    </p:set>
                                    <p:anim calcmode="lin" valueType="num">
                                      <p:cBhvr>
                                        <p:cTn id="11" dur="1000" fill="hold"/>
                                        <p:tgtEl>
                                          <p:spTgt spid="387"/>
                                        </p:tgtEl>
                                        <p:attrNameLst>
                                          <p:attrName>ppt_w</p:attrName>
                                        </p:attrNameLst>
                                      </p:cBhvr>
                                      <p:tavLst>
                                        <p:tav tm="0">
                                          <p:val>
                                            <p:fltVal val="0"/>
                                          </p:val>
                                        </p:tav>
                                        <p:tav tm="100000">
                                          <p:val>
                                            <p:strVal val="#ppt_w"/>
                                          </p:val>
                                        </p:tav>
                                      </p:tavLst>
                                    </p:anim>
                                    <p:anim calcmode="lin" valueType="num">
                                      <p:cBhvr>
                                        <p:cTn id="12" dur="1000" fill="hold"/>
                                        <p:tgtEl>
                                          <p:spTgt spid="38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391"/>
                                        </p:tgtEl>
                                        <p:attrNameLst>
                                          <p:attrName>style.visibility</p:attrName>
                                        </p:attrNameLst>
                                      </p:cBhvr>
                                      <p:to>
                                        <p:strVal val="visible"/>
                                      </p:to>
                                    </p:set>
                                    <p:animEffect transition="in" filter="dissolve">
                                      <p:cBhvr>
                                        <p:cTn id="17" dur="500"/>
                                        <p:tgtEl>
                                          <p:spTgt spid="391"/>
                                        </p:tgtEl>
                                      </p:cBhvr>
                                    </p:animEffect>
                                  </p:childTnLst>
                                </p:cTn>
                              </p:par>
                            </p:childTnLst>
                          </p:cTn>
                        </p:par>
                        <p:par>
                          <p:cTn id="18" fill="hold">
                            <p:stCondLst>
                              <p:cond delay="500"/>
                            </p:stCondLst>
                            <p:childTnLst>
                              <p:par>
                                <p:cTn id="19" presetID="23" presetClass="entr" presetSubtype="16" fill="hold" grpId="4" nodeType="afterEffect">
                                  <p:stCondLst>
                                    <p:cond delay="0"/>
                                  </p:stCondLst>
                                  <p:iterate>
                                    <p:tmAbs val="0"/>
                                  </p:iterate>
                                  <p:childTnLst>
                                    <p:set>
                                      <p:cBhvr>
                                        <p:cTn id="20" fill="hold"/>
                                        <p:tgtEl>
                                          <p:spTgt spid="388"/>
                                        </p:tgtEl>
                                        <p:attrNameLst>
                                          <p:attrName>style.visibility</p:attrName>
                                        </p:attrNameLst>
                                      </p:cBhvr>
                                      <p:to>
                                        <p:strVal val="visible"/>
                                      </p:to>
                                    </p:set>
                                    <p:anim calcmode="lin" valueType="num">
                                      <p:cBhvr>
                                        <p:cTn id="21" dur="1000" fill="hold"/>
                                        <p:tgtEl>
                                          <p:spTgt spid="388"/>
                                        </p:tgtEl>
                                        <p:attrNameLst>
                                          <p:attrName>ppt_w</p:attrName>
                                        </p:attrNameLst>
                                      </p:cBhvr>
                                      <p:tavLst>
                                        <p:tav tm="0">
                                          <p:val>
                                            <p:fltVal val="0"/>
                                          </p:val>
                                        </p:tav>
                                        <p:tav tm="100000">
                                          <p:val>
                                            <p:strVal val="#ppt_w"/>
                                          </p:val>
                                        </p:tav>
                                      </p:tavLst>
                                    </p:anim>
                                    <p:anim calcmode="lin" valueType="num">
                                      <p:cBhvr>
                                        <p:cTn id="22" dur="1000" fill="hold"/>
                                        <p:tgtEl>
                                          <p:spTgt spid="388"/>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392"/>
                                        </p:tgtEl>
                                        <p:attrNameLst>
                                          <p:attrName>style.visibility</p:attrName>
                                        </p:attrNameLst>
                                      </p:cBhvr>
                                      <p:to>
                                        <p:strVal val="visible"/>
                                      </p:to>
                                    </p:set>
                                    <p:animEffect transition="in" filter="dissolve">
                                      <p:cBhvr>
                                        <p:cTn id="27" dur="500"/>
                                        <p:tgtEl>
                                          <p:spTgt spid="392"/>
                                        </p:tgtEl>
                                      </p:cBhvr>
                                    </p:animEffect>
                                  </p:childTnLst>
                                </p:cTn>
                              </p:par>
                            </p:childTnLst>
                          </p:cTn>
                        </p:par>
                        <p:par>
                          <p:cTn id="28" fill="hold">
                            <p:stCondLst>
                              <p:cond delay="500"/>
                            </p:stCondLst>
                            <p:childTnLst>
                              <p:par>
                                <p:cTn id="29" presetID="23" presetClass="entr" presetSubtype="16" fill="hold" grpId="6" nodeType="afterEffect">
                                  <p:stCondLst>
                                    <p:cond delay="0"/>
                                  </p:stCondLst>
                                  <p:iterate>
                                    <p:tmAbs val="0"/>
                                  </p:iterate>
                                  <p:childTnLst>
                                    <p:set>
                                      <p:cBhvr>
                                        <p:cTn id="30" fill="hold"/>
                                        <p:tgtEl>
                                          <p:spTgt spid="389"/>
                                        </p:tgtEl>
                                        <p:attrNameLst>
                                          <p:attrName>style.visibility</p:attrName>
                                        </p:attrNameLst>
                                      </p:cBhvr>
                                      <p:to>
                                        <p:strVal val="visible"/>
                                      </p:to>
                                    </p:set>
                                    <p:anim calcmode="lin" valueType="num">
                                      <p:cBhvr>
                                        <p:cTn id="31" dur="1000" fill="hold"/>
                                        <p:tgtEl>
                                          <p:spTgt spid="389"/>
                                        </p:tgtEl>
                                        <p:attrNameLst>
                                          <p:attrName>ppt_w</p:attrName>
                                        </p:attrNameLst>
                                      </p:cBhvr>
                                      <p:tavLst>
                                        <p:tav tm="0">
                                          <p:val>
                                            <p:fltVal val="0"/>
                                          </p:val>
                                        </p:tav>
                                        <p:tav tm="100000">
                                          <p:val>
                                            <p:strVal val="#ppt_w"/>
                                          </p:val>
                                        </p:tav>
                                      </p:tavLst>
                                    </p:anim>
                                    <p:anim calcmode="lin" valueType="num">
                                      <p:cBhvr>
                                        <p:cTn id="32" dur="1000" fill="hold"/>
                                        <p:tgtEl>
                                          <p:spTgt spid="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2" animBg="1" advAuto="0"/>
      <p:bldP spid="388" grpId="4" animBg="1" advAuto="0"/>
      <p:bldP spid="389" grpId="6" animBg="1" advAuto="0"/>
      <p:bldP spid="390" grpId="1" animBg="1" advAuto="0"/>
      <p:bldP spid="391" grpId="3" animBg="1" advAuto="0"/>
      <p:bldP spid="392" grpId="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p:nvPr/>
        </p:nvSpPr>
        <p:spPr>
          <a:xfrm>
            <a:off x="5932547" y="2367211"/>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397" name="Shape 397"/>
          <p:cNvSpPr/>
          <p:nvPr/>
        </p:nvSpPr>
        <p:spPr>
          <a:xfrm>
            <a:off x="5561089" y="3708606"/>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398" name="blog_asea-scientifcally-validated.png"/>
          <p:cNvPicPr>
            <a:picLocks noChangeAspect="1"/>
          </p:cNvPicPr>
          <p:nvPr/>
        </p:nvPicPr>
        <p:blipFill>
          <a:blip r:embed="rId3"/>
          <a:stretch>
            <a:fillRect/>
          </a:stretch>
        </p:blipFill>
        <p:spPr>
          <a:xfrm>
            <a:off x="753540" y="869214"/>
            <a:ext cx="8281180" cy="4140591"/>
          </a:xfrm>
          <a:prstGeom prst="rect">
            <a:avLst/>
          </a:prstGeom>
          <a:ln w="25400">
            <a:miter lim="400000"/>
          </a:ln>
          <a:effectLst>
            <a:outerShdw blurRad="127000" dist="76200" dir="5520000" rotWithShape="0">
              <a:srgbClr val="000000">
                <a:alpha val="60000"/>
              </a:srgbClr>
            </a:outerShdw>
          </a:effectLst>
        </p:spPr>
      </p:pic>
      <p:pic>
        <p:nvPicPr>
          <p:cNvPr id="399" name="image19.png"/>
          <p:cNvPicPr>
            <a:picLocks noChangeAspect="1"/>
          </p:cNvPicPr>
          <p:nvPr/>
        </p:nvPicPr>
        <p:blipFill>
          <a:blip r:embed="rId4"/>
          <a:stretch>
            <a:fillRect/>
          </a:stretch>
        </p:blipFill>
        <p:spPr>
          <a:xfrm>
            <a:off x="7141531" y="5854296"/>
            <a:ext cx="5457109" cy="2115279"/>
          </a:xfrm>
          <a:prstGeom prst="rect">
            <a:avLst/>
          </a:prstGeom>
          <a:ln w="12700">
            <a:miter lim="400000"/>
          </a:ln>
        </p:spPr>
      </p:pic>
      <p:sp>
        <p:nvSpPr>
          <p:cNvPr id="400" name="Shape 400"/>
          <p:cNvSpPr/>
          <p:nvPr/>
        </p:nvSpPr>
        <p:spPr>
          <a:xfrm>
            <a:off x="776657" y="3746026"/>
            <a:ext cx="5721475" cy="622301"/>
          </a:xfrm>
          <a:prstGeom prst="rect">
            <a:avLst/>
          </a:prstGeom>
          <a:solidFill>
            <a:srgbClr val="557B96"/>
          </a:solidFill>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solidFill>
                  <a:srgbClr val="FFFFFF"/>
                </a:solidFill>
                <a:latin typeface="Gill Sans"/>
                <a:ea typeface="Gill Sans"/>
                <a:cs typeface="Gill Sans"/>
                <a:sym typeface="Gill Sans"/>
              </a:defRPr>
            </a:lvl1pPr>
          </a:lstStyle>
          <a:p>
            <a:r>
              <a:t>ASEA científicamente validado</a:t>
            </a:r>
          </a:p>
        </p:txBody>
      </p:sp>
      <p:sp>
        <p:nvSpPr>
          <p:cNvPr id="401" name="Shape 401"/>
          <p:cNvSpPr/>
          <p:nvPr/>
        </p:nvSpPr>
        <p:spPr>
          <a:xfrm>
            <a:off x="4387047" y="8037581"/>
            <a:ext cx="8305007" cy="558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5500">
              <a:defRPr sz="3200">
                <a:solidFill>
                  <a:srgbClr val="000000"/>
                </a:solidFill>
                <a:latin typeface="Gill Sans"/>
                <a:ea typeface="Gill Sans"/>
                <a:cs typeface="Gill Sans"/>
                <a:sym typeface="Gill Sans"/>
              </a:defRPr>
            </a:lvl1pPr>
          </a:lstStyle>
          <a:p>
            <a:r>
              <a:t>Certificada redox por los laboratorios BioAgilytix</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9"/>
                                        </p:tgtEl>
                                        <p:attrNameLst>
                                          <p:attrName>style.visibility</p:attrName>
                                        </p:attrNameLst>
                                      </p:cBhvr>
                                      <p:to>
                                        <p:strVal val="visible"/>
                                      </p:to>
                                    </p:set>
                                    <p:animEffect transition="in" filter="dissolv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title"/>
          </p:nvPr>
        </p:nvSpPr>
        <p:spPr>
          <a:xfrm>
            <a:off x="650239" y="89390"/>
            <a:ext cx="11704322" cy="1354783"/>
          </a:xfrm>
          <a:prstGeom prst="rect">
            <a:avLst/>
          </a:prstGeom>
        </p:spPr>
        <p:txBody>
          <a:bodyPr/>
          <a:lstStyle/>
          <a:p>
            <a:r>
              <a:t>ASEA Salud Celular</a:t>
            </a:r>
          </a:p>
        </p:txBody>
      </p:sp>
      <p:pic>
        <p:nvPicPr>
          <p:cNvPr id="406" name="b-renu-advanced-skin-care.jpg"/>
          <p:cNvPicPr>
            <a:picLocks noChangeAspect="1"/>
          </p:cNvPicPr>
          <p:nvPr/>
        </p:nvPicPr>
        <p:blipFill>
          <a:blip r:embed="rId3"/>
          <a:srcRect l="18348" t="2914" r="17735" b="6844"/>
          <a:stretch>
            <a:fillRect/>
          </a:stretch>
        </p:blipFill>
        <p:spPr>
          <a:xfrm>
            <a:off x="8274760" y="2868785"/>
            <a:ext cx="3436950" cy="2991322"/>
          </a:xfrm>
          <a:custGeom>
            <a:avLst/>
            <a:gdLst/>
            <a:ahLst/>
            <a:cxnLst>
              <a:cxn ang="0">
                <a:pos x="wd2" y="hd2"/>
              </a:cxn>
              <a:cxn ang="5400000">
                <a:pos x="wd2" y="hd2"/>
              </a:cxn>
              <a:cxn ang="10800000">
                <a:pos x="wd2" y="hd2"/>
              </a:cxn>
              <a:cxn ang="16200000">
                <a:pos x="wd2" y="hd2"/>
              </a:cxn>
            </a:cxnLst>
            <a:rect l="0" t="0" r="r" b="b"/>
            <a:pathLst>
              <a:path w="21555" h="21487" extrusionOk="0">
                <a:moveTo>
                  <a:pt x="18240" y="8"/>
                </a:moveTo>
                <a:cubicBezTo>
                  <a:pt x="15296" y="-12"/>
                  <a:pt x="14907" y="0"/>
                  <a:pt x="14802" y="119"/>
                </a:cubicBezTo>
                <a:cubicBezTo>
                  <a:pt x="14657" y="285"/>
                  <a:pt x="14658" y="447"/>
                  <a:pt x="14800" y="1730"/>
                </a:cubicBezTo>
                <a:cubicBezTo>
                  <a:pt x="14993" y="3479"/>
                  <a:pt x="15208" y="6528"/>
                  <a:pt x="15467" y="11169"/>
                </a:cubicBezTo>
                <a:cubicBezTo>
                  <a:pt x="15542" y="12526"/>
                  <a:pt x="15795" y="16329"/>
                  <a:pt x="15873" y="17292"/>
                </a:cubicBezTo>
                <a:cubicBezTo>
                  <a:pt x="15945" y="18187"/>
                  <a:pt x="16018" y="20156"/>
                  <a:pt x="16022" y="21018"/>
                </a:cubicBezTo>
                <a:cubicBezTo>
                  <a:pt x="16050" y="20991"/>
                  <a:pt x="16084" y="21027"/>
                  <a:pt x="16161" y="21144"/>
                </a:cubicBezTo>
                <a:cubicBezTo>
                  <a:pt x="16258" y="21291"/>
                  <a:pt x="16405" y="21356"/>
                  <a:pt x="16764" y="21415"/>
                </a:cubicBezTo>
                <a:cubicBezTo>
                  <a:pt x="16765" y="21415"/>
                  <a:pt x="16765" y="21414"/>
                  <a:pt x="16766" y="21415"/>
                </a:cubicBezTo>
                <a:cubicBezTo>
                  <a:pt x="17052" y="21432"/>
                  <a:pt x="17289" y="21449"/>
                  <a:pt x="17732" y="21469"/>
                </a:cubicBezTo>
                <a:cubicBezTo>
                  <a:pt x="18024" y="21481"/>
                  <a:pt x="18261" y="21483"/>
                  <a:pt x="18496" y="21483"/>
                </a:cubicBezTo>
                <a:cubicBezTo>
                  <a:pt x="19017" y="21463"/>
                  <a:pt x="19499" y="21417"/>
                  <a:pt x="19815" y="21343"/>
                </a:cubicBezTo>
                <a:cubicBezTo>
                  <a:pt x="19977" y="21283"/>
                  <a:pt x="20078" y="21207"/>
                  <a:pt x="20111" y="21107"/>
                </a:cubicBezTo>
                <a:cubicBezTo>
                  <a:pt x="20146" y="21003"/>
                  <a:pt x="20203" y="20947"/>
                  <a:pt x="20243" y="20956"/>
                </a:cubicBezTo>
                <a:cubicBezTo>
                  <a:pt x="20256" y="20537"/>
                  <a:pt x="20278" y="19815"/>
                  <a:pt x="20315" y="18906"/>
                </a:cubicBezTo>
                <a:cubicBezTo>
                  <a:pt x="20392" y="17023"/>
                  <a:pt x="20426" y="16436"/>
                  <a:pt x="20669" y="12700"/>
                </a:cubicBezTo>
                <a:cubicBezTo>
                  <a:pt x="20730" y="11764"/>
                  <a:pt x="20832" y="10195"/>
                  <a:pt x="20893" y="9213"/>
                </a:cubicBezTo>
                <a:cubicBezTo>
                  <a:pt x="21072" y="6348"/>
                  <a:pt x="21209" y="4645"/>
                  <a:pt x="21418" y="2750"/>
                </a:cubicBezTo>
                <a:cubicBezTo>
                  <a:pt x="21490" y="2095"/>
                  <a:pt x="21550" y="1215"/>
                  <a:pt x="21553" y="794"/>
                </a:cubicBezTo>
                <a:lnTo>
                  <a:pt x="21555" y="30"/>
                </a:lnTo>
                <a:lnTo>
                  <a:pt x="18240" y="8"/>
                </a:lnTo>
                <a:close/>
                <a:moveTo>
                  <a:pt x="7126" y="1219"/>
                </a:moveTo>
                <a:cubicBezTo>
                  <a:pt x="6361" y="1219"/>
                  <a:pt x="5646" y="1247"/>
                  <a:pt x="5538" y="1282"/>
                </a:cubicBezTo>
                <a:lnTo>
                  <a:pt x="5344" y="1345"/>
                </a:lnTo>
                <a:lnTo>
                  <a:pt x="5279" y="4130"/>
                </a:lnTo>
                <a:cubicBezTo>
                  <a:pt x="5206" y="7306"/>
                  <a:pt x="5223" y="17253"/>
                  <a:pt x="5307" y="19673"/>
                </a:cubicBezTo>
                <a:lnTo>
                  <a:pt x="5364" y="21286"/>
                </a:lnTo>
                <a:lnTo>
                  <a:pt x="5735" y="21386"/>
                </a:lnTo>
                <a:cubicBezTo>
                  <a:pt x="5824" y="21410"/>
                  <a:pt x="5935" y="21434"/>
                  <a:pt x="6043" y="21452"/>
                </a:cubicBezTo>
                <a:cubicBezTo>
                  <a:pt x="6207" y="21431"/>
                  <a:pt x="6542" y="21405"/>
                  <a:pt x="7052" y="21389"/>
                </a:cubicBezTo>
                <a:cubicBezTo>
                  <a:pt x="7736" y="21368"/>
                  <a:pt x="8059" y="21381"/>
                  <a:pt x="8172" y="21432"/>
                </a:cubicBezTo>
                <a:cubicBezTo>
                  <a:pt x="8194" y="21427"/>
                  <a:pt x="8201" y="21422"/>
                  <a:pt x="8224" y="21417"/>
                </a:cubicBezTo>
                <a:cubicBezTo>
                  <a:pt x="8489" y="21361"/>
                  <a:pt x="8724" y="21295"/>
                  <a:pt x="8744" y="21272"/>
                </a:cubicBezTo>
                <a:cubicBezTo>
                  <a:pt x="8824" y="21182"/>
                  <a:pt x="8937" y="7916"/>
                  <a:pt x="8864" y="7215"/>
                </a:cubicBezTo>
                <a:cubicBezTo>
                  <a:pt x="8842" y="7004"/>
                  <a:pt x="8808" y="5633"/>
                  <a:pt x="8791" y="4167"/>
                </a:cubicBezTo>
                <a:cubicBezTo>
                  <a:pt x="8765" y="1838"/>
                  <a:pt x="8746" y="1484"/>
                  <a:pt x="8640" y="1362"/>
                </a:cubicBezTo>
                <a:cubicBezTo>
                  <a:pt x="8535" y="1242"/>
                  <a:pt x="8317" y="1220"/>
                  <a:pt x="7126" y="1219"/>
                </a:cubicBezTo>
                <a:close/>
                <a:moveTo>
                  <a:pt x="1576" y="5111"/>
                </a:moveTo>
                <a:cubicBezTo>
                  <a:pt x="1094" y="5119"/>
                  <a:pt x="632" y="5153"/>
                  <a:pt x="451" y="5216"/>
                </a:cubicBezTo>
                <a:cubicBezTo>
                  <a:pt x="298" y="5269"/>
                  <a:pt x="294" y="5336"/>
                  <a:pt x="244" y="7329"/>
                </a:cubicBezTo>
                <a:cubicBezTo>
                  <a:pt x="216" y="8459"/>
                  <a:pt x="157" y="9766"/>
                  <a:pt x="115" y="10234"/>
                </a:cubicBezTo>
                <a:cubicBezTo>
                  <a:pt x="-3" y="11540"/>
                  <a:pt x="-45" y="20585"/>
                  <a:pt x="60" y="21070"/>
                </a:cubicBezTo>
                <a:cubicBezTo>
                  <a:pt x="97" y="21093"/>
                  <a:pt x="136" y="21130"/>
                  <a:pt x="177" y="21189"/>
                </a:cubicBezTo>
                <a:cubicBezTo>
                  <a:pt x="313" y="21387"/>
                  <a:pt x="326" y="21388"/>
                  <a:pt x="1812" y="21380"/>
                </a:cubicBezTo>
                <a:cubicBezTo>
                  <a:pt x="3260" y="21373"/>
                  <a:pt x="3314" y="21369"/>
                  <a:pt x="3487" y="21184"/>
                </a:cubicBezTo>
                <a:cubicBezTo>
                  <a:pt x="3534" y="21133"/>
                  <a:pt x="3579" y="21094"/>
                  <a:pt x="3619" y="21070"/>
                </a:cubicBezTo>
                <a:cubicBezTo>
                  <a:pt x="3620" y="21069"/>
                  <a:pt x="3621" y="21065"/>
                  <a:pt x="3622" y="21064"/>
                </a:cubicBezTo>
                <a:cubicBezTo>
                  <a:pt x="3724" y="20845"/>
                  <a:pt x="3724" y="11401"/>
                  <a:pt x="3622" y="11260"/>
                </a:cubicBezTo>
                <a:cubicBezTo>
                  <a:pt x="3534" y="11139"/>
                  <a:pt x="3396" y="8275"/>
                  <a:pt x="3395" y="6573"/>
                </a:cubicBezTo>
                <a:lnTo>
                  <a:pt x="3395" y="5293"/>
                </a:lnTo>
                <a:lnTo>
                  <a:pt x="2835" y="5179"/>
                </a:lnTo>
                <a:cubicBezTo>
                  <a:pt x="2562" y="5123"/>
                  <a:pt x="2058" y="5103"/>
                  <a:pt x="1576" y="5111"/>
                </a:cubicBezTo>
                <a:close/>
                <a:moveTo>
                  <a:pt x="12256" y="7434"/>
                </a:moveTo>
                <a:cubicBezTo>
                  <a:pt x="11176" y="7429"/>
                  <a:pt x="10741" y="7454"/>
                  <a:pt x="10661" y="7531"/>
                </a:cubicBezTo>
                <a:cubicBezTo>
                  <a:pt x="10568" y="7618"/>
                  <a:pt x="10540" y="8098"/>
                  <a:pt x="10496" y="10339"/>
                </a:cubicBezTo>
                <a:cubicBezTo>
                  <a:pt x="10468" y="11825"/>
                  <a:pt x="10430" y="13634"/>
                  <a:pt x="10412" y="14359"/>
                </a:cubicBezTo>
                <a:cubicBezTo>
                  <a:pt x="10393" y="15084"/>
                  <a:pt x="10421" y="16940"/>
                  <a:pt x="10471" y="18484"/>
                </a:cubicBezTo>
                <a:lnTo>
                  <a:pt x="10561" y="21286"/>
                </a:lnTo>
                <a:lnTo>
                  <a:pt x="10972" y="21386"/>
                </a:lnTo>
                <a:cubicBezTo>
                  <a:pt x="11813" y="21588"/>
                  <a:pt x="13785" y="21468"/>
                  <a:pt x="14008" y="21201"/>
                </a:cubicBezTo>
                <a:cubicBezTo>
                  <a:pt x="14081" y="21114"/>
                  <a:pt x="14136" y="13938"/>
                  <a:pt x="14066" y="13635"/>
                </a:cubicBezTo>
                <a:cubicBezTo>
                  <a:pt x="14044" y="13541"/>
                  <a:pt x="14024" y="12197"/>
                  <a:pt x="14021" y="10647"/>
                </a:cubicBezTo>
                <a:cubicBezTo>
                  <a:pt x="14015" y="8040"/>
                  <a:pt x="14006" y="7816"/>
                  <a:pt x="13879" y="7636"/>
                </a:cubicBezTo>
                <a:cubicBezTo>
                  <a:pt x="13745" y="7447"/>
                  <a:pt x="13709" y="7441"/>
                  <a:pt x="12256" y="7434"/>
                </a:cubicBezTo>
                <a:close/>
              </a:path>
            </a:pathLst>
          </a:custGeom>
          <a:ln w="25400">
            <a:miter lim="400000"/>
          </a:ln>
          <a:effectLst>
            <a:outerShdw blurRad="127000" dist="76200" dir="5520000" rotWithShape="0">
              <a:srgbClr val="000000">
                <a:alpha val="60000"/>
              </a:srgbClr>
            </a:outerShdw>
          </a:effectLst>
        </p:spPr>
      </p:pic>
      <p:pic>
        <p:nvPicPr>
          <p:cNvPr id="407" name="asea-bottle-and-pouch.png"/>
          <p:cNvPicPr>
            <a:picLocks noChangeAspect="1"/>
          </p:cNvPicPr>
          <p:nvPr/>
        </p:nvPicPr>
        <p:blipFill>
          <a:blip r:embed="rId4"/>
          <a:srcRect b="9593"/>
          <a:stretch>
            <a:fillRect/>
          </a:stretch>
        </p:blipFill>
        <p:spPr>
          <a:xfrm>
            <a:off x="1438067" y="4099638"/>
            <a:ext cx="3568415" cy="5175553"/>
          </a:xfrm>
          <a:prstGeom prst="rect">
            <a:avLst/>
          </a:prstGeom>
          <a:ln w="25400">
            <a:miter lim="400000"/>
          </a:ln>
          <a:effectLst>
            <a:outerShdw blurRad="127000" dist="76200" dir="5520000" rotWithShape="0">
              <a:srgbClr val="000000">
                <a:alpha val="60000"/>
              </a:srgbClr>
            </a:outerShdw>
          </a:effectLst>
        </p:spPr>
      </p:pic>
      <p:grpSp>
        <p:nvGrpSpPr>
          <p:cNvPr id="410" name="Group 410"/>
          <p:cNvGrpSpPr/>
          <p:nvPr/>
        </p:nvGrpSpPr>
        <p:grpSpPr>
          <a:xfrm>
            <a:off x="540010" y="2082497"/>
            <a:ext cx="6390727" cy="2404271"/>
            <a:chOff x="579971" y="203965"/>
            <a:chExt cx="6390725" cy="2404269"/>
          </a:xfrm>
        </p:grpSpPr>
        <p:sp>
          <p:nvSpPr>
            <p:cNvPr id="408" name="Shape 408"/>
            <p:cNvSpPr/>
            <p:nvPr/>
          </p:nvSpPr>
          <p:spPr>
            <a:xfrm rot="10800000">
              <a:off x="996992" y="1319861"/>
              <a:ext cx="5556681" cy="128837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ts val="7000"/>
                </a:lnSpc>
                <a:defRPr sz="7800" baseline="-20512">
                  <a:solidFill>
                    <a:srgbClr val="000000"/>
                  </a:solidFill>
                  <a:latin typeface="Futura"/>
                  <a:ea typeface="Futura"/>
                  <a:cs typeface="Futura"/>
                  <a:sym typeface="Futura"/>
                </a:defRPr>
              </a:lvl1pPr>
            </a:lstStyle>
            <a:p>
              <a:r>
                <a:t>hacia fuera</a:t>
              </a:r>
            </a:p>
          </p:txBody>
        </p:sp>
        <p:sp>
          <p:nvSpPr>
            <p:cNvPr id="409" name="Shape 409"/>
            <p:cNvSpPr/>
            <p:nvPr/>
          </p:nvSpPr>
          <p:spPr>
            <a:xfrm>
              <a:off x="579971" y="203965"/>
              <a:ext cx="6390725" cy="1150335"/>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ts val="9300"/>
                </a:lnSpc>
                <a:defRPr sz="7800" baseline="-20512">
                  <a:solidFill>
                    <a:srgbClr val="FFFFFF"/>
                  </a:solidFill>
                  <a:latin typeface="Futura"/>
                  <a:ea typeface="Futura"/>
                  <a:cs typeface="Futura"/>
                  <a:sym typeface="Futura"/>
                </a:defRPr>
              </a:lvl1pPr>
            </a:lstStyle>
            <a:p>
              <a:r>
                <a:t>De adentro</a:t>
              </a:r>
            </a:p>
          </p:txBody>
        </p:sp>
      </p:grpSp>
      <p:grpSp>
        <p:nvGrpSpPr>
          <p:cNvPr id="413" name="Group 413"/>
          <p:cNvGrpSpPr/>
          <p:nvPr/>
        </p:nvGrpSpPr>
        <p:grpSpPr>
          <a:xfrm>
            <a:off x="6303056" y="6198909"/>
            <a:ext cx="6339576" cy="2245621"/>
            <a:chOff x="-461378" y="244944"/>
            <a:chExt cx="6339574" cy="2245620"/>
          </a:xfrm>
        </p:grpSpPr>
        <p:sp>
          <p:nvSpPr>
            <p:cNvPr id="411" name="Shape 411"/>
            <p:cNvSpPr/>
            <p:nvPr/>
          </p:nvSpPr>
          <p:spPr>
            <a:xfrm>
              <a:off x="-334746" y="244944"/>
              <a:ext cx="6086308" cy="142239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noAutofit/>
            </a:bodyPr>
            <a:lstStyle>
              <a:lvl1pPr>
                <a:lnSpc>
                  <a:spcPts val="11200"/>
                </a:lnSpc>
                <a:defRPr sz="7800" baseline="-26923">
                  <a:solidFill>
                    <a:srgbClr val="000000"/>
                  </a:solidFill>
                  <a:latin typeface="Futura"/>
                  <a:ea typeface="Futura"/>
                  <a:cs typeface="Futura"/>
                  <a:sym typeface="Futura"/>
                </a:defRPr>
              </a:lvl1pPr>
            </a:lstStyle>
            <a:p>
              <a:r>
                <a:t>De afuera</a:t>
              </a:r>
            </a:p>
          </p:txBody>
        </p:sp>
        <p:sp>
          <p:nvSpPr>
            <p:cNvPr id="412" name="Shape 412"/>
            <p:cNvSpPr/>
            <p:nvPr/>
          </p:nvSpPr>
          <p:spPr>
            <a:xfrm rot="10800000">
              <a:off x="-461378" y="1498879"/>
              <a:ext cx="6339574" cy="991685"/>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ts val="7800"/>
                </a:lnSpc>
                <a:defRPr sz="7800" baseline="-20512">
                  <a:solidFill>
                    <a:srgbClr val="FFFFFF"/>
                  </a:solidFill>
                  <a:latin typeface="Futura"/>
                  <a:ea typeface="Futura"/>
                  <a:cs typeface="Futura"/>
                  <a:sym typeface="Futura"/>
                </a:defRPr>
              </a:lvl1pPr>
            </a:lstStyle>
            <a:p>
              <a:r>
                <a:t>hacia adentro</a:t>
              </a: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5" fill="hold" grpId="1" nodeType="click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1000" fill="hold"/>
                                        <p:tgtEl>
                                          <p:spTgt spid="410"/>
                                        </p:tgtEl>
                                        <p:attrNameLst>
                                          <p:attrName>ppt_w</p:attrName>
                                        </p:attrNameLst>
                                      </p:cBhvr>
                                      <p:tavLst>
                                        <p:tav tm="0">
                                          <p:val>
                                            <p:strVal val="#ppt_w"/>
                                          </p:val>
                                        </p:tav>
                                        <p:tav tm="100000">
                                          <p:val>
                                            <p:strVal val="#ppt_w"/>
                                          </p:val>
                                        </p:tav>
                                      </p:tavLst>
                                    </p:anim>
                                    <p:anim calcmode="lin" valueType="num">
                                      <p:cBhvr>
                                        <p:cTn id="8" dur="1000" fill="hold"/>
                                        <p:tgtEl>
                                          <p:spTgt spid="410"/>
                                        </p:tgtEl>
                                        <p:attrNameLst>
                                          <p:attrName>ppt_h</p:attrName>
                                        </p:attrNameLst>
                                      </p:cBhvr>
                                      <p:tavLst>
                                        <p:tav tm="0" fmla="#ppt_h*sin(2.5*pi*$)">
                                          <p:val>
                                            <p:fltVal val="0"/>
                                          </p:val>
                                        </p:tav>
                                        <p:tav tm="100000">
                                          <p:val>
                                            <p:fltVal val="1"/>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407"/>
                                        </p:tgtEl>
                                        <p:attrNameLst>
                                          <p:attrName>style.visibility</p:attrName>
                                        </p:attrNameLst>
                                      </p:cBhvr>
                                      <p:to>
                                        <p:strVal val="visible"/>
                                      </p:to>
                                    </p:set>
                                    <p:anim calcmode="lin" valueType="num">
                                      <p:cBhvr>
                                        <p:cTn id="12" dur="800" fill="hold"/>
                                        <p:tgtEl>
                                          <p:spTgt spid="407"/>
                                        </p:tgtEl>
                                        <p:attrNameLst>
                                          <p:attrName>ppt_w</p:attrName>
                                        </p:attrNameLst>
                                      </p:cBhvr>
                                      <p:tavLst>
                                        <p:tav tm="0">
                                          <p:val>
                                            <p:fltVal val="0"/>
                                          </p:val>
                                        </p:tav>
                                        <p:tav tm="100000">
                                          <p:val>
                                            <p:strVal val="#ppt_w"/>
                                          </p:val>
                                        </p:tav>
                                      </p:tavLst>
                                    </p:anim>
                                    <p:anim calcmode="lin" valueType="num">
                                      <p:cBhvr>
                                        <p:cTn id="13" dur="800" fill="hold"/>
                                        <p:tgtEl>
                                          <p:spTgt spid="40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5" fill="hold" grpId="3" nodeType="clickEffect">
                                  <p:stCondLst>
                                    <p:cond delay="0"/>
                                  </p:stCondLst>
                                  <p:iterate>
                                    <p:tmAbs val="0"/>
                                  </p:iterate>
                                  <p:childTnLst>
                                    <p:set>
                                      <p:cBhvr>
                                        <p:cTn id="17" fill="hold"/>
                                        <p:tgtEl>
                                          <p:spTgt spid="413"/>
                                        </p:tgtEl>
                                        <p:attrNameLst>
                                          <p:attrName>style.visibility</p:attrName>
                                        </p:attrNameLst>
                                      </p:cBhvr>
                                      <p:to>
                                        <p:strVal val="visible"/>
                                      </p:to>
                                    </p:set>
                                    <p:anim calcmode="lin" valueType="num">
                                      <p:cBhvr>
                                        <p:cTn id="18" dur="1000" fill="hold"/>
                                        <p:tgtEl>
                                          <p:spTgt spid="413"/>
                                        </p:tgtEl>
                                        <p:attrNameLst>
                                          <p:attrName>ppt_w</p:attrName>
                                        </p:attrNameLst>
                                      </p:cBhvr>
                                      <p:tavLst>
                                        <p:tav tm="0">
                                          <p:val>
                                            <p:strVal val="#ppt_w"/>
                                          </p:val>
                                        </p:tav>
                                        <p:tav tm="100000">
                                          <p:val>
                                            <p:strVal val="#ppt_w"/>
                                          </p:val>
                                        </p:tav>
                                      </p:tavLst>
                                    </p:anim>
                                    <p:anim calcmode="lin" valueType="num">
                                      <p:cBhvr>
                                        <p:cTn id="19" dur="1000" fill="hold"/>
                                        <p:tgtEl>
                                          <p:spTgt spid="413"/>
                                        </p:tgtEl>
                                        <p:attrNameLst>
                                          <p:attrName>ppt_h</p:attrName>
                                        </p:attrNameLst>
                                      </p:cBhvr>
                                      <p:tavLst>
                                        <p:tav tm="0" fmla="#ppt_h*sin(2.5*pi*$)">
                                          <p:val>
                                            <p:fltVal val="0"/>
                                          </p:val>
                                        </p:tav>
                                        <p:tav tm="100000">
                                          <p:val>
                                            <p:fltVal val="1"/>
                                          </p:val>
                                        </p:tav>
                                      </p:tavLst>
                                    </p:anim>
                                  </p:childTnLst>
                                </p:cTn>
                              </p:par>
                            </p:childTnLst>
                          </p:cTn>
                        </p:par>
                        <p:par>
                          <p:cTn id="20" fill="hold">
                            <p:stCondLst>
                              <p:cond delay="1000"/>
                            </p:stCondLst>
                            <p:childTnLst>
                              <p:par>
                                <p:cTn id="21" presetID="23" presetClass="entr" presetSubtype="32" fill="hold" grpId="4" nodeType="afterEffect">
                                  <p:stCondLst>
                                    <p:cond delay="0"/>
                                  </p:stCondLst>
                                  <p:iterate>
                                    <p:tmAbs val="0"/>
                                  </p:iterate>
                                  <p:childTnLst>
                                    <p:set>
                                      <p:cBhvr>
                                        <p:cTn id="22" fill="hold"/>
                                        <p:tgtEl>
                                          <p:spTgt spid="406"/>
                                        </p:tgtEl>
                                        <p:attrNameLst>
                                          <p:attrName>style.visibility</p:attrName>
                                        </p:attrNameLst>
                                      </p:cBhvr>
                                      <p:to>
                                        <p:strVal val="visible"/>
                                      </p:to>
                                    </p:set>
                                    <p:anim calcmode="lin" valueType="num">
                                      <p:cBhvr>
                                        <p:cTn id="23" dur="800" fill="hold"/>
                                        <p:tgtEl>
                                          <p:spTgt spid="406"/>
                                        </p:tgtEl>
                                        <p:attrNameLst>
                                          <p:attrName>ppt_w</p:attrName>
                                        </p:attrNameLst>
                                      </p:cBhvr>
                                      <p:tavLst>
                                        <p:tav tm="0">
                                          <p:val>
                                            <p:strVal val="4*#ppt_w"/>
                                          </p:val>
                                        </p:tav>
                                        <p:tav tm="100000">
                                          <p:val>
                                            <p:strVal val="#ppt_w"/>
                                          </p:val>
                                        </p:tav>
                                      </p:tavLst>
                                    </p:anim>
                                    <p:anim calcmode="lin" valueType="num">
                                      <p:cBhvr>
                                        <p:cTn id="24" dur="800" fill="hold"/>
                                        <p:tgtEl>
                                          <p:spTgt spid="40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4" animBg="1" advAuto="0"/>
      <p:bldP spid="407" grpId="2" animBg="1" advAuto="0"/>
      <p:bldP spid="410" grpId="1" animBg="1" advAuto="0"/>
      <p:bldP spid="413"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renu back itch.png"/>
          <p:cNvPicPr>
            <a:picLocks noChangeAspect="1"/>
          </p:cNvPicPr>
          <p:nvPr/>
        </p:nvPicPr>
        <p:blipFill>
          <a:blip r:embed="rId3"/>
          <a:srcRect r="4267" b="11967"/>
          <a:stretch>
            <a:fillRect/>
          </a:stretch>
        </p:blipFill>
        <p:spPr>
          <a:xfrm>
            <a:off x="7082735" y="6213807"/>
            <a:ext cx="5685633" cy="2640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268"/>
                </a:lnTo>
                <a:lnTo>
                  <a:pt x="0" y="21600"/>
                </a:lnTo>
                <a:lnTo>
                  <a:pt x="10201" y="21600"/>
                </a:lnTo>
                <a:lnTo>
                  <a:pt x="10201" y="11420"/>
                </a:lnTo>
                <a:cubicBezTo>
                  <a:pt x="10201" y="3214"/>
                  <a:pt x="10213" y="699"/>
                  <a:pt x="10250" y="620"/>
                </a:cubicBezTo>
                <a:cubicBezTo>
                  <a:pt x="10278" y="560"/>
                  <a:pt x="10328" y="527"/>
                  <a:pt x="10391" y="516"/>
                </a:cubicBezTo>
                <a:cubicBezTo>
                  <a:pt x="10580" y="485"/>
                  <a:pt x="10879" y="660"/>
                  <a:pt x="11011" y="929"/>
                </a:cubicBezTo>
                <a:lnTo>
                  <a:pt x="11121" y="1153"/>
                </a:lnTo>
                <a:lnTo>
                  <a:pt x="11121" y="11673"/>
                </a:lnTo>
                <a:cubicBezTo>
                  <a:pt x="11121" y="18189"/>
                  <a:pt x="11126" y="20640"/>
                  <a:pt x="11147" y="21600"/>
                </a:cubicBezTo>
                <a:lnTo>
                  <a:pt x="21600" y="21600"/>
                </a:lnTo>
                <a:lnTo>
                  <a:pt x="21600" y="0"/>
                </a:lnTo>
                <a:lnTo>
                  <a:pt x="11281" y="0"/>
                </a:lnTo>
                <a:lnTo>
                  <a:pt x="0" y="0"/>
                </a:lnTo>
                <a:close/>
              </a:path>
            </a:pathLst>
          </a:custGeom>
          <a:ln w="25400">
            <a:miter lim="400000"/>
          </a:ln>
          <a:effectLst>
            <a:outerShdw blurRad="127000" dist="76200" dir="5520000" rotWithShape="0">
              <a:srgbClr val="000000">
                <a:alpha val="60000"/>
              </a:srgbClr>
            </a:outerShdw>
          </a:effectLst>
        </p:spPr>
      </p:pic>
      <p:sp>
        <p:nvSpPr>
          <p:cNvPr id="418" name="Shape 418"/>
          <p:cNvSpPr>
            <a:spLocks noGrp="1"/>
          </p:cNvSpPr>
          <p:nvPr>
            <p:ph type="title"/>
          </p:nvPr>
        </p:nvSpPr>
        <p:spPr>
          <a:xfrm>
            <a:off x="650239" y="65933"/>
            <a:ext cx="11704322" cy="1813815"/>
          </a:xfrm>
          <a:prstGeom prst="rect">
            <a:avLst/>
          </a:prstGeom>
        </p:spPr>
        <p:txBody>
          <a:bodyPr/>
          <a:lstStyle/>
          <a:p>
            <a:pPr algn="l">
              <a:lnSpc>
                <a:spcPct val="90000"/>
              </a:lnSpc>
              <a:defRPr sz="4800" spc="480"/>
            </a:pPr>
            <a:r>
              <a:t>RENU 28 ASEA Salud Celular</a:t>
            </a:r>
          </a:p>
          <a:p>
            <a:pPr algn="l">
              <a:lnSpc>
                <a:spcPct val="90000"/>
              </a:lnSpc>
              <a:defRPr sz="4800" spc="480"/>
            </a:pPr>
            <a:r>
              <a:t>De adentro hacia fuera</a:t>
            </a:r>
          </a:p>
        </p:txBody>
      </p:sp>
      <p:sp>
        <p:nvSpPr>
          <p:cNvPr id="419" name="Shape 419"/>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20" name="Shape 420"/>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21" name="image31.png"/>
          <p:cNvPicPr>
            <a:picLocks noChangeAspect="1"/>
          </p:cNvPicPr>
          <p:nvPr/>
        </p:nvPicPr>
        <p:blipFill>
          <a:blip r:embed="rId4"/>
          <a:stretch>
            <a:fillRect/>
          </a:stretch>
        </p:blipFill>
        <p:spPr>
          <a:xfrm>
            <a:off x="186229" y="5829706"/>
            <a:ext cx="6649372" cy="3024115"/>
          </a:xfrm>
          <a:prstGeom prst="rect">
            <a:avLst/>
          </a:prstGeom>
          <a:ln w="25400">
            <a:miter lim="400000"/>
          </a:ln>
          <a:effectLst>
            <a:outerShdw blurRad="127000" dist="76200" dir="5520000" rotWithShape="0">
              <a:srgbClr val="000000">
                <a:alpha val="60000"/>
              </a:srgbClr>
            </a:outerShdw>
          </a:effectLst>
        </p:spPr>
      </p:pic>
      <p:grpSp>
        <p:nvGrpSpPr>
          <p:cNvPr id="424" name="Group 424"/>
          <p:cNvGrpSpPr/>
          <p:nvPr/>
        </p:nvGrpSpPr>
        <p:grpSpPr>
          <a:xfrm>
            <a:off x="7932032" y="1789260"/>
            <a:ext cx="3764673" cy="4088608"/>
            <a:chOff x="0" y="0"/>
            <a:chExt cx="3764671" cy="4088606"/>
          </a:xfrm>
        </p:grpSpPr>
        <p:pic>
          <p:nvPicPr>
            <p:cNvPr id="422" name="Jean Kelley 3.jpg"/>
            <p:cNvPicPr>
              <a:picLocks noChangeAspect="1"/>
            </p:cNvPicPr>
            <p:nvPr/>
          </p:nvPicPr>
          <p:blipFill>
            <a:blip r:embed="rId5"/>
            <a:srcRect l="16361" t="31950" r="14326"/>
            <a:stretch>
              <a:fillRect/>
            </a:stretch>
          </p:blipFill>
          <p:spPr>
            <a:xfrm>
              <a:off x="0" y="0"/>
              <a:ext cx="3764672" cy="2079056"/>
            </a:xfrm>
            <a:prstGeom prst="rect">
              <a:avLst/>
            </a:prstGeom>
            <a:ln w="25400" cap="flat">
              <a:noFill/>
              <a:miter lim="400000"/>
            </a:ln>
            <a:effectLst>
              <a:outerShdw blurRad="127000" dist="76200" dir="5520000" rotWithShape="0">
                <a:srgbClr val="000000">
                  <a:alpha val="60000"/>
                </a:srgbClr>
              </a:outerShdw>
            </a:effectLst>
          </p:spPr>
        </p:pic>
        <p:pic>
          <p:nvPicPr>
            <p:cNvPr id="423" name="renu Jean Kelley 2.jpg"/>
            <p:cNvPicPr>
              <a:picLocks noChangeAspect="1"/>
            </p:cNvPicPr>
            <p:nvPr/>
          </p:nvPicPr>
          <p:blipFill>
            <a:blip r:embed="rId6"/>
            <a:srcRect l="14500" t="37304" r="19370"/>
            <a:stretch>
              <a:fillRect/>
            </a:stretch>
          </p:blipFill>
          <p:spPr>
            <a:xfrm>
              <a:off x="6009" y="2086620"/>
              <a:ext cx="3754002" cy="2001987"/>
            </a:xfrm>
            <a:prstGeom prst="rect">
              <a:avLst/>
            </a:prstGeom>
            <a:ln w="25400" cap="flat">
              <a:noFill/>
              <a:miter lim="400000"/>
            </a:ln>
            <a:effectLst>
              <a:outerShdw blurRad="127000" dist="76200" dir="5520000" rotWithShape="0">
                <a:srgbClr val="000000">
                  <a:alpha val="60000"/>
                </a:srgbClr>
              </a:outerShdw>
            </a:effectLst>
          </p:spPr>
        </p:pic>
      </p:grpSp>
      <p:sp>
        <p:nvSpPr>
          <p:cNvPr id="425" name="Shape 425"/>
          <p:cNvSpPr/>
          <p:nvPr/>
        </p:nvSpPr>
        <p:spPr>
          <a:xfrm>
            <a:off x="1843134" y="2520349"/>
            <a:ext cx="5269707" cy="2424511"/>
          </a:xfrm>
          <a:custGeom>
            <a:avLst/>
            <a:gdLst/>
            <a:ahLst/>
            <a:cxnLst>
              <a:cxn ang="0">
                <a:pos x="wd2" y="hd2"/>
              </a:cxn>
              <a:cxn ang="5400000">
                <a:pos x="wd2" y="hd2"/>
              </a:cxn>
              <a:cxn ang="10800000">
                <a:pos x="wd2" y="hd2"/>
              </a:cxn>
              <a:cxn ang="16200000">
                <a:pos x="wd2" y="hd2"/>
              </a:cxn>
            </a:cxnLst>
            <a:rect l="0" t="0" r="r" b="b"/>
            <a:pathLst>
              <a:path w="21600" h="21600" extrusionOk="0">
                <a:moveTo>
                  <a:pt x="3577" y="0"/>
                </a:moveTo>
                <a:cubicBezTo>
                  <a:pt x="3285" y="0"/>
                  <a:pt x="3049" y="514"/>
                  <a:pt x="3049" y="1149"/>
                </a:cubicBezTo>
                <a:lnTo>
                  <a:pt x="3049" y="15632"/>
                </a:lnTo>
                <a:lnTo>
                  <a:pt x="0" y="17456"/>
                </a:lnTo>
                <a:lnTo>
                  <a:pt x="3049" y="19277"/>
                </a:lnTo>
                <a:lnTo>
                  <a:pt x="3049" y="20451"/>
                </a:lnTo>
                <a:cubicBezTo>
                  <a:pt x="3049" y="21086"/>
                  <a:pt x="3285" y="21600"/>
                  <a:pt x="3577" y="21600"/>
                </a:cubicBezTo>
                <a:lnTo>
                  <a:pt x="21070" y="21600"/>
                </a:lnTo>
                <a:cubicBezTo>
                  <a:pt x="21362" y="21600"/>
                  <a:pt x="21600" y="21086"/>
                  <a:pt x="21600" y="20451"/>
                </a:cubicBezTo>
                <a:lnTo>
                  <a:pt x="21600" y="1149"/>
                </a:lnTo>
                <a:cubicBezTo>
                  <a:pt x="21600" y="514"/>
                  <a:pt x="21362" y="0"/>
                  <a:pt x="21070" y="0"/>
                </a:cubicBezTo>
                <a:lnTo>
                  <a:pt x="3577" y="0"/>
                </a:lnTo>
                <a:close/>
              </a:path>
            </a:pathLst>
          </a:cu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914400" tIns="144497" rIns="144497" bIns="144497">
            <a:normAutofit/>
          </a:bodyPr>
          <a:lstStyle/>
          <a:p>
            <a:pPr algn="l" defTabSz="754278">
              <a:defRPr sz="2610">
                <a:solidFill>
                  <a:srgbClr val="000000"/>
                </a:solidFill>
                <a:latin typeface="Helvetica"/>
                <a:ea typeface="Helvetica"/>
                <a:cs typeface="Helvetica"/>
                <a:sym typeface="Helvetica"/>
              </a:defRPr>
            </a:pPr>
            <a:r>
              <a:rPr dirty="0">
                <a:solidFill>
                  <a:srgbClr val="3DA547"/>
                </a:solidFill>
              </a:rPr>
              <a:t>Sólo 4 ingredientes:</a:t>
            </a:r>
            <a:endParaRPr dirty="0">
              <a:solidFill>
                <a:srgbClr val="6B6B6B"/>
              </a:solidFill>
            </a:endParaRPr>
          </a:p>
          <a:p>
            <a:pPr marL="359881" indent="-359881" algn="l" defTabSz="754278">
              <a:lnSpc>
                <a:spcPct val="80000"/>
              </a:lnSpc>
              <a:spcBef>
                <a:spcPts val="500"/>
              </a:spcBef>
              <a:buSzPct val="100000"/>
              <a:buChar char="•"/>
              <a:defRPr sz="2262">
                <a:solidFill>
                  <a:srgbClr val="6C6C6C"/>
                </a:solidFill>
                <a:latin typeface="Helvetica Light"/>
                <a:ea typeface="Helvetica Light"/>
                <a:cs typeface="Helvetica Light"/>
                <a:sym typeface="Helvetica Light"/>
              </a:defRPr>
            </a:pPr>
            <a:r>
              <a:rPr dirty="0">
                <a:solidFill>
                  <a:srgbClr val="6B6B6B"/>
                </a:solidFill>
              </a:rPr>
              <a:t>Agua</a:t>
            </a:r>
          </a:p>
          <a:p>
            <a:pPr marL="359881" indent="-359881" algn="l" defTabSz="754278">
              <a:lnSpc>
                <a:spcPct val="80000"/>
              </a:lnSpc>
              <a:spcBef>
                <a:spcPts val="500"/>
              </a:spcBef>
              <a:buSzPct val="100000"/>
              <a:buChar char="•"/>
              <a:defRPr sz="2262">
                <a:solidFill>
                  <a:srgbClr val="6C6C6C"/>
                </a:solidFill>
                <a:latin typeface="Helvetica Light"/>
                <a:ea typeface="Helvetica Light"/>
                <a:cs typeface="Helvetica Light"/>
                <a:sym typeface="Helvetica Light"/>
              </a:defRPr>
            </a:pPr>
            <a:r>
              <a:rPr dirty="0">
                <a:solidFill>
                  <a:srgbClr val="6B6B6B"/>
                </a:solidFill>
              </a:rPr>
              <a:t>Cloruro de sodio</a:t>
            </a:r>
          </a:p>
          <a:p>
            <a:pPr marL="359881" indent="-359881" algn="l" defTabSz="754278">
              <a:lnSpc>
                <a:spcPct val="80000"/>
              </a:lnSpc>
              <a:spcBef>
                <a:spcPts val="500"/>
              </a:spcBef>
              <a:buSzPct val="100000"/>
              <a:buChar char="•"/>
              <a:defRPr sz="2262">
                <a:solidFill>
                  <a:srgbClr val="6C6C6C"/>
                </a:solidFill>
                <a:latin typeface="Helvetica Light"/>
                <a:ea typeface="Helvetica Light"/>
                <a:cs typeface="Helvetica Light"/>
                <a:sym typeface="Helvetica Light"/>
              </a:defRPr>
            </a:pPr>
            <a:r>
              <a:rPr dirty="0">
                <a:solidFill>
                  <a:srgbClr val="6B6B6B"/>
                </a:solidFill>
              </a:rPr>
              <a:t>Fluorosilicato sódico de magnesio</a:t>
            </a:r>
          </a:p>
          <a:p>
            <a:pPr marL="359881" indent="-359881" algn="l" defTabSz="754278">
              <a:lnSpc>
                <a:spcPct val="80000"/>
              </a:lnSpc>
              <a:spcBef>
                <a:spcPts val="500"/>
              </a:spcBef>
              <a:buSzPct val="100000"/>
              <a:buChar char="•"/>
              <a:defRPr sz="2262">
                <a:solidFill>
                  <a:srgbClr val="6C6C6C"/>
                </a:solidFill>
                <a:latin typeface="Helvetica Light"/>
                <a:ea typeface="Helvetica Light"/>
                <a:cs typeface="Helvetica Light"/>
                <a:sym typeface="Helvetica Light"/>
              </a:defRPr>
            </a:pPr>
            <a:r>
              <a:rPr dirty="0">
                <a:solidFill>
                  <a:srgbClr val="6B6B6B"/>
                </a:solidFill>
              </a:rPr>
              <a:t>Fosfato monosódico</a:t>
            </a:r>
          </a:p>
        </p:txBody>
      </p:sp>
      <p:grpSp>
        <p:nvGrpSpPr>
          <p:cNvPr id="429" name="Group 429"/>
          <p:cNvGrpSpPr/>
          <p:nvPr/>
        </p:nvGrpSpPr>
        <p:grpSpPr>
          <a:xfrm>
            <a:off x="2658649" y="2911029"/>
            <a:ext cx="4421205" cy="957052"/>
            <a:chOff x="0" y="-106828"/>
            <a:chExt cx="4421204" cy="957050"/>
          </a:xfrm>
        </p:grpSpPr>
        <p:sp>
          <p:nvSpPr>
            <p:cNvPr id="426" name="Shape 426"/>
            <p:cNvSpPr/>
            <p:nvPr/>
          </p:nvSpPr>
          <p:spPr>
            <a:xfrm>
              <a:off x="2858490" y="0"/>
              <a:ext cx="1550441" cy="8069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noAutofit/>
            </a:bodyPr>
            <a:lstStyle>
              <a:lvl1pPr algn="l" defTabSz="1733973">
                <a:lnSpc>
                  <a:spcPct val="80000"/>
                </a:lnSpc>
                <a:defRPr sz="1800">
                  <a:solidFill>
                    <a:srgbClr val="3DA447"/>
                  </a:solidFill>
                  <a:latin typeface="Helvetica"/>
                  <a:ea typeface="Helvetica"/>
                  <a:cs typeface="Helvetica"/>
                  <a:sym typeface="Helvetica"/>
                </a:defRPr>
              </a:lvl1pPr>
            </a:lstStyle>
            <a:p>
              <a:r>
                <a:t>Moléculas señalizadoras redox</a:t>
              </a:r>
            </a:p>
          </p:txBody>
        </p:sp>
        <p:sp>
          <p:nvSpPr>
            <p:cNvPr id="427" name="Shape 427"/>
            <p:cNvSpPr/>
            <p:nvPr/>
          </p:nvSpPr>
          <p:spPr>
            <a:xfrm>
              <a:off x="2414427" y="-106828"/>
              <a:ext cx="589785" cy="9570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noAutofit/>
            </a:bodyPr>
            <a:lstStyle>
              <a:lvl1pPr defTabSz="866986">
                <a:defRPr sz="4900">
                  <a:solidFill>
                    <a:srgbClr val="3DA447"/>
                  </a:solidFill>
                  <a:latin typeface="Calibri"/>
                  <a:ea typeface="Calibri"/>
                  <a:cs typeface="Calibri"/>
                  <a:sym typeface="Calibri"/>
                </a:defRPr>
              </a:lvl1pPr>
            </a:lstStyle>
            <a:p>
              <a:r>
                <a:rPr lang="en-US" sz="4800" dirty="0"/>
                <a:t>}</a:t>
              </a:r>
              <a:endParaRPr dirty="0"/>
            </a:p>
          </p:txBody>
        </p:sp>
        <p:sp>
          <p:nvSpPr>
            <p:cNvPr id="428" name="Shape 428"/>
            <p:cNvSpPr/>
            <p:nvPr/>
          </p:nvSpPr>
          <p:spPr>
            <a:xfrm>
              <a:off x="0" y="31532"/>
              <a:ext cx="4421204" cy="714436"/>
            </a:xfrm>
            <a:prstGeom prst="roundRect">
              <a:avLst>
                <a:gd name="adj" fmla="val 22379"/>
              </a:avLst>
            </a:prstGeom>
            <a:noFill/>
            <a:ln w="12700" cap="flat">
              <a:solidFill>
                <a:srgbClr val="0071AC"/>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l" defTabSz="866986">
                <a:defRPr sz="3400">
                  <a:solidFill>
                    <a:srgbClr val="000000"/>
                  </a:solidFill>
                  <a:latin typeface="Calibri"/>
                  <a:ea typeface="Calibri"/>
                  <a:cs typeface="Calibri"/>
                  <a:sym typeface="Calibri"/>
                </a:defRPr>
              </a:pPr>
              <a:endParaRPr/>
            </a:p>
          </p:txBody>
        </p:sp>
      </p:grpSp>
      <p:pic>
        <p:nvPicPr>
          <p:cNvPr id="430" name="b-renu28-advanced.jpg"/>
          <p:cNvPicPr>
            <a:picLocks noChangeAspect="1"/>
          </p:cNvPicPr>
          <p:nvPr/>
        </p:nvPicPr>
        <p:blipFill>
          <a:blip r:embed="rId7"/>
          <a:srcRect l="3586" t="1439" r="5882" b="3907"/>
          <a:stretch>
            <a:fillRect/>
          </a:stretch>
        </p:blipFill>
        <p:spPr>
          <a:xfrm>
            <a:off x="582892" y="1931339"/>
            <a:ext cx="1322171" cy="3602531"/>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30"/>
                                        </p:tgtEl>
                                        <p:attrNameLst>
                                          <p:attrName>style.visibility</p:attrName>
                                        </p:attrNameLst>
                                      </p:cBhvr>
                                      <p:to>
                                        <p:strVal val="visible"/>
                                      </p:to>
                                    </p:set>
                                    <p:anim calcmode="lin" valueType="num">
                                      <p:cBhvr>
                                        <p:cTn id="7" dur="1000" fill="hold"/>
                                        <p:tgtEl>
                                          <p:spTgt spid="430"/>
                                        </p:tgtEl>
                                        <p:attrNameLst>
                                          <p:attrName>ppt_w</p:attrName>
                                        </p:attrNameLst>
                                      </p:cBhvr>
                                      <p:tavLst>
                                        <p:tav tm="0">
                                          <p:val>
                                            <p:fltVal val="0"/>
                                          </p:val>
                                        </p:tav>
                                        <p:tav tm="100000">
                                          <p:val>
                                            <p:strVal val="#ppt_w"/>
                                          </p:val>
                                        </p:tav>
                                      </p:tavLst>
                                    </p:anim>
                                    <p:anim calcmode="lin" valueType="num">
                                      <p:cBhvr>
                                        <p:cTn id="8" dur="1000" fill="hold"/>
                                        <p:tgtEl>
                                          <p:spTgt spid="430"/>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425"/>
                                        </p:tgtEl>
                                        <p:attrNameLst>
                                          <p:attrName>style.visibility</p:attrName>
                                        </p:attrNameLst>
                                      </p:cBhvr>
                                      <p:to>
                                        <p:strVal val="visible"/>
                                      </p:to>
                                    </p:set>
                                    <p:animEffect transition="in" filter="wipe(left)">
                                      <p:cBhvr>
                                        <p:cTn id="12" dur="1000"/>
                                        <p:tgtEl>
                                          <p:spTgt spid="4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29"/>
                                        </p:tgtEl>
                                        <p:attrNameLst>
                                          <p:attrName>style.visibility</p:attrName>
                                        </p:attrNameLst>
                                      </p:cBhvr>
                                      <p:to>
                                        <p:strVal val="visible"/>
                                      </p:to>
                                    </p:set>
                                    <p:animEffect transition="in" filter="dissolve">
                                      <p:cBhvr>
                                        <p:cTn id="17" dur="1000"/>
                                        <p:tgtEl>
                                          <p:spTgt spid="4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421"/>
                                        </p:tgtEl>
                                        <p:attrNameLst>
                                          <p:attrName>style.visibility</p:attrName>
                                        </p:attrNameLst>
                                      </p:cBhvr>
                                      <p:to>
                                        <p:strVal val="visible"/>
                                      </p:to>
                                    </p:set>
                                    <p:animEffect transition="in" filter="dissolve">
                                      <p:cBhvr>
                                        <p:cTn id="22" dur="1000"/>
                                        <p:tgtEl>
                                          <p:spTgt spid="421"/>
                                        </p:tgtEl>
                                      </p:cBhvr>
                                    </p:animEffect>
                                  </p:childTnLst>
                                </p:cTn>
                              </p:par>
                            </p:childTnLst>
                          </p:cTn>
                        </p:par>
                        <p:par>
                          <p:cTn id="23" fill="hold">
                            <p:stCondLst>
                              <p:cond delay="1000"/>
                            </p:stCondLst>
                            <p:childTnLst>
                              <p:par>
                                <p:cTn id="24" presetID="9" presetClass="entr" fill="hold" grpId="5" nodeType="afterEffect">
                                  <p:stCondLst>
                                    <p:cond delay="0"/>
                                  </p:stCondLst>
                                  <p:iterate>
                                    <p:tmAbs val="0"/>
                                  </p:iterate>
                                  <p:childTnLst>
                                    <p:set>
                                      <p:cBhvr>
                                        <p:cTn id="25" fill="hold"/>
                                        <p:tgtEl>
                                          <p:spTgt spid="424"/>
                                        </p:tgtEl>
                                        <p:attrNameLst>
                                          <p:attrName>style.visibility</p:attrName>
                                        </p:attrNameLst>
                                      </p:cBhvr>
                                      <p:to>
                                        <p:strVal val="visible"/>
                                      </p:to>
                                    </p:set>
                                    <p:animEffect transition="in" filter="dissolve">
                                      <p:cBhvr>
                                        <p:cTn id="26" dur="1000"/>
                                        <p:tgtEl>
                                          <p:spTgt spid="424"/>
                                        </p:tgtEl>
                                      </p:cBhvr>
                                    </p:animEffect>
                                  </p:childTnLst>
                                </p:cTn>
                              </p:par>
                            </p:childTnLst>
                          </p:cTn>
                        </p:par>
                        <p:par>
                          <p:cTn id="27" fill="hold">
                            <p:stCondLst>
                              <p:cond delay="2000"/>
                            </p:stCondLst>
                            <p:childTnLst>
                              <p:par>
                                <p:cTn id="28" presetID="9" presetClass="entr" fill="hold" grpId="6" nodeType="afterEffect">
                                  <p:stCondLst>
                                    <p:cond delay="0"/>
                                  </p:stCondLst>
                                  <p:iterate>
                                    <p:tmAbs val="0"/>
                                  </p:iterate>
                                  <p:childTnLst>
                                    <p:set>
                                      <p:cBhvr>
                                        <p:cTn id="29" fill="hold"/>
                                        <p:tgtEl>
                                          <p:spTgt spid="417"/>
                                        </p:tgtEl>
                                        <p:attrNameLst>
                                          <p:attrName>style.visibility</p:attrName>
                                        </p:attrNameLst>
                                      </p:cBhvr>
                                      <p:to>
                                        <p:strVal val="visible"/>
                                      </p:to>
                                    </p:set>
                                    <p:animEffect transition="in" filter="dissolve">
                                      <p:cBhvr>
                                        <p:cTn id="30" dur="10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6" animBg="1" advAuto="0"/>
      <p:bldP spid="421" grpId="4" animBg="1" advAuto="0"/>
      <p:bldP spid="424" grpId="5" animBg="1" advAuto="0"/>
      <p:bldP spid="425" grpId="2" animBg="1" advAuto="0"/>
      <p:bldP spid="429" grpId="3" animBg="1" advAuto="0"/>
      <p:bldP spid="430"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p:cNvSpPr>
          <p:nvPr>
            <p:ph type="title"/>
          </p:nvPr>
        </p:nvSpPr>
        <p:spPr>
          <a:xfrm>
            <a:off x="650239" y="370096"/>
            <a:ext cx="11704322" cy="1354784"/>
          </a:xfrm>
          <a:prstGeom prst="rect">
            <a:avLst/>
          </a:prstGeom>
        </p:spPr>
        <p:txBody>
          <a:bodyPr/>
          <a:lstStyle/>
          <a:p>
            <a:r>
              <a:t>ASEA Pruebas Clínicas </a:t>
            </a:r>
          </a:p>
        </p:txBody>
      </p:sp>
      <p:grpSp>
        <p:nvGrpSpPr>
          <p:cNvPr id="437" name="Group 437"/>
          <p:cNvGrpSpPr/>
          <p:nvPr/>
        </p:nvGrpSpPr>
        <p:grpSpPr>
          <a:xfrm>
            <a:off x="2296098" y="6877890"/>
            <a:ext cx="3081629" cy="1673291"/>
            <a:chOff x="0" y="0"/>
            <a:chExt cx="3081627" cy="1673290"/>
          </a:xfrm>
        </p:grpSpPr>
        <p:sp>
          <p:nvSpPr>
            <p:cNvPr id="435" name="Shape 435"/>
            <p:cNvSpPr/>
            <p:nvPr/>
          </p:nvSpPr>
          <p:spPr>
            <a:xfrm>
              <a:off x="1050284" y="69197"/>
              <a:ext cx="2031344" cy="1604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defTabSz="866986">
                <a:defRPr sz="3400">
                  <a:solidFill>
                    <a:srgbClr val="000000"/>
                  </a:solidFill>
                  <a:latin typeface="Calibri"/>
                  <a:ea typeface="Calibri"/>
                  <a:cs typeface="Calibri"/>
                  <a:sym typeface="Calibri"/>
                </a:defRPr>
              </a:pPr>
              <a:r>
                <a:rPr sz="3200">
                  <a:latin typeface="Helvetica"/>
                  <a:ea typeface="Helvetica"/>
                  <a:cs typeface="Helvetica"/>
                  <a:sym typeface="Helvetica"/>
                </a:rPr>
                <a:t>Stephens</a:t>
              </a:r>
            </a:p>
            <a:p>
              <a:pPr defTabSz="866986">
                <a:defRPr sz="3400">
                  <a:solidFill>
                    <a:srgbClr val="000000"/>
                  </a:solidFill>
                  <a:latin typeface="Calibri"/>
                  <a:ea typeface="Calibri"/>
                  <a:cs typeface="Calibri"/>
                  <a:sym typeface="Calibri"/>
                </a:defRPr>
              </a:pPr>
              <a:r>
                <a:rPr sz="1100">
                  <a:latin typeface="Helvetica"/>
                  <a:ea typeface="Helvetica"/>
                  <a:cs typeface="Helvetica"/>
                  <a:sym typeface="Helvetica"/>
                </a:rPr>
                <a:t>Excellence in Research</a:t>
              </a:r>
            </a:p>
          </p:txBody>
        </p:sp>
        <p:pic>
          <p:nvPicPr>
            <p:cNvPr id="436" name="image45.png"/>
            <p:cNvPicPr>
              <a:picLocks noChangeAspect="1"/>
            </p:cNvPicPr>
            <p:nvPr/>
          </p:nvPicPr>
          <p:blipFill>
            <a:blip r:embed="rId3"/>
            <a:stretch>
              <a:fillRect/>
            </a:stretch>
          </p:blipFill>
          <p:spPr>
            <a:xfrm>
              <a:off x="0" y="0"/>
              <a:ext cx="1132712" cy="1134267"/>
            </a:xfrm>
            <a:prstGeom prst="rect">
              <a:avLst/>
            </a:prstGeom>
            <a:ln w="12700" cap="flat">
              <a:noFill/>
              <a:miter lim="400000"/>
            </a:ln>
            <a:effectLst/>
          </p:spPr>
        </p:pic>
      </p:grpSp>
      <p:pic>
        <p:nvPicPr>
          <p:cNvPr id="438" name="bigstock-blood cell flow-125210351s.jpg"/>
          <p:cNvPicPr>
            <a:picLocks noChangeAspect="1"/>
          </p:cNvPicPr>
          <p:nvPr/>
        </p:nvPicPr>
        <p:blipFill>
          <a:blip r:embed="rId4"/>
          <a:stretch>
            <a:fillRect/>
          </a:stretch>
        </p:blipFill>
        <p:spPr>
          <a:xfrm>
            <a:off x="6120737" y="3516714"/>
            <a:ext cx="6610945" cy="4958208"/>
          </a:xfrm>
          <a:prstGeom prst="rect">
            <a:avLst/>
          </a:prstGeom>
          <a:ln w="25400">
            <a:miter lim="400000"/>
          </a:ln>
          <a:effectLst>
            <a:outerShdw blurRad="127000" dist="76200" dir="5520000" rotWithShape="0">
              <a:srgbClr val="000000">
                <a:alpha val="60000"/>
              </a:srgbClr>
            </a:outerShdw>
          </a:effectLst>
        </p:spPr>
      </p:pic>
      <p:sp>
        <p:nvSpPr>
          <p:cNvPr id="439" name="Shape 439"/>
          <p:cNvSpPr/>
          <p:nvPr/>
        </p:nvSpPr>
        <p:spPr>
          <a:xfrm>
            <a:off x="300811" y="2937675"/>
            <a:ext cx="5964990" cy="3709538"/>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p>
            <a:pPr algn="l" defTabSz="866986">
              <a:defRPr sz="3600">
                <a:solidFill>
                  <a:srgbClr val="000000"/>
                </a:solidFill>
                <a:latin typeface="Helvetica Light"/>
                <a:ea typeface="Helvetica Light"/>
                <a:cs typeface="Helvetica Light"/>
                <a:sym typeface="Helvetica Light"/>
              </a:defRPr>
            </a:pPr>
            <a:r>
              <a:rPr>
                <a:solidFill>
                  <a:srgbClr val="6B6B6B"/>
                </a:solidFill>
                <a:latin typeface="Helvetica"/>
                <a:ea typeface="Helvetica"/>
                <a:cs typeface="Helvetica"/>
                <a:sym typeface="Helvetica"/>
              </a:rPr>
              <a:t>Se ha mostrado en estudios llevados a cabo por un líder global en investigación dermatológica  que RENU 28 aumenta el flujo sanguíneo a la piel</a:t>
            </a:r>
            <a:r>
              <a:rPr>
                <a:solidFill>
                  <a:srgbClr val="6B6B6B"/>
                </a:solidFill>
              </a:rPr>
              <a:t>.</a:t>
            </a:r>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39"/>
                                        </p:tgtEl>
                                        <p:attrNameLst>
                                          <p:attrName>style.visibility</p:attrName>
                                        </p:attrNameLst>
                                      </p:cBhvr>
                                      <p:to>
                                        <p:strVal val="visible"/>
                                      </p:to>
                                    </p:set>
                                    <p:anim calcmode="lin" valueType="num">
                                      <p:cBhvr>
                                        <p:cTn id="7" dur="750" fill="hold"/>
                                        <p:tgtEl>
                                          <p:spTgt spid="439"/>
                                        </p:tgtEl>
                                        <p:attrNameLst>
                                          <p:attrName>ppt_w</p:attrName>
                                        </p:attrNameLst>
                                      </p:cBhvr>
                                      <p:tavLst>
                                        <p:tav tm="0">
                                          <p:val>
                                            <p:fltVal val="0"/>
                                          </p:val>
                                        </p:tav>
                                        <p:tav tm="100000">
                                          <p:val>
                                            <p:strVal val="#ppt_w"/>
                                          </p:val>
                                        </p:tav>
                                      </p:tavLst>
                                    </p:anim>
                                    <p:anim calcmode="lin" valueType="num">
                                      <p:cBhvr>
                                        <p:cTn id="8" dur="750" fill="hold"/>
                                        <p:tgtEl>
                                          <p:spTgt spid="439"/>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8" fill="hold" grpId="2" nodeType="afterEffect">
                                  <p:stCondLst>
                                    <p:cond delay="0"/>
                                  </p:stCondLst>
                                  <p:iterate>
                                    <p:tmAbs val="0"/>
                                  </p:iterate>
                                  <p:childTnLst>
                                    <p:set>
                                      <p:cBhvr>
                                        <p:cTn id="11" fill="hold"/>
                                        <p:tgtEl>
                                          <p:spTgt spid="437"/>
                                        </p:tgtEl>
                                        <p:attrNameLst>
                                          <p:attrName>style.visibility</p:attrName>
                                        </p:attrNameLst>
                                      </p:cBhvr>
                                      <p:to>
                                        <p:strVal val="visible"/>
                                      </p:to>
                                    </p:set>
                                    <p:animEffect transition="in" filter="wipe(left)">
                                      <p:cBhvr>
                                        <p:cTn id="12" dur="10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2" animBg="1" advAuto="0"/>
      <p:bldP spid="439"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title"/>
          </p:nvPr>
        </p:nvSpPr>
        <p:spPr>
          <a:xfrm>
            <a:off x="650239" y="370096"/>
            <a:ext cx="11704322" cy="1354784"/>
          </a:xfrm>
          <a:prstGeom prst="rect">
            <a:avLst/>
          </a:prstGeom>
        </p:spPr>
        <p:txBody>
          <a:bodyPr/>
          <a:lstStyle/>
          <a:p>
            <a:r>
              <a:t>ASEA Pruebas Clínicas </a:t>
            </a:r>
          </a:p>
        </p:txBody>
      </p:sp>
      <p:grpSp>
        <p:nvGrpSpPr>
          <p:cNvPr id="446" name="Group 446"/>
          <p:cNvGrpSpPr/>
          <p:nvPr/>
        </p:nvGrpSpPr>
        <p:grpSpPr>
          <a:xfrm>
            <a:off x="2307170" y="7530427"/>
            <a:ext cx="3081629" cy="1673292"/>
            <a:chOff x="0" y="0"/>
            <a:chExt cx="3081627" cy="1673290"/>
          </a:xfrm>
        </p:grpSpPr>
        <p:sp>
          <p:nvSpPr>
            <p:cNvPr id="444" name="Shape 444"/>
            <p:cNvSpPr/>
            <p:nvPr/>
          </p:nvSpPr>
          <p:spPr>
            <a:xfrm>
              <a:off x="1050284" y="69197"/>
              <a:ext cx="2031344" cy="1604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defTabSz="866986">
                <a:defRPr sz="3400">
                  <a:solidFill>
                    <a:srgbClr val="000000"/>
                  </a:solidFill>
                  <a:latin typeface="Calibri"/>
                  <a:ea typeface="Calibri"/>
                  <a:cs typeface="Calibri"/>
                  <a:sym typeface="Calibri"/>
                </a:defRPr>
              </a:pPr>
              <a:r>
                <a:rPr sz="3200">
                  <a:latin typeface="Helvetica"/>
                  <a:ea typeface="Helvetica"/>
                  <a:cs typeface="Helvetica"/>
                  <a:sym typeface="Helvetica"/>
                </a:rPr>
                <a:t>Stephens</a:t>
              </a:r>
            </a:p>
            <a:p>
              <a:pPr defTabSz="866986">
                <a:defRPr sz="3400">
                  <a:solidFill>
                    <a:srgbClr val="000000"/>
                  </a:solidFill>
                  <a:latin typeface="Calibri"/>
                  <a:ea typeface="Calibri"/>
                  <a:cs typeface="Calibri"/>
                  <a:sym typeface="Calibri"/>
                </a:defRPr>
              </a:pPr>
              <a:r>
                <a:rPr sz="1100">
                  <a:latin typeface="Helvetica"/>
                  <a:ea typeface="Helvetica"/>
                  <a:cs typeface="Helvetica"/>
                  <a:sym typeface="Helvetica"/>
                </a:rPr>
                <a:t>Excellence in Research</a:t>
              </a:r>
            </a:p>
          </p:txBody>
        </p:sp>
        <p:pic>
          <p:nvPicPr>
            <p:cNvPr id="445" name="image45.png"/>
            <p:cNvPicPr>
              <a:picLocks noChangeAspect="1"/>
            </p:cNvPicPr>
            <p:nvPr/>
          </p:nvPicPr>
          <p:blipFill>
            <a:blip r:embed="rId3"/>
            <a:stretch>
              <a:fillRect/>
            </a:stretch>
          </p:blipFill>
          <p:spPr>
            <a:xfrm>
              <a:off x="0" y="0"/>
              <a:ext cx="1132712" cy="1134267"/>
            </a:xfrm>
            <a:prstGeom prst="rect">
              <a:avLst/>
            </a:prstGeom>
            <a:ln w="12700" cap="flat">
              <a:noFill/>
              <a:miter lim="400000"/>
            </a:ln>
            <a:effectLst/>
          </p:spPr>
        </p:pic>
      </p:grpSp>
      <p:sp>
        <p:nvSpPr>
          <p:cNvPr id="447" name="Shape 447"/>
          <p:cNvSpPr/>
          <p:nvPr/>
        </p:nvSpPr>
        <p:spPr>
          <a:xfrm>
            <a:off x="239410" y="2973987"/>
            <a:ext cx="5960842" cy="4259390"/>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p>
            <a:pPr algn="l" defTabSz="866986">
              <a:defRPr sz="3600">
                <a:solidFill>
                  <a:srgbClr val="000000"/>
                </a:solidFill>
                <a:latin typeface="Helvetica Light"/>
                <a:ea typeface="Helvetica Light"/>
                <a:cs typeface="Helvetica Light"/>
                <a:sym typeface="Helvetica Light"/>
              </a:defRPr>
            </a:pPr>
            <a:r>
              <a:rPr b="1">
                <a:solidFill>
                  <a:srgbClr val="6B6B6B"/>
                </a:solidFill>
                <a:latin typeface="Helvetica"/>
                <a:ea typeface="Helvetica"/>
                <a:cs typeface="Helvetica"/>
                <a:sym typeface="Helvetica"/>
              </a:rPr>
              <a:t>Se ha demostrado que RENU 28 acorta el ciclo de renovación de la piel un 16% </a:t>
            </a:r>
            <a:r>
              <a:rPr>
                <a:solidFill>
                  <a:srgbClr val="6B6B6B"/>
                </a:solidFill>
                <a:latin typeface="Helvetica"/>
                <a:ea typeface="Helvetica"/>
                <a:cs typeface="Helvetica"/>
                <a:sym typeface="Helvetica"/>
              </a:rPr>
              <a:t>en estudios llevados a cabo por un líder global en investigación dermatológica</a:t>
            </a:r>
            <a:r>
              <a:rPr>
                <a:solidFill>
                  <a:srgbClr val="6B6B6B"/>
                </a:solidFill>
              </a:rPr>
              <a:t>.</a:t>
            </a:r>
          </a:p>
        </p:txBody>
      </p:sp>
      <p:pic>
        <p:nvPicPr>
          <p:cNvPr id="448" name="bigstock-Skin-anatomy-82873805noHair.png"/>
          <p:cNvPicPr>
            <a:picLocks noChangeAspect="1"/>
          </p:cNvPicPr>
          <p:nvPr/>
        </p:nvPicPr>
        <p:blipFill>
          <a:blip r:embed="rId4"/>
          <a:stretch>
            <a:fillRect/>
          </a:stretch>
        </p:blipFill>
        <p:spPr>
          <a:xfrm>
            <a:off x="5363641" y="2035352"/>
            <a:ext cx="7844760" cy="78447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47"/>
                                        </p:tgtEl>
                                        <p:attrNameLst>
                                          <p:attrName>style.visibility</p:attrName>
                                        </p:attrNameLst>
                                      </p:cBhvr>
                                      <p:to>
                                        <p:strVal val="visible"/>
                                      </p:to>
                                    </p:set>
                                    <p:anim calcmode="lin" valueType="num">
                                      <p:cBhvr>
                                        <p:cTn id="7" dur="750" fill="hold"/>
                                        <p:tgtEl>
                                          <p:spTgt spid="447"/>
                                        </p:tgtEl>
                                        <p:attrNameLst>
                                          <p:attrName>ppt_w</p:attrName>
                                        </p:attrNameLst>
                                      </p:cBhvr>
                                      <p:tavLst>
                                        <p:tav tm="0">
                                          <p:val>
                                            <p:fltVal val="0"/>
                                          </p:val>
                                        </p:tav>
                                        <p:tav tm="100000">
                                          <p:val>
                                            <p:strVal val="#ppt_w"/>
                                          </p:val>
                                        </p:tav>
                                      </p:tavLst>
                                    </p:anim>
                                    <p:anim calcmode="lin" valueType="num">
                                      <p:cBhvr>
                                        <p:cTn id="8" dur="750" fill="hold"/>
                                        <p:tgtEl>
                                          <p:spTgt spid="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p:cNvSpPr>
          <p:nvPr>
            <p:ph type="title"/>
          </p:nvPr>
        </p:nvSpPr>
        <p:spPr>
          <a:xfrm>
            <a:off x="808423" y="-40787"/>
            <a:ext cx="10950498" cy="1354783"/>
          </a:xfrm>
          <a:prstGeom prst="rect">
            <a:avLst/>
          </a:prstGeom>
        </p:spPr>
        <p:txBody>
          <a:bodyPr/>
          <a:lstStyle>
            <a:lvl1pPr>
              <a:lnSpc>
                <a:spcPct val="80000"/>
              </a:lnSpc>
              <a:defRPr sz="4400" spc="440"/>
            </a:lvl1pPr>
          </a:lstStyle>
          <a:p>
            <a:r>
              <a:t>RENU 28 gel Revitalizador para Todo el Cuerpo</a:t>
            </a:r>
          </a:p>
        </p:txBody>
      </p:sp>
      <p:pic>
        <p:nvPicPr>
          <p:cNvPr id="453" name="RENU-28-Science-5.jpg"/>
          <p:cNvPicPr>
            <a:picLocks noChangeAspect="1"/>
          </p:cNvPicPr>
          <p:nvPr/>
        </p:nvPicPr>
        <p:blipFill>
          <a:blip r:embed="rId3"/>
          <a:stretch>
            <a:fillRect/>
          </a:stretch>
        </p:blipFill>
        <p:spPr>
          <a:xfrm>
            <a:off x="214249" y="1423316"/>
            <a:ext cx="5512219" cy="6045316"/>
          </a:xfrm>
          <a:prstGeom prst="rect">
            <a:avLst/>
          </a:prstGeom>
          <a:ln w="12700">
            <a:miter lim="400000"/>
          </a:ln>
        </p:spPr>
      </p:pic>
      <p:pic>
        <p:nvPicPr>
          <p:cNvPr id="454" name="8f66374062fdb2d6d476215a43eaeafb.jpg"/>
          <p:cNvPicPr>
            <a:picLocks noChangeAspect="1"/>
          </p:cNvPicPr>
          <p:nvPr/>
        </p:nvPicPr>
        <p:blipFill>
          <a:blip r:embed="rId4"/>
          <a:stretch>
            <a:fillRect/>
          </a:stretch>
        </p:blipFill>
        <p:spPr>
          <a:xfrm>
            <a:off x="6499606" y="1354327"/>
            <a:ext cx="5051110" cy="3617506"/>
          </a:xfrm>
          <a:prstGeom prst="rect">
            <a:avLst/>
          </a:prstGeom>
          <a:ln w="12700">
            <a:miter lim="400000"/>
          </a:ln>
        </p:spPr>
      </p:pic>
      <p:pic>
        <p:nvPicPr>
          <p:cNvPr id="455" name="image44.png"/>
          <p:cNvPicPr>
            <a:picLocks noChangeAspect="1"/>
          </p:cNvPicPr>
          <p:nvPr/>
        </p:nvPicPr>
        <p:blipFill>
          <a:blip r:embed="rId5"/>
          <a:stretch>
            <a:fillRect/>
          </a:stretch>
        </p:blipFill>
        <p:spPr>
          <a:xfrm>
            <a:off x="1738186" y="7642680"/>
            <a:ext cx="3008137" cy="1200431"/>
          </a:xfrm>
          <a:prstGeom prst="rect">
            <a:avLst/>
          </a:prstGeom>
          <a:ln w="12700">
            <a:miter lim="400000"/>
          </a:ln>
        </p:spPr>
      </p:pic>
      <p:pic>
        <p:nvPicPr>
          <p:cNvPr id="456" name="RENU28-BeforeAfter-Eannah crop.jpg"/>
          <p:cNvPicPr>
            <a:picLocks noChangeAspect="1"/>
          </p:cNvPicPr>
          <p:nvPr/>
        </p:nvPicPr>
        <p:blipFill>
          <a:blip r:embed="rId6"/>
          <a:stretch>
            <a:fillRect/>
          </a:stretch>
        </p:blipFill>
        <p:spPr>
          <a:xfrm>
            <a:off x="5914334" y="5041458"/>
            <a:ext cx="6934201" cy="4394201"/>
          </a:xfrm>
          <a:prstGeom prst="rect">
            <a:avLst/>
          </a:pr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p:cNvSpPr>
          <p:nvPr>
            <p:ph type="title"/>
          </p:nvPr>
        </p:nvSpPr>
        <p:spPr>
          <a:xfrm>
            <a:off x="108156" y="-28780"/>
            <a:ext cx="12788488" cy="2199701"/>
          </a:xfrm>
          <a:prstGeom prst="rect">
            <a:avLst/>
          </a:prstGeom>
        </p:spPr>
        <p:txBody>
          <a:bodyPr/>
          <a:lstStyle/>
          <a:p>
            <a:pPr>
              <a:lnSpc>
                <a:spcPct val="80000"/>
              </a:lnSpc>
              <a:defRPr sz="4600" spc="460"/>
            </a:pPr>
            <a:r>
              <a:t>Salud Celular de </a:t>
            </a:r>
            <a:r>
              <a:rPr i="1"/>
              <a:t>afuera hacia adentro</a:t>
            </a:r>
            <a:r>
              <a:t> ¡Obtén de nuevo tu propia piel,      pero esta vez mejor!</a:t>
            </a:r>
          </a:p>
        </p:txBody>
      </p:sp>
      <p:sp>
        <p:nvSpPr>
          <p:cNvPr id="461" name="Shape 461"/>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62" name="Shape 462"/>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63" name="DrMorinHalfFaceCrop.jpg"/>
          <p:cNvPicPr>
            <a:picLocks noChangeAspect="1"/>
          </p:cNvPicPr>
          <p:nvPr/>
        </p:nvPicPr>
        <p:blipFill>
          <a:blip r:embed="rId3"/>
          <a:stretch>
            <a:fillRect/>
          </a:stretch>
        </p:blipFill>
        <p:spPr>
          <a:xfrm>
            <a:off x="3752990" y="2191425"/>
            <a:ext cx="6831426" cy="7163510"/>
          </a:xfrm>
          <a:prstGeom prst="rect">
            <a:avLst/>
          </a:prstGeom>
          <a:ln w="25400">
            <a:miter lim="400000"/>
          </a:ln>
          <a:effectLst>
            <a:outerShdw blurRad="127000" dist="76200" dir="5520000" rotWithShape="0">
              <a:srgbClr val="000000">
                <a:alpha val="60000"/>
              </a:srgbClr>
            </a:outerShdw>
          </a:effectLst>
        </p:spPr>
      </p:pic>
      <p:grpSp>
        <p:nvGrpSpPr>
          <p:cNvPr id="467" name="Group 467"/>
          <p:cNvGrpSpPr/>
          <p:nvPr/>
        </p:nvGrpSpPr>
        <p:grpSpPr>
          <a:xfrm>
            <a:off x="1572785" y="1958521"/>
            <a:ext cx="11056586" cy="7629318"/>
            <a:chOff x="0" y="0"/>
            <a:chExt cx="11056584" cy="7629316"/>
          </a:xfrm>
        </p:grpSpPr>
        <p:sp>
          <p:nvSpPr>
            <p:cNvPr id="464" name="Shape 464"/>
            <p:cNvSpPr/>
            <p:nvPr/>
          </p:nvSpPr>
          <p:spPr>
            <a:xfrm flipV="1">
              <a:off x="5857149" y="-1"/>
              <a:ext cx="1" cy="7629318"/>
            </a:xfrm>
            <a:prstGeom prst="line">
              <a:avLst/>
            </a:prstGeom>
            <a:noFill/>
            <a:ln w="50800" cap="flat">
              <a:solidFill>
                <a:schemeClr val="accent3">
                  <a:hueOff val="198700"/>
                  <a:satOff val="21248"/>
                  <a:lumOff val="19305"/>
                </a:schemeClr>
              </a:solidFill>
              <a:custDash>
                <a:ds d="200000" sp="200000"/>
              </a:custDash>
              <a:miter lim="400000"/>
            </a:ln>
            <a:effectLst/>
          </p:spPr>
          <p:txBody>
            <a:bodyPr wrap="square" lIns="50800" tIns="50800" rIns="50800" bIns="50800" numCol="1" anchor="ctr">
              <a:noAutofit/>
            </a:bodyPr>
            <a:lstStyle/>
            <a:p>
              <a:pPr>
                <a:defRPr sz="3600">
                  <a:solidFill>
                    <a:srgbClr val="FFFFFF"/>
                  </a:solidFill>
                </a:defRPr>
              </a:pPr>
              <a:endParaRPr/>
            </a:p>
          </p:txBody>
        </p:sp>
        <p:sp>
          <p:nvSpPr>
            <p:cNvPr id="465" name="Shape 465"/>
            <p:cNvSpPr/>
            <p:nvPr/>
          </p:nvSpPr>
          <p:spPr>
            <a:xfrm>
              <a:off x="0" y="3761775"/>
              <a:ext cx="2234947" cy="1397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3000"/>
              </a:lvl1pPr>
            </a:lstStyle>
            <a:p>
              <a:r>
                <a:t>Este lado renú 28 por 28 días</a:t>
              </a:r>
            </a:p>
          </p:txBody>
        </p:sp>
        <p:sp>
          <p:nvSpPr>
            <p:cNvPr id="466" name="Shape 466"/>
            <p:cNvSpPr/>
            <p:nvPr/>
          </p:nvSpPr>
          <p:spPr>
            <a:xfrm>
              <a:off x="8821638" y="3977675"/>
              <a:ext cx="2234947" cy="965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3000"/>
              </a:lvl1pPr>
            </a:lstStyle>
            <a:p>
              <a:r>
                <a:t>Este lado nada</a:t>
              </a:r>
            </a:p>
          </p:txBody>
        </p:sp>
      </p:grpSp>
      <p:pic>
        <p:nvPicPr>
          <p:cNvPr id="468" name="b-renu28-advanced.jpg"/>
          <p:cNvPicPr>
            <a:picLocks noChangeAspect="1"/>
          </p:cNvPicPr>
          <p:nvPr/>
        </p:nvPicPr>
        <p:blipFill>
          <a:blip r:embed="rId4"/>
          <a:srcRect l="3586" t="1439" r="5882" b="3907"/>
          <a:stretch>
            <a:fillRect/>
          </a:stretch>
        </p:blipFill>
        <p:spPr>
          <a:xfrm>
            <a:off x="536446" y="2070676"/>
            <a:ext cx="1322171" cy="3602532"/>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68"/>
                                        </p:tgtEl>
                                        <p:attrNameLst>
                                          <p:attrName>style.visibility</p:attrName>
                                        </p:attrNameLst>
                                      </p:cBhvr>
                                      <p:to>
                                        <p:strVal val="visible"/>
                                      </p:to>
                                    </p:set>
                                    <p:anim calcmode="lin" valueType="num">
                                      <p:cBhvr>
                                        <p:cTn id="7" dur="1000" fill="hold"/>
                                        <p:tgtEl>
                                          <p:spTgt spid="468"/>
                                        </p:tgtEl>
                                        <p:attrNameLst>
                                          <p:attrName>ppt_w</p:attrName>
                                        </p:attrNameLst>
                                      </p:cBhvr>
                                      <p:tavLst>
                                        <p:tav tm="0">
                                          <p:val>
                                            <p:fltVal val="0"/>
                                          </p:val>
                                        </p:tav>
                                        <p:tav tm="100000">
                                          <p:val>
                                            <p:strVal val="#ppt_w"/>
                                          </p:val>
                                        </p:tav>
                                      </p:tavLst>
                                    </p:anim>
                                    <p:anim calcmode="lin" valueType="num">
                                      <p:cBhvr>
                                        <p:cTn id="8" dur="1000" fill="hold"/>
                                        <p:tgtEl>
                                          <p:spTgt spid="46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467"/>
                                        </p:tgtEl>
                                        <p:attrNameLst>
                                          <p:attrName>style.visibility</p:attrName>
                                        </p:attrNameLst>
                                      </p:cBhvr>
                                      <p:to>
                                        <p:strVal val="visible"/>
                                      </p:to>
                                    </p:set>
                                    <p:animEffect transition="in" filter="wipe(up)">
                                      <p:cBhvr>
                                        <p:cTn id="13" dur="1000"/>
                                        <p:tgtEl>
                                          <p:spTgt spid="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2" animBg="1" advAuto="0"/>
      <p:bldP spid="468"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p:cNvSpPr>
          <p:nvPr>
            <p:ph type="title"/>
          </p:nvPr>
        </p:nvSpPr>
        <p:spPr>
          <a:xfrm>
            <a:off x="99395" y="164163"/>
            <a:ext cx="12806011" cy="1929938"/>
          </a:xfrm>
          <a:prstGeom prst="rect">
            <a:avLst/>
          </a:prstGeom>
        </p:spPr>
        <p:txBody>
          <a:bodyPr/>
          <a:lstStyle/>
          <a:p>
            <a:pPr algn="l">
              <a:lnSpc>
                <a:spcPct val="90000"/>
              </a:lnSpc>
              <a:defRPr sz="4000" i="1" spc="400"/>
            </a:pPr>
            <a:r>
              <a:t>Tecnología Patentada de Señalización Redox</a:t>
            </a:r>
          </a:p>
          <a:p>
            <a:pPr algn="l">
              <a:lnSpc>
                <a:spcPct val="90000"/>
              </a:lnSpc>
              <a:defRPr sz="4000" spc="400"/>
            </a:pPr>
            <a:r>
              <a:t>diferencias visibles en la piel</a:t>
            </a:r>
          </a:p>
        </p:txBody>
      </p:sp>
      <p:sp>
        <p:nvSpPr>
          <p:cNvPr id="473" name="Shape 473"/>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74" name="Shape 474"/>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75" name="b-renu28-advanced.jpg"/>
          <p:cNvPicPr>
            <a:picLocks noChangeAspect="1"/>
          </p:cNvPicPr>
          <p:nvPr/>
        </p:nvPicPr>
        <p:blipFill>
          <a:blip r:embed="rId3"/>
          <a:srcRect l="3586" t="1439" r="5882" b="3907"/>
          <a:stretch>
            <a:fillRect/>
          </a:stretch>
        </p:blipFill>
        <p:spPr>
          <a:xfrm>
            <a:off x="469793" y="2048458"/>
            <a:ext cx="1322171" cy="3602532"/>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25400">
            <a:miter lim="400000"/>
          </a:ln>
          <a:effectLst>
            <a:outerShdw blurRad="127000" dist="76200" dir="5520000" rotWithShape="0">
              <a:srgbClr val="000000">
                <a:alpha val="60000"/>
              </a:srgbClr>
            </a:outerShdw>
          </a:effectLst>
        </p:spPr>
      </p:pic>
      <p:pic>
        <p:nvPicPr>
          <p:cNvPr id="476" name="EvaLisa Myntti.jpg"/>
          <p:cNvPicPr>
            <a:picLocks noChangeAspect="1"/>
          </p:cNvPicPr>
          <p:nvPr/>
        </p:nvPicPr>
        <p:blipFill>
          <a:blip r:embed="rId4"/>
          <a:stretch>
            <a:fillRect/>
          </a:stretch>
        </p:blipFill>
        <p:spPr>
          <a:xfrm>
            <a:off x="2487169" y="2153821"/>
            <a:ext cx="4924100" cy="4127863"/>
          </a:xfrm>
          <a:prstGeom prst="rect">
            <a:avLst/>
          </a:prstGeom>
          <a:ln w="25400">
            <a:miter lim="400000"/>
          </a:ln>
          <a:effectLst>
            <a:outerShdw blurRad="127000" dist="76200" dir="5520000" rotWithShape="0">
              <a:srgbClr val="000000">
                <a:alpha val="60000"/>
              </a:srgbClr>
            </a:outerShdw>
          </a:effectLst>
        </p:spPr>
      </p:pic>
      <p:grpSp>
        <p:nvGrpSpPr>
          <p:cNvPr id="479" name="Group 479"/>
          <p:cNvGrpSpPr/>
          <p:nvPr/>
        </p:nvGrpSpPr>
        <p:grpSpPr>
          <a:xfrm>
            <a:off x="684827" y="6500408"/>
            <a:ext cx="5132748" cy="3035772"/>
            <a:chOff x="0" y="0"/>
            <a:chExt cx="5132746" cy="3035770"/>
          </a:xfrm>
        </p:grpSpPr>
        <p:pic>
          <p:nvPicPr>
            <p:cNvPr id="477" name="Unni Granåsbefore.jpeg"/>
            <p:cNvPicPr>
              <a:picLocks noChangeAspect="1"/>
            </p:cNvPicPr>
            <p:nvPr/>
          </p:nvPicPr>
          <p:blipFill>
            <a:blip r:embed="rId5"/>
            <a:srcRect b="11009"/>
            <a:stretch>
              <a:fillRect/>
            </a:stretch>
          </p:blipFill>
          <p:spPr>
            <a:xfrm>
              <a:off x="0" y="0"/>
              <a:ext cx="2532773" cy="3035771"/>
            </a:xfrm>
            <a:prstGeom prst="rect">
              <a:avLst/>
            </a:prstGeom>
            <a:ln w="25400" cap="flat">
              <a:noFill/>
              <a:miter lim="400000"/>
            </a:ln>
            <a:effectLst>
              <a:outerShdw blurRad="127000" dist="76200" dir="5520000" rotWithShape="0">
                <a:srgbClr val="000000">
                  <a:alpha val="60000"/>
                </a:srgbClr>
              </a:outerShdw>
            </a:effectLst>
          </p:spPr>
        </p:pic>
        <p:pic>
          <p:nvPicPr>
            <p:cNvPr id="478" name="Unni Granåsbafter-filtered.jpeg"/>
            <p:cNvPicPr>
              <a:picLocks noChangeAspect="1"/>
            </p:cNvPicPr>
            <p:nvPr/>
          </p:nvPicPr>
          <p:blipFill>
            <a:blip r:embed="rId6"/>
            <a:srcRect b="11009"/>
            <a:stretch>
              <a:fillRect/>
            </a:stretch>
          </p:blipFill>
          <p:spPr>
            <a:xfrm>
              <a:off x="2650963" y="0"/>
              <a:ext cx="2481784" cy="3035746"/>
            </a:xfrm>
            <a:prstGeom prst="rect">
              <a:avLst/>
            </a:prstGeom>
            <a:ln w="25400" cap="flat">
              <a:noFill/>
              <a:miter lim="400000"/>
            </a:ln>
            <a:effectLst>
              <a:outerShdw blurRad="127000" dist="76200" dir="5520000" rotWithShape="0">
                <a:srgbClr val="000000">
                  <a:alpha val="60000"/>
                </a:srgbClr>
              </a:outerShdw>
            </a:effectLst>
          </p:spPr>
        </p:pic>
      </p:grpSp>
      <p:pic>
        <p:nvPicPr>
          <p:cNvPr id="480" name="Mamma_Renu28.png"/>
          <p:cNvPicPr>
            <a:picLocks noChangeAspect="1"/>
          </p:cNvPicPr>
          <p:nvPr/>
        </p:nvPicPr>
        <p:blipFill>
          <a:blip r:embed="rId7"/>
          <a:stretch>
            <a:fillRect/>
          </a:stretch>
        </p:blipFill>
        <p:spPr>
          <a:xfrm>
            <a:off x="7755537" y="1899369"/>
            <a:ext cx="4770928" cy="3900710"/>
          </a:xfrm>
          <a:prstGeom prst="rect">
            <a:avLst/>
          </a:prstGeom>
          <a:ln w="25400">
            <a:miter lim="400000"/>
          </a:ln>
          <a:effectLst>
            <a:outerShdw blurRad="127000" dist="76200" dir="5520000" rotWithShape="0">
              <a:srgbClr val="000000">
                <a:alpha val="60000"/>
              </a:srgbClr>
            </a:outerShdw>
          </a:effectLst>
        </p:spPr>
      </p:pic>
      <p:pic>
        <p:nvPicPr>
          <p:cNvPr id="481" name="taken by robward-filtered.jpeg"/>
          <p:cNvPicPr>
            <a:picLocks noChangeAspect="1"/>
          </p:cNvPicPr>
          <p:nvPr/>
        </p:nvPicPr>
        <p:blipFill>
          <a:blip r:embed="rId8"/>
          <a:stretch>
            <a:fillRect/>
          </a:stretch>
        </p:blipFill>
        <p:spPr>
          <a:xfrm>
            <a:off x="6159262" y="6459382"/>
            <a:ext cx="6322190" cy="2993162"/>
          </a:xfrm>
          <a:prstGeom prst="rect">
            <a:avLst/>
          </a:prstGeom>
          <a:ln w="25400">
            <a:miter lim="400000"/>
          </a:ln>
          <a:effectLst>
            <a:outerShdw blurRad="127000" dist="76200" dir="2669947"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76"/>
                                        </p:tgtEl>
                                        <p:attrNameLst>
                                          <p:attrName>style.visibility</p:attrName>
                                        </p:attrNameLst>
                                      </p:cBhvr>
                                      <p:to>
                                        <p:strVal val="visible"/>
                                      </p:to>
                                    </p:set>
                                    <p:animEffect transition="in" filter="dissolve">
                                      <p:cBhvr>
                                        <p:cTn id="7" dur="1000"/>
                                        <p:tgtEl>
                                          <p:spTgt spid="47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80"/>
                                        </p:tgtEl>
                                        <p:attrNameLst>
                                          <p:attrName>style.visibility</p:attrName>
                                        </p:attrNameLst>
                                      </p:cBhvr>
                                      <p:to>
                                        <p:strVal val="visible"/>
                                      </p:to>
                                    </p:set>
                                    <p:animEffect transition="in" filter="dissolve">
                                      <p:cBhvr>
                                        <p:cTn id="12" dur="1000"/>
                                        <p:tgtEl>
                                          <p:spTgt spid="48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79"/>
                                        </p:tgtEl>
                                        <p:attrNameLst>
                                          <p:attrName>style.visibility</p:attrName>
                                        </p:attrNameLst>
                                      </p:cBhvr>
                                      <p:to>
                                        <p:strVal val="visible"/>
                                      </p:to>
                                    </p:set>
                                    <p:animEffect transition="in" filter="dissolve">
                                      <p:cBhvr>
                                        <p:cTn id="17" dur="1000"/>
                                        <p:tgtEl>
                                          <p:spTgt spid="47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481"/>
                                        </p:tgtEl>
                                        <p:attrNameLst>
                                          <p:attrName>style.visibility</p:attrName>
                                        </p:attrNameLst>
                                      </p:cBhvr>
                                      <p:to>
                                        <p:strVal val="visible"/>
                                      </p:to>
                                    </p:set>
                                    <p:animEffect transition="in" filter="dissolve">
                                      <p:cBhvr>
                                        <p:cTn id="22"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1" animBg="1" advAuto="0"/>
      <p:bldP spid="479" grpId="3" animBg="1" advAuto="0"/>
      <p:bldP spid="480" grpId="2" animBg="1" advAuto="0"/>
      <p:bldP spid="481" grpId="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renuAdvancedSC.jpg"/>
          <p:cNvPicPr>
            <a:picLocks noChangeAspect="1"/>
          </p:cNvPicPr>
          <p:nvPr/>
        </p:nvPicPr>
        <p:blipFill>
          <a:blip r:embed="rId3">
            <a:alphaModFix amt="71713"/>
          </a:blip>
          <a:srcRect l="42707"/>
          <a:stretch>
            <a:fillRect/>
          </a:stretch>
        </p:blipFill>
        <p:spPr>
          <a:xfrm>
            <a:off x="172236" y="2315775"/>
            <a:ext cx="5125823" cy="5772427"/>
          </a:xfrm>
          <a:prstGeom prst="rect">
            <a:avLst/>
          </a:prstGeom>
          <a:ln w="25400">
            <a:miter lim="400000"/>
          </a:ln>
          <a:effectLst>
            <a:outerShdw blurRad="127000" dist="76200" dir="5520000" rotWithShape="0">
              <a:srgbClr val="000000">
                <a:alpha val="60000"/>
              </a:srgbClr>
            </a:outerShdw>
          </a:effectLst>
        </p:spPr>
      </p:pic>
      <p:sp>
        <p:nvSpPr>
          <p:cNvPr id="486" name="Shape 486"/>
          <p:cNvSpPr>
            <a:spLocks noGrp="1"/>
          </p:cNvSpPr>
          <p:nvPr>
            <p:ph type="title"/>
          </p:nvPr>
        </p:nvSpPr>
        <p:spPr>
          <a:xfrm>
            <a:off x="250305" y="206431"/>
            <a:ext cx="12504190" cy="3364099"/>
          </a:xfrm>
          <a:prstGeom prst="rect">
            <a:avLst/>
          </a:prstGeom>
        </p:spPr>
        <p:txBody>
          <a:bodyPr lIns="48762" tIns="48762" rIns="48762" bIns="48762">
            <a:normAutofit/>
          </a:bodyPr>
          <a:lstStyle/>
          <a:p>
            <a:pPr algn="l" defTabSz="684919">
              <a:lnSpc>
                <a:spcPct val="90000"/>
              </a:lnSpc>
              <a:defRPr sz="4582" spc="458"/>
            </a:pPr>
            <a:r>
              <a:t>El Sistema RENU ADVANCE</a:t>
            </a:r>
          </a:p>
          <a:p>
            <a:pPr algn="l" defTabSz="684919">
              <a:lnSpc>
                <a:spcPct val="90000"/>
              </a:lnSpc>
              <a:defRPr sz="4187" spc="418"/>
            </a:pPr>
            <a:r>
              <a:t>Aumenta un 43% la Humectación de la Piel </a:t>
            </a:r>
            <a:endParaRPr i="1"/>
          </a:p>
          <a:p>
            <a:pPr algn="l" defTabSz="684919">
              <a:lnSpc>
                <a:spcPct val="90000"/>
              </a:lnSpc>
              <a:defRPr sz="4187" spc="418"/>
            </a:pPr>
            <a:r>
              <a:rPr i="1"/>
              <a:t> </a:t>
            </a:r>
          </a:p>
          <a:p>
            <a:pPr algn="l" defTabSz="684919">
              <a:lnSpc>
                <a:spcPct val="90000"/>
              </a:lnSpc>
              <a:defRPr sz="4187" spc="418"/>
            </a:pPr>
            <a:endParaRPr i="1"/>
          </a:p>
        </p:txBody>
      </p:sp>
      <p:pic>
        <p:nvPicPr>
          <p:cNvPr id="487" name="image44.png"/>
          <p:cNvPicPr>
            <a:picLocks noChangeAspect="1"/>
          </p:cNvPicPr>
          <p:nvPr/>
        </p:nvPicPr>
        <p:blipFill>
          <a:blip r:embed="rId4"/>
          <a:stretch>
            <a:fillRect/>
          </a:stretch>
        </p:blipFill>
        <p:spPr>
          <a:xfrm>
            <a:off x="8614685" y="7374217"/>
            <a:ext cx="2817517" cy="1124362"/>
          </a:xfrm>
          <a:prstGeom prst="rect">
            <a:avLst/>
          </a:prstGeom>
          <a:ln w="12700">
            <a:miter lim="400000"/>
          </a:ln>
        </p:spPr>
      </p:pic>
      <p:pic>
        <p:nvPicPr>
          <p:cNvPr id="488" name="sylvia advanced2.png"/>
          <p:cNvPicPr>
            <a:picLocks noChangeAspect="1"/>
          </p:cNvPicPr>
          <p:nvPr/>
        </p:nvPicPr>
        <p:blipFill>
          <a:blip r:embed="rId5"/>
          <a:stretch>
            <a:fillRect/>
          </a:stretch>
        </p:blipFill>
        <p:spPr>
          <a:xfrm>
            <a:off x="5487210" y="2779728"/>
            <a:ext cx="7347773" cy="3700130"/>
          </a:xfrm>
          <a:prstGeom prst="rect">
            <a:avLst/>
          </a:pr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10.jpg"/>
          <p:cNvPicPr>
            <a:picLocks noChangeAspect="1"/>
          </p:cNvPicPr>
          <p:nvPr/>
        </p:nvPicPr>
        <p:blipFill>
          <a:blip r:embed="rId3"/>
          <a:stretch>
            <a:fillRect/>
          </a:stretch>
        </p:blipFill>
        <p:spPr>
          <a:xfrm>
            <a:off x="-3111553" y="383"/>
            <a:ext cx="17338369" cy="9752834"/>
          </a:xfrm>
          <a:prstGeom prst="rect">
            <a:avLst/>
          </a:prstGeom>
          <a:ln w="12700">
            <a:miter lim="400000"/>
          </a:ln>
        </p:spPr>
      </p:pic>
      <p:sp>
        <p:nvSpPr>
          <p:cNvPr id="276" name="Shape 276"/>
          <p:cNvSpPr>
            <a:spLocks noGrp="1"/>
          </p:cNvSpPr>
          <p:nvPr>
            <p:ph type="title"/>
          </p:nvPr>
        </p:nvSpPr>
        <p:spPr>
          <a:xfrm>
            <a:off x="568534" y="162240"/>
            <a:ext cx="11704321" cy="2416094"/>
          </a:xfrm>
          <a:prstGeom prst="rect">
            <a:avLst/>
          </a:prstGeom>
        </p:spPr>
        <p:txBody>
          <a:bodyPr/>
          <a:lstStyle/>
          <a:p>
            <a:pPr algn="l" defTabSz="650166">
              <a:defRPr sz="4400" spc="0">
                <a:latin typeface="Helvetica"/>
                <a:ea typeface="Helvetica"/>
                <a:cs typeface="Helvetica"/>
                <a:sym typeface="Helvetica"/>
              </a:defRPr>
            </a:pPr>
            <a:r>
              <a:t>La misión de ASEA: </a:t>
            </a:r>
          </a:p>
          <a:p>
            <a:pPr algn="l" defTabSz="650166">
              <a:defRPr sz="4400" spc="0"/>
            </a:pPr>
            <a:r>
              <a:t>Mejorar la vida de las personas y ser una fuerza para el bien en el mundo.</a:t>
            </a:r>
          </a:p>
        </p:txBody>
      </p:sp>
      <p:sp>
        <p:nvSpPr>
          <p:cNvPr id="277" name="Shape 277"/>
          <p:cNvSpPr>
            <a:spLocks noGrp="1"/>
          </p:cNvSpPr>
          <p:nvPr>
            <p:ph type="body" sz="half" idx="1"/>
          </p:nvPr>
        </p:nvSpPr>
        <p:spPr>
          <a:xfrm>
            <a:off x="837584" y="3195607"/>
            <a:ext cx="6075909" cy="4333652"/>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p:spPr>
        <p:txBody>
          <a:bodyPr lIns="144497" tIns="144497" rIns="144497" bIns="144497"/>
          <a:lstStyle/>
          <a:p>
            <a:pPr>
              <a:spcBef>
                <a:spcPts val="0"/>
              </a:spcBef>
              <a:defRPr sz="3300">
                <a:solidFill>
                  <a:srgbClr val="000000"/>
                </a:solidFill>
              </a:defRPr>
            </a:pPr>
            <a:r>
              <a:rPr>
                <a:solidFill>
                  <a:srgbClr val="3DA547"/>
                </a:solidFill>
              </a:rPr>
              <a:t>26 países y creciendo: </a:t>
            </a:r>
            <a:r>
              <a:rPr>
                <a:solidFill>
                  <a:srgbClr val="6B6B6B"/>
                </a:solidFill>
              </a:rPr>
              <a:t> </a:t>
            </a:r>
          </a:p>
          <a:p>
            <a:pPr marL="654957" indent="-413657">
              <a:spcBef>
                <a:spcPts val="1600"/>
              </a:spcBef>
              <a:buSzPct val="100000"/>
              <a:buChar char="•"/>
              <a:defRPr sz="3300"/>
            </a:pPr>
            <a:r>
              <a:rPr>
                <a:solidFill>
                  <a:srgbClr val="6B6B6B"/>
                </a:solidFill>
              </a:rPr>
              <a:t>América del norte, Europa, Australia/ Nueva Zelanda </a:t>
            </a:r>
          </a:p>
          <a:p>
            <a:pPr>
              <a:spcBef>
                <a:spcPts val="0"/>
              </a:spcBef>
              <a:defRPr sz="3300">
                <a:solidFill>
                  <a:srgbClr val="000000"/>
                </a:solidFill>
              </a:defRPr>
            </a:pPr>
            <a:r>
              <a:rPr>
                <a:solidFill>
                  <a:srgbClr val="3DA547"/>
                </a:solidFill>
              </a:rPr>
              <a:t>$320 millones de volumen de ventas acumuladas:</a:t>
            </a:r>
          </a:p>
          <a:p>
            <a:pPr marL="654957" indent="-413657">
              <a:spcBef>
                <a:spcPts val="1600"/>
              </a:spcBef>
              <a:buSzPct val="100000"/>
              <a:buChar char="•"/>
              <a:defRPr sz="3300">
                <a:solidFill>
                  <a:srgbClr val="6B6B6B"/>
                </a:solidFill>
              </a:defRPr>
            </a:pPr>
            <a:r>
              <a:t>Lanzada en el 2010, libre de deudas, año rentable 1</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p:cNvSpPr>
          <p:nvPr>
            <p:ph type="title"/>
          </p:nvPr>
        </p:nvSpPr>
        <p:spPr>
          <a:xfrm>
            <a:off x="218568" y="106102"/>
            <a:ext cx="12806011" cy="1929937"/>
          </a:xfrm>
          <a:prstGeom prst="rect">
            <a:avLst/>
          </a:prstGeom>
        </p:spPr>
        <p:txBody>
          <a:bodyPr/>
          <a:lstStyle/>
          <a:p>
            <a:pPr algn="l">
              <a:lnSpc>
                <a:spcPct val="90000"/>
              </a:lnSpc>
              <a:defRPr sz="4400" spc="440"/>
            </a:pPr>
            <a:r>
              <a:t>Productos Seguros RENU ADVANCE</a:t>
            </a:r>
          </a:p>
          <a:p>
            <a:pPr algn="l">
              <a:lnSpc>
                <a:spcPct val="90000"/>
              </a:lnSpc>
              <a:defRPr sz="4400" spc="440"/>
            </a:pPr>
            <a:r>
              <a:t>Sin neurotoxinas o ingredientes agresivos</a:t>
            </a:r>
          </a:p>
        </p:txBody>
      </p:sp>
      <p:sp>
        <p:nvSpPr>
          <p:cNvPr id="493" name="Shape 493"/>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94" name="Shape 494"/>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95" name="Skeeter Mast .png"/>
          <p:cNvPicPr>
            <a:picLocks noChangeAspect="1"/>
          </p:cNvPicPr>
          <p:nvPr/>
        </p:nvPicPr>
        <p:blipFill>
          <a:blip r:embed="rId3"/>
          <a:stretch>
            <a:fillRect/>
          </a:stretch>
        </p:blipFill>
        <p:spPr>
          <a:xfrm>
            <a:off x="5274446" y="2261148"/>
            <a:ext cx="3746129" cy="3763235"/>
          </a:xfrm>
          <a:prstGeom prst="rect">
            <a:avLst/>
          </a:prstGeom>
          <a:ln w="12700">
            <a:miter lim="400000"/>
          </a:ln>
        </p:spPr>
      </p:pic>
      <p:pic>
        <p:nvPicPr>
          <p:cNvPr id="496" name="renuAdvancedSC.jpg"/>
          <p:cNvPicPr>
            <a:picLocks noChangeAspect="1"/>
          </p:cNvPicPr>
          <p:nvPr/>
        </p:nvPicPr>
        <p:blipFill>
          <a:blip r:embed="rId4">
            <a:alphaModFix amt="71713"/>
          </a:blip>
          <a:srcRect l="42707"/>
          <a:stretch>
            <a:fillRect/>
          </a:stretch>
        </p:blipFill>
        <p:spPr>
          <a:xfrm>
            <a:off x="505692" y="2591990"/>
            <a:ext cx="4057896" cy="4569784"/>
          </a:xfrm>
          <a:prstGeom prst="rect">
            <a:avLst/>
          </a:prstGeom>
          <a:ln w="25400">
            <a:miter lim="400000"/>
          </a:ln>
          <a:effectLst>
            <a:outerShdw blurRad="127000" dist="76200" dir="5520000" rotWithShape="0">
              <a:srgbClr val="000000">
                <a:alpha val="60000"/>
              </a:srgbClr>
            </a:outerShdw>
          </a:effectLst>
        </p:spPr>
      </p:pic>
      <p:pic>
        <p:nvPicPr>
          <p:cNvPr id="497" name="image44.png"/>
          <p:cNvPicPr>
            <a:picLocks noChangeAspect="1"/>
          </p:cNvPicPr>
          <p:nvPr/>
        </p:nvPicPr>
        <p:blipFill>
          <a:blip r:embed="rId5"/>
          <a:stretch>
            <a:fillRect/>
          </a:stretch>
        </p:blipFill>
        <p:spPr>
          <a:xfrm>
            <a:off x="778460" y="7916084"/>
            <a:ext cx="2817517" cy="1124362"/>
          </a:xfrm>
          <a:prstGeom prst="rect">
            <a:avLst/>
          </a:prstGeom>
          <a:ln w="12700">
            <a:miter lim="400000"/>
          </a:ln>
        </p:spPr>
      </p:pic>
      <p:pic>
        <p:nvPicPr>
          <p:cNvPr id="498" name="therese serum.jpg"/>
          <p:cNvPicPr>
            <a:picLocks noChangeAspect="1"/>
          </p:cNvPicPr>
          <p:nvPr/>
        </p:nvPicPr>
        <p:blipFill>
          <a:blip r:embed="rId6"/>
          <a:stretch>
            <a:fillRect/>
          </a:stretch>
        </p:blipFill>
        <p:spPr>
          <a:xfrm>
            <a:off x="7733264" y="6213950"/>
            <a:ext cx="5119749" cy="3393551"/>
          </a:xfrm>
          <a:prstGeom prst="rect">
            <a:avLst/>
          </a:prstGeom>
          <a:ln w="12700">
            <a:miter lim="400000"/>
          </a:ln>
        </p:spPr>
      </p:pic>
      <p:sp>
        <p:nvSpPr>
          <p:cNvPr id="499" name="Shape 499"/>
          <p:cNvSpPr/>
          <p:nvPr/>
        </p:nvSpPr>
        <p:spPr>
          <a:xfrm>
            <a:off x="9150566" y="3077142"/>
            <a:ext cx="2012837" cy="193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70000"/>
              </a:lnSpc>
              <a:defRPr sz="2800"/>
            </a:pPr>
            <a:r>
              <a:t>Sólo dos aplicaciones de RENU Advance </a:t>
            </a:r>
          </a:p>
          <a:p>
            <a:pPr algn="l">
              <a:lnSpc>
                <a:spcPct val="70000"/>
              </a:lnSpc>
              <a:defRPr sz="2800"/>
            </a:pPr>
            <a:r>
              <a:t>-antes </a:t>
            </a:r>
          </a:p>
          <a:p>
            <a:pPr algn="l">
              <a:lnSpc>
                <a:spcPct val="70000"/>
              </a:lnSpc>
              <a:defRPr sz="2800"/>
            </a:pPr>
            <a:r>
              <a:t>-después</a:t>
            </a:r>
          </a:p>
        </p:txBody>
      </p:sp>
      <p:sp>
        <p:nvSpPr>
          <p:cNvPr id="500" name="Shape 500"/>
          <p:cNvSpPr/>
          <p:nvPr/>
        </p:nvSpPr>
        <p:spPr>
          <a:xfrm>
            <a:off x="9754634" y="5250186"/>
            <a:ext cx="2262326" cy="10769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70000"/>
              </a:lnSpc>
              <a:defRPr sz="2800"/>
            </a:lvl1pPr>
          </a:lstStyle>
          <a:p>
            <a:r>
              <a:t>Serum redox en las manchas en la frente</a:t>
            </a:r>
          </a:p>
        </p:txBody>
      </p:sp>
      <p:sp>
        <p:nvSpPr>
          <p:cNvPr id="501" name="Shape 501"/>
          <p:cNvSpPr/>
          <p:nvPr/>
        </p:nvSpPr>
        <p:spPr>
          <a:xfrm>
            <a:off x="8204668" y="6478237"/>
            <a:ext cx="1270001" cy="1098037"/>
          </a:xfrm>
          <a:prstGeom prst="ellipse">
            <a:avLst/>
          </a:prstGeom>
          <a:ln w="25400">
            <a:solidFill>
              <a:srgbClr val="FF2600">
                <a:alpha val="44000"/>
              </a:srgbClr>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p:cNvSpPr>
          <p:nvPr>
            <p:ph type="title"/>
          </p:nvPr>
        </p:nvSpPr>
        <p:spPr>
          <a:xfrm>
            <a:off x="650239" y="660231"/>
            <a:ext cx="11704322" cy="1354783"/>
          </a:xfrm>
          <a:prstGeom prst="rect">
            <a:avLst/>
          </a:prstGeom>
        </p:spPr>
        <p:txBody>
          <a:bodyPr/>
          <a:lstStyle/>
          <a:p>
            <a:r>
              <a:t>Suplemento ASEA Redox</a:t>
            </a:r>
          </a:p>
        </p:txBody>
      </p:sp>
      <p:sp>
        <p:nvSpPr>
          <p:cNvPr id="506" name="Shape 506"/>
          <p:cNvSpPr/>
          <p:nvPr/>
        </p:nvSpPr>
        <p:spPr>
          <a:xfrm>
            <a:off x="940121" y="2899365"/>
            <a:ext cx="5896809" cy="4822784"/>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p>
            <a:pPr algn="l" defTabSz="866986">
              <a:defRPr sz="3600">
                <a:solidFill>
                  <a:srgbClr val="000000"/>
                </a:solidFill>
                <a:latin typeface="Helvetica Light"/>
                <a:ea typeface="Helvetica Light"/>
                <a:cs typeface="Helvetica Light"/>
                <a:sym typeface="Helvetica Light"/>
              </a:defRPr>
            </a:pPr>
            <a:r>
              <a:rPr>
                <a:solidFill>
                  <a:srgbClr val="6B6B6B"/>
                </a:solidFill>
              </a:rPr>
              <a:t>Re abastece las mismas moléculas señalizadoras redox que mejoran la renovación celular y </a:t>
            </a:r>
            <a:r>
              <a:rPr i="1">
                <a:solidFill>
                  <a:srgbClr val="6B6B6B"/>
                </a:solidFill>
              </a:rPr>
              <a:t>ayudan a todos los sistemas del cuerpo a funcionar óptimamente en todas las edades.</a:t>
            </a:r>
          </a:p>
        </p:txBody>
      </p:sp>
      <p:pic>
        <p:nvPicPr>
          <p:cNvPr id="507" name="asea-bottle-and-pouch.png"/>
          <p:cNvPicPr>
            <a:picLocks noChangeAspect="1"/>
          </p:cNvPicPr>
          <p:nvPr/>
        </p:nvPicPr>
        <p:blipFill>
          <a:blip r:embed="rId3"/>
          <a:stretch>
            <a:fillRect/>
          </a:stretch>
        </p:blipFill>
        <p:spPr>
          <a:xfrm>
            <a:off x="8250104" y="1968058"/>
            <a:ext cx="3626232" cy="5817484"/>
          </a:xfrm>
          <a:prstGeom prst="rect">
            <a:avLst/>
          </a:prstGeom>
          <a:ln w="12700">
            <a:miter lim="400000"/>
          </a:ln>
        </p:spPr>
      </p:pic>
      <p:sp>
        <p:nvSpPr>
          <p:cNvPr id="508" name="Shape 508"/>
          <p:cNvSpPr/>
          <p:nvPr/>
        </p:nvSpPr>
        <p:spPr>
          <a:xfrm>
            <a:off x="8133875" y="7224123"/>
            <a:ext cx="4174804" cy="2202181"/>
          </a:xfrm>
          <a:prstGeom prst="rect">
            <a:avLst/>
          </a:prstGeom>
          <a:solidFill>
            <a:srgbClr val="FFFFFF"/>
          </a:solidFill>
          <a:ln w="25400">
            <a:solidFill>
              <a:srgbClr val="6095C9"/>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nSpc>
                <a:spcPct val="80000"/>
              </a:lnSpc>
              <a:defRPr sz="4900">
                <a:solidFill>
                  <a:srgbClr val="0078BF"/>
                </a:solidFill>
                <a:latin typeface="Gill Sans"/>
                <a:ea typeface="Gill Sans"/>
                <a:cs typeface="Gill Sans"/>
                <a:sym typeface="Gill Sans"/>
              </a:defRPr>
            </a:pPr>
            <a:r>
              <a:t>Salud </a:t>
            </a:r>
          </a:p>
          <a:p>
            <a:pPr>
              <a:lnSpc>
                <a:spcPct val="80000"/>
              </a:lnSpc>
              <a:defRPr sz="4900">
                <a:solidFill>
                  <a:srgbClr val="0078BF"/>
                </a:solidFill>
                <a:latin typeface="Gill Sans"/>
                <a:ea typeface="Gill Sans"/>
                <a:cs typeface="Gill Sans"/>
                <a:sym typeface="Gill Sans"/>
              </a:defRPr>
            </a:pPr>
            <a:r>
              <a:t>Celular </a:t>
            </a:r>
          </a:p>
          <a:p>
            <a:pPr>
              <a:lnSpc>
                <a:spcPct val="80000"/>
              </a:lnSpc>
              <a:defRPr sz="3600">
                <a:solidFill>
                  <a:srgbClr val="0078BF"/>
                </a:solidFill>
                <a:latin typeface="Gill Sans"/>
                <a:ea typeface="Gill Sans"/>
                <a:cs typeface="Gill Sans"/>
                <a:sym typeface="Gill Sans"/>
              </a:defRPr>
            </a:pPr>
            <a:r>
              <a:t>de </a:t>
            </a:r>
          </a:p>
          <a:p>
            <a:pPr>
              <a:lnSpc>
                <a:spcPct val="80000"/>
              </a:lnSpc>
              <a:defRPr sz="3600">
                <a:solidFill>
                  <a:srgbClr val="0078BF"/>
                </a:solidFill>
                <a:latin typeface="Gill Sans"/>
                <a:ea typeface="Gill Sans"/>
                <a:cs typeface="Gill Sans"/>
                <a:sym typeface="Gill Sans"/>
              </a:defRPr>
            </a:pPr>
            <a:r>
              <a:t>Adentro Hacia Afuera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06"/>
                                        </p:tgtEl>
                                        <p:attrNameLst>
                                          <p:attrName>style.visibility</p:attrName>
                                        </p:attrNameLst>
                                      </p:cBhvr>
                                      <p:to>
                                        <p:strVal val="visible"/>
                                      </p:to>
                                    </p:set>
                                    <p:anim calcmode="lin" valueType="num">
                                      <p:cBhvr>
                                        <p:cTn id="7" dur="750" fill="hold"/>
                                        <p:tgtEl>
                                          <p:spTgt spid="506"/>
                                        </p:tgtEl>
                                        <p:attrNameLst>
                                          <p:attrName>ppt_w</p:attrName>
                                        </p:attrNameLst>
                                      </p:cBhvr>
                                      <p:tavLst>
                                        <p:tav tm="0">
                                          <p:val>
                                            <p:fltVal val="0"/>
                                          </p:val>
                                        </p:tav>
                                        <p:tav tm="100000">
                                          <p:val>
                                            <p:strVal val="#ppt_w"/>
                                          </p:val>
                                        </p:tav>
                                      </p:tavLst>
                                    </p:anim>
                                    <p:anim calcmode="lin" valueType="num">
                                      <p:cBhvr>
                                        <p:cTn id="8" dur="750" fill="hold"/>
                                        <p:tgtEl>
                                          <p:spTgt spid="506"/>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grpId="2" nodeType="afterEffect">
                                  <p:stCondLst>
                                    <p:cond delay="0"/>
                                  </p:stCondLst>
                                  <p:iterate>
                                    <p:tmAbs val="0"/>
                                  </p:iterate>
                                  <p:childTnLst>
                                    <p:set>
                                      <p:cBhvr>
                                        <p:cTn id="11" fill="hold"/>
                                        <p:tgtEl>
                                          <p:spTgt spid="508"/>
                                        </p:tgtEl>
                                        <p:attrNameLst>
                                          <p:attrName>style.visibility</p:attrName>
                                        </p:attrNameLst>
                                      </p:cBhvr>
                                      <p:to>
                                        <p:strVal val="visible"/>
                                      </p:to>
                                    </p:set>
                                    <p:anim calcmode="lin" valueType="num">
                                      <p:cBhvr>
                                        <p:cTn id="12" dur="750" fill="hold"/>
                                        <p:tgtEl>
                                          <p:spTgt spid="508"/>
                                        </p:tgtEl>
                                        <p:attrNameLst>
                                          <p:attrName>ppt_w</p:attrName>
                                        </p:attrNameLst>
                                      </p:cBhvr>
                                      <p:tavLst>
                                        <p:tav tm="0">
                                          <p:val>
                                            <p:fltVal val="0"/>
                                          </p:val>
                                        </p:tav>
                                        <p:tav tm="100000">
                                          <p:val>
                                            <p:strVal val="#ppt_w"/>
                                          </p:val>
                                        </p:tav>
                                      </p:tavLst>
                                    </p:anim>
                                    <p:anim calcmode="lin" valueType="num">
                                      <p:cBhvr>
                                        <p:cTn id="13" dur="750" fill="hold"/>
                                        <p:tgtEl>
                                          <p:spTgt spid="5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1" animBg="1" advAuto="0"/>
      <p:bldP spid="508"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p:cNvSpPr>
          <p:nvPr>
            <p:ph type="title"/>
          </p:nvPr>
        </p:nvSpPr>
        <p:spPr>
          <a:xfrm>
            <a:off x="514573" y="-555033"/>
            <a:ext cx="11704321" cy="3712040"/>
          </a:xfrm>
          <a:prstGeom prst="rect">
            <a:avLst/>
          </a:prstGeom>
        </p:spPr>
        <p:txBody>
          <a:bodyPr/>
          <a:lstStyle/>
          <a:p>
            <a:pPr>
              <a:lnSpc>
                <a:spcPct val="80000"/>
              </a:lnSpc>
            </a:pPr>
            <a:r>
              <a:t>ASEA</a:t>
            </a:r>
          </a:p>
          <a:p>
            <a:pPr>
              <a:lnSpc>
                <a:spcPct val="80000"/>
              </a:lnSpc>
              <a:defRPr sz="4600" spc="460"/>
            </a:pPr>
            <a:r>
              <a:t>Educciones Significativas en Factores de Riesgo de Enfermedades</a:t>
            </a:r>
          </a:p>
        </p:txBody>
      </p:sp>
      <p:pic>
        <p:nvPicPr>
          <p:cNvPr id="513" name="page20image3544.jpg"/>
          <p:cNvPicPr>
            <a:picLocks noChangeAspect="1"/>
          </p:cNvPicPr>
          <p:nvPr/>
        </p:nvPicPr>
        <p:blipFill>
          <a:blip r:embed="rId3"/>
          <a:stretch>
            <a:fillRect/>
          </a:stretch>
        </p:blipFill>
        <p:spPr>
          <a:xfrm>
            <a:off x="1295970" y="3097022"/>
            <a:ext cx="4434105" cy="5866659"/>
          </a:xfrm>
          <a:prstGeom prst="rect">
            <a:avLst/>
          </a:prstGeom>
          <a:ln w="25400">
            <a:miter lim="400000"/>
          </a:ln>
          <a:effectLst>
            <a:outerShdw blurRad="127000" dist="76200" dir="5520000" rotWithShape="0">
              <a:srgbClr val="000000">
                <a:alpha val="60000"/>
              </a:srgbClr>
            </a:outerShdw>
          </a:effectLst>
        </p:spPr>
      </p:pic>
      <p:sp>
        <p:nvSpPr>
          <p:cNvPr id="514" name="Shape 514"/>
          <p:cNvSpPr/>
          <p:nvPr/>
        </p:nvSpPr>
        <p:spPr>
          <a:xfrm>
            <a:off x="1989022" y="355854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15" name="page20image3712.jpg"/>
          <p:cNvPicPr>
            <a:picLocks noChangeAspect="1"/>
          </p:cNvPicPr>
          <p:nvPr/>
        </p:nvPicPr>
        <p:blipFill>
          <a:blip r:embed="rId4"/>
          <a:stretch>
            <a:fillRect/>
          </a:stretch>
        </p:blipFill>
        <p:spPr>
          <a:xfrm>
            <a:off x="6556588" y="2796337"/>
            <a:ext cx="5222614" cy="3505348"/>
          </a:xfrm>
          <a:prstGeom prst="rect">
            <a:avLst/>
          </a:prstGeom>
          <a:ln w="25400">
            <a:miter lim="400000"/>
          </a:ln>
          <a:effectLst>
            <a:outerShdw blurRad="127000" dist="76200" dir="5520000" rotWithShape="0">
              <a:srgbClr val="000000">
                <a:alpha val="60000"/>
              </a:srgbClr>
            </a:outerShdw>
          </a:effectLst>
        </p:spPr>
      </p:pic>
      <p:sp>
        <p:nvSpPr>
          <p:cNvPr id="516" name="Shape 516"/>
          <p:cNvSpPr/>
          <p:nvPr/>
        </p:nvSpPr>
        <p:spPr>
          <a:xfrm>
            <a:off x="6271483" y="139044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17" name="page20image3880.jpg"/>
          <p:cNvPicPr>
            <a:picLocks noChangeAspect="1"/>
          </p:cNvPicPr>
          <p:nvPr/>
        </p:nvPicPr>
        <p:blipFill>
          <a:blip r:embed="rId5"/>
          <a:stretch>
            <a:fillRect/>
          </a:stretch>
        </p:blipFill>
        <p:spPr>
          <a:xfrm>
            <a:off x="7011241" y="6566311"/>
            <a:ext cx="4313308" cy="2875539"/>
          </a:xfrm>
          <a:prstGeom prst="rect">
            <a:avLst/>
          </a:prstGeom>
          <a:ln w="25400">
            <a:miter lim="400000"/>
          </a:ln>
          <a:effectLst>
            <a:outerShdw blurRad="127000" dist="76200" dir="5520000" rotWithShape="0">
              <a:srgbClr val="000000">
                <a:alpha val="60000"/>
              </a:srgbClr>
            </a:outerShdw>
          </a:effectLst>
        </p:spPr>
      </p:pic>
      <p:sp>
        <p:nvSpPr>
          <p:cNvPr id="518" name="Shape 518"/>
          <p:cNvSpPr/>
          <p:nvPr/>
        </p:nvSpPr>
        <p:spPr>
          <a:xfrm>
            <a:off x="6069650" y="558155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p:cNvSpPr>
          <p:nvPr>
            <p:ph type="title"/>
          </p:nvPr>
        </p:nvSpPr>
        <p:spPr>
          <a:xfrm>
            <a:off x="246006" y="580859"/>
            <a:ext cx="12512788" cy="1927467"/>
          </a:xfrm>
          <a:prstGeom prst="rect">
            <a:avLst/>
          </a:prstGeom>
        </p:spPr>
        <p:txBody>
          <a:bodyPr/>
          <a:lstStyle>
            <a:lvl1pPr>
              <a:defRPr sz="5400" spc="540"/>
            </a:lvl1pPr>
          </a:lstStyle>
          <a:p>
            <a:r>
              <a:t>Las moléculas redox impactan significativamente a los atletas</a:t>
            </a:r>
          </a:p>
        </p:txBody>
      </p:sp>
      <p:pic>
        <p:nvPicPr>
          <p:cNvPr id="523" name="image84.jpeg"/>
          <p:cNvPicPr>
            <a:picLocks noChangeAspect="1"/>
          </p:cNvPicPr>
          <p:nvPr/>
        </p:nvPicPr>
        <p:blipFill>
          <a:blip r:embed="rId3"/>
          <a:stretch>
            <a:fillRect/>
          </a:stretch>
        </p:blipFill>
        <p:spPr>
          <a:xfrm>
            <a:off x="894732" y="3169991"/>
            <a:ext cx="5468427" cy="4556616"/>
          </a:xfrm>
          <a:prstGeom prst="rect">
            <a:avLst/>
          </a:prstGeom>
          <a:ln w="12700">
            <a:miter lim="400000"/>
          </a:ln>
          <a:effectLst>
            <a:outerShdw blurRad="88900" dist="63500" dir="2889864" rotWithShape="0">
              <a:srgbClr val="000000">
                <a:alpha val="38000"/>
              </a:srgbClr>
            </a:outerShdw>
          </a:effectLst>
        </p:spPr>
      </p:pic>
      <p:sp>
        <p:nvSpPr>
          <p:cNvPr id="524" name="Shape 524"/>
          <p:cNvSpPr>
            <a:spLocks noGrp="1"/>
          </p:cNvSpPr>
          <p:nvPr>
            <p:ph type="body" sz="quarter" idx="1"/>
          </p:nvPr>
        </p:nvSpPr>
        <p:spPr>
          <a:xfrm>
            <a:off x="6691787" y="3654803"/>
            <a:ext cx="4062725" cy="2443994"/>
          </a:xfrm>
          <a:prstGeom prst="rect">
            <a:avLst/>
          </a:prstGeom>
        </p:spPr>
        <p:txBody>
          <a:bodyPr/>
          <a:lstStyle/>
          <a:p>
            <a:pPr marL="325605" indent="-325605" defTabSz="676249">
              <a:spcBef>
                <a:spcPts val="600"/>
              </a:spcBef>
              <a:defRPr sz="3275"/>
            </a:pPr>
            <a:r>
              <a:t>Resistencia</a:t>
            </a:r>
          </a:p>
          <a:p>
            <a:pPr marL="325605" indent="-325605" defTabSz="676249">
              <a:spcBef>
                <a:spcPts val="600"/>
              </a:spcBef>
              <a:defRPr sz="3275"/>
            </a:pPr>
            <a:r>
              <a:t>Fuerza</a:t>
            </a:r>
          </a:p>
          <a:p>
            <a:pPr marL="325605" indent="-325605" defTabSz="676249">
              <a:spcBef>
                <a:spcPts val="600"/>
              </a:spcBef>
              <a:defRPr sz="3275"/>
            </a:pPr>
            <a:r>
              <a:t>Recuperación</a:t>
            </a:r>
          </a:p>
          <a:p>
            <a:pPr marL="325605" indent="-325605" defTabSz="676249">
              <a:spcBef>
                <a:spcPts val="600"/>
              </a:spcBef>
              <a:defRPr sz="3275"/>
            </a:pPr>
            <a:r>
              <a:t>Resistencia mental </a:t>
            </a:r>
          </a:p>
        </p:txBody>
      </p:sp>
      <p:pic>
        <p:nvPicPr>
          <p:cNvPr id="525" name="image98.png"/>
          <p:cNvPicPr>
            <a:picLocks noChangeAspect="1"/>
          </p:cNvPicPr>
          <p:nvPr/>
        </p:nvPicPr>
        <p:blipFill>
          <a:blip r:embed="rId4"/>
          <a:stretch>
            <a:fillRect/>
          </a:stretch>
        </p:blipFill>
        <p:spPr>
          <a:xfrm>
            <a:off x="10116122" y="4821579"/>
            <a:ext cx="2711467" cy="48256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24">
                                            <p:bg/>
                                          </p:spTgt>
                                        </p:tgtEl>
                                        <p:attrNameLst>
                                          <p:attrName>style.visibility</p:attrName>
                                        </p:attrNameLst>
                                      </p:cBhvr>
                                      <p:to>
                                        <p:strVal val="visible"/>
                                      </p:to>
                                    </p:set>
                                    <p:animEffect transition="in" filter="wipe(up)">
                                      <p:cBhvr>
                                        <p:cTn id="7" dur="500"/>
                                        <p:tgtEl>
                                          <p:spTgt spid="524">
                                            <p:bg/>
                                          </p:spTgt>
                                        </p:tgtEl>
                                      </p:cBhvr>
                                    </p:animEffect>
                                  </p:childTnLst>
                                </p:cTn>
                              </p:par>
                              <p:par>
                                <p:cTn id="8" presetID="22" presetClass="entr" presetSubtype="1" fill="hold" grpId="1" nodeType="withEffect">
                                  <p:stCondLst>
                                    <p:cond delay="0"/>
                                  </p:stCondLst>
                                  <p:iterate>
                                    <p:tmAbs val="0"/>
                                  </p:iterate>
                                  <p:childTnLst>
                                    <p:set>
                                      <p:cBhvr>
                                        <p:cTn id="9" fill="hold"/>
                                        <p:tgtEl>
                                          <p:spTgt spid="524">
                                            <p:txEl>
                                              <p:pRg st="0" end="0"/>
                                            </p:txEl>
                                          </p:spTgt>
                                        </p:tgtEl>
                                        <p:attrNameLst>
                                          <p:attrName>style.visibility</p:attrName>
                                        </p:attrNameLst>
                                      </p:cBhvr>
                                      <p:to>
                                        <p:strVal val="visible"/>
                                      </p:to>
                                    </p:set>
                                    <p:animEffect transition="in" filter="wipe(up)">
                                      <p:cBhvr>
                                        <p:cTn id="10" dur="500"/>
                                        <p:tgtEl>
                                          <p:spTgt spid="524">
                                            <p:txEl>
                                              <p:pRg st="0" end="0"/>
                                            </p:txEl>
                                          </p:spTgt>
                                        </p:tgtEl>
                                      </p:cBhvr>
                                    </p:animEffect>
                                  </p:childTnLst>
                                </p:cTn>
                              </p:par>
                            </p:childTnLst>
                          </p:cTn>
                        </p:par>
                        <p:par>
                          <p:cTn id="11" fill="hold">
                            <p:stCondLst>
                              <p:cond delay="500"/>
                            </p:stCondLst>
                            <p:childTnLst>
                              <p:par>
                                <p:cTn id="12" presetID="22" presetClass="entr" presetSubtype="1" fill="hold" grpId="1" nodeType="afterEffect">
                                  <p:stCondLst>
                                    <p:cond delay="0"/>
                                  </p:stCondLst>
                                  <p:iterate>
                                    <p:tmAbs val="0"/>
                                  </p:iterate>
                                  <p:childTnLst>
                                    <p:set>
                                      <p:cBhvr>
                                        <p:cTn id="13" fill="hold"/>
                                        <p:tgtEl>
                                          <p:spTgt spid="524">
                                            <p:txEl>
                                              <p:pRg st="1" end="1"/>
                                            </p:txEl>
                                          </p:spTgt>
                                        </p:tgtEl>
                                        <p:attrNameLst>
                                          <p:attrName>style.visibility</p:attrName>
                                        </p:attrNameLst>
                                      </p:cBhvr>
                                      <p:to>
                                        <p:strVal val="visible"/>
                                      </p:to>
                                    </p:set>
                                    <p:animEffect transition="in" filter="wipe(up)">
                                      <p:cBhvr>
                                        <p:cTn id="14" dur="500"/>
                                        <p:tgtEl>
                                          <p:spTgt spid="524">
                                            <p:txEl>
                                              <p:pRg st="1" end="1"/>
                                            </p:txEl>
                                          </p:spTgt>
                                        </p:tgtEl>
                                      </p:cBhvr>
                                    </p:animEffect>
                                  </p:childTnLst>
                                </p:cTn>
                              </p:par>
                            </p:childTnLst>
                          </p:cTn>
                        </p:par>
                        <p:par>
                          <p:cTn id="15" fill="hold">
                            <p:stCondLst>
                              <p:cond delay="1000"/>
                            </p:stCondLst>
                            <p:childTnLst>
                              <p:par>
                                <p:cTn id="16" presetID="22" presetClass="entr" presetSubtype="1" fill="hold" grpId="1" nodeType="afterEffect">
                                  <p:stCondLst>
                                    <p:cond delay="0"/>
                                  </p:stCondLst>
                                  <p:iterate>
                                    <p:tmAbs val="0"/>
                                  </p:iterate>
                                  <p:childTnLst>
                                    <p:set>
                                      <p:cBhvr>
                                        <p:cTn id="17" fill="hold"/>
                                        <p:tgtEl>
                                          <p:spTgt spid="524">
                                            <p:txEl>
                                              <p:pRg st="2" end="2"/>
                                            </p:txEl>
                                          </p:spTgt>
                                        </p:tgtEl>
                                        <p:attrNameLst>
                                          <p:attrName>style.visibility</p:attrName>
                                        </p:attrNameLst>
                                      </p:cBhvr>
                                      <p:to>
                                        <p:strVal val="visible"/>
                                      </p:to>
                                    </p:set>
                                    <p:animEffect transition="in" filter="wipe(up)">
                                      <p:cBhvr>
                                        <p:cTn id="18" dur="500"/>
                                        <p:tgtEl>
                                          <p:spTgt spid="524">
                                            <p:txEl>
                                              <p:pRg st="2" end="2"/>
                                            </p:txEl>
                                          </p:spTgt>
                                        </p:tgtEl>
                                      </p:cBhvr>
                                    </p:animEffect>
                                  </p:childTnLst>
                                </p:cTn>
                              </p:par>
                            </p:childTnLst>
                          </p:cTn>
                        </p:par>
                        <p:par>
                          <p:cTn id="19" fill="hold">
                            <p:stCondLst>
                              <p:cond delay="1500"/>
                            </p:stCondLst>
                            <p:childTnLst>
                              <p:par>
                                <p:cTn id="20" presetID="22" presetClass="entr" presetSubtype="1" fill="hold" grpId="1" nodeType="afterEffect">
                                  <p:stCondLst>
                                    <p:cond delay="0"/>
                                  </p:stCondLst>
                                  <p:iterate>
                                    <p:tmAbs val="0"/>
                                  </p:iterate>
                                  <p:childTnLst>
                                    <p:set>
                                      <p:cBhvr>
                                        <p:cTn id="21" fill="hold"/>
                                        <p:tgtEl>
                                          <p:spTgt spid="524">
                                            <p:txEl>
                                              <p:pRg st="3" end="3"/>
                                            </p:txEl>
                                          </p:spTgt>
                                        </p:tgtEl>
                                        <p:attrNameLst>
                                          <p:attrName>style.visibility</p:attrName>
                                        </p:attrNameLst>
                                      </p:cBhvr>
                                      <p:to>
                                        <p:strVal val="visible"/>
                                      </p:to>
                                    </p:set>
                                    <p:animEffect transition="in" filter="wipe(up)">
                                      <p:cBhvr>
                                        <p:cTn id="22" dur="500"/>
                                        <p:tgtEl>
                                          <p:spTgt spid="5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1" build="p"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p:cNvSpPr>
          <p:nvPr>
            <p:ph type="title"/>
          </p:nvPr>
        </p:nvSpPr>
        <p:spPr>
          <a:xfrm>
            <a:off x="1061634" y="-150220"/>
            <a:ext cx="11286503" cy="2304608"/>
          </a:xfrm>
          <a:prstGeom prst="rect">
            <a:avLst/>
          </a:prstGeom>
        </p:spPr>
        <p:txBody>
          <a:bodyPr/>
          <a:lstStyle/>
          <a:p>
            <a:r>
              <a:t>Cambiando Vidas en todo el Mundo</a:t>
            </a:r>
          </a:p>
        </p:txBody>
      </p:sp>
      <p:pic>
        <p:nvPicPr>
          <p:cNvPr id="530" name="bigstock-Global-Network-Of-People-8307369.jpg"/>
          <p:cNvPicPr>
            <a:picLocks noChangeAspect="1"/>
          </p:cNvPicPr>
          <p:nvPr/>
        </p:nvPicPr>
        <p:blipFill>
          <a:blip r:embed="rId3"/>
          <a:srcRect t="7680" b="1"/>
          <a:stretch>
            <a:fillRect/>
          </a:stretch>
        </p:blipFill>
        <p:spPr>
          <a:xfrm>
            <a:off x="2448400" y="2053433"/>
            <a:ext cx="8512970" cy="7859050"/>
          </a:xfrm>
          <a:custGeom>
            <a:avLst/>
            <a:gdLst/>
            <a:ahLst/>
            <a:cxnLst>
              <a:cxn ang="0">
                <a:pos x="wd2" y="hd2"/>
              </a:cxn>
              <a:cxn ang="5400000">
                <a:pos x="wd2" y="hd2"/>
              </a:cxn>
              <a:cxn ang="10800000">
                <a:pos x="wd2" y="hd2"/>
              </a:cxn>
              <a:cxn ang="16200000">
                <a:pos x="wd2" y="hd2"/>
              </a:cxn>
            </a:cxnLst>
            <a:rect l="0" t="0" r="r" b="b"/>
            <a:pathLst>
              <a:path w="21600" h="21574" extrusionOk="0">
                <a:moveTo>
                  <a:pt x="10561" y="2"/>
                </a:moveTo>
                <a:cubicBezTo>
                  <a:pt x="10410" y="6"/>
                  <a:pt x="10263" y="15"/>
                  <a:pt x="10122" y="29"/>
                </a:cubicBezTo>
                <a:cubicBezTo>
                  <a:pt x="8271" y="213"/>
                  <a:pt x="6655" y="879"/>
                  <a:pt x="5229" y="2044"/>
                </a:cubicBezTo>
                <a:cubicBezTo>
                  <a:pt x="4835" y="2366"/>
                  <a:pt x="4135" y="3093"/>
                  <a:pt x="3771" y="3557"/>
                </a:cubicBezTo>
                <a:cubicBezTo>
                  <a:pt x="3768" y="3561"/>
                  <a:pt x="3764" y="3564"/>
                  <a:pt x="3761" y="3568"/>
                </a:cubicBezTo>
                <a:cubicBezTo>
                  <a:pt x="3762" y="3588"/>
                  <a:pt x="3753" y="3603"/>
                  <a:pt x="3732" y="3620"/>
                </a:cubicBezTo>
                <a:cubicBezTo>
                  <a:pt x="3702" y="3645"/>
                  <a:pt x="3634" y="3745"/>
                  <a:pt x="3580" y="3840"/>
                </a:cubicBezTo>
                <a:cubicBezTo>
                  <a:pt x="3526" y="3936"/>
                  <a:pt x="3408" y="4122"/>
                  <a:pt x="3316" y="4253"/>
                </a:cubicBezTo>
                <a:cubicBezTo>
                  <a:pt x="3147" y="4497"/>
                  <a:pt x="2695" y="5268"/>
                  <a:pt x="2695" y="5314"/>
                </a:cubicBezTo>
                <a:cubicBezTo>
                  <a:pt x="2695" y="5328"/>
                  <a:pt x="2603" y="5546"/>
                  <a:pt x="2490" y="5798"/>
                </a:cubicBezTo>
                <a:cubicBezTo>
                  <a:pt x="2378" y="6050"/>
                  <a:pt x="2282" y="6285"/>
                  <a:pt x="2277" y="6320"/>
                </a:cubicBezTo>
                <a:cubicBezTo>
                  <a:pt x="2272" y="6355"/>
                  <a:pt x="2256" y="6397"/>
                  <a:pt x="2241" y="6414"/>
                </a:cubicBezTo>
                <a:cubicBezTo>
                  <a:pt x="2225" y="6430"/>
                  <a:pt x="2212" y="6490"/>
                  <a:pt x="2212" y="6545"/>
                </a:cubicBezTo>
                <a:cubicBezTo>
                  <a:pt x="2212" y="6600"/>
                  <a:pt x="2176" y="6665"/>
                  <a:pt x="2131" y="6692"/>
                </a:cubicBezTo>
                <a:cubicBezTo>
                  <a:pt x="2114" y="6701"/>
                  <a:pt x="2103" y="6713"/>
                  <a:pt x="2093" y="6724"/>
                </a:cubicBezTo>
                <a:cubicBezTo>
                  <a:pt x="2093" y="6782"/>
                  <a:pt x="2079" y="6875"/>
                  <a:pt x="2044" y="7028"/>
                </a:cubicBezTo>
                <a:cubicBezTo>
                  <a:pt x="1909" y="7627"/>
                  <a:pt x="1883" y="7755"/>
                  <a:pt x="1876" y="7866"/>
                </a:cubicBezTo>
                <a:cubicBezTo>
                  <a:pt x="1872" y="7926"/>
                  <a:pt x="1855" y="7998"/>
                  <a:pt x="1838" y="8027"/>
                </a:cubicBezTo>
                <a:cubicBezTo>
                  <a:pt x="1821" y="8057"/>
                  <a:pt x="1800" y="8194"/>
                  <a:pt x="1790" y="8332"/>
                </a:cubicBezTo>
                <a:cubicBezTo>
                  <a:pt x="1781" y="8471"/>
                  <a:pt x="1771" y="8589"/>
                  <a:pt x="1767" y="8595"/>
                </a:cubicBezTo>
                <a:cubicBezTo>
                  <a:pt x="1747" y="8627"/>
                  <a:pt x="1690" y="9178"/>
                  <a:pt x="1676" y="9476"/>
                </a:cubicBezTo>
                <a:cubicBezTo>
                  <a:pt x="1673" y="9533"/>
                  <a:pt x="1665" y="9570"/>
                  <a:pt x="1652" y="9593"/>
                </a:cubicBezTo>
                <a:cubicBezTo>
                  <a:pt x="1658" y="9689"/>
                  <a:pt x="1663" y="9790"/>
                  <a:pt x="1669" y="9912"/>
                </a:cubicBezTo>
                <a:cubicBezTo>
                  <a:pt x="1705" y="10754"/>
                  <a:pt x="1717" y="10946"/>
                  <a:pt x="1753" y="11239"/>
                </a:cubicBezTo>
                <a:cubicBezTo>
                  <a:pt x="1770" y="11375"/>
                  <a:pt x="1778" y="11498"/>
                  <a:pt x="1778" y="11602"/>
                </a:cubicBezTo>
                <a:cubicBezTo>
                  <a:pt x="1798" y="11681"/>
                  <a:pt x="1820" y="11782"/>
                  <a:pt x="1847" y="11914"/>
                </a:cubicBezTo>
                <a:cubicBezTo>
                  <a:pt x="1982" y="12584"/>
                  <a:pt x="2385" y="13847"/>
                  <a:pt x="2512" y="14000"/>
                </a:cubicBezTo>
                <a:cubicBezTo>
                  <a:pt x="2547" y="14041"/>
                  <a:pt x="2574" y="14115"/>
                  <a:pt x="2574" y="14165"/>
                </a:cubicBezTo>
                <a:cubicBezTo>
                  <a:pt x="2574" y="14216"/>
                  <a:pt x="2592" y="14271"/>
                  <a:pt x="2614" y="14285"/>
                </a:cubicBezTo>
                <a:cubicBezTo>
                  <a:pt x="2649" y="14308"/>
                  <a:pt x="2658" y="14338"/>
                  <a:pt x="2644" y="14377"/>
                </a:cubicBezTo>
                <a:cubicBezTo>
                  <a:pt x="2687" y="14457"/>
                  <a:pt x="2730" y="14534"/>
                  <a:pt x="2756" y="14568"/>
                </a:cubicBezTo>
                <a:cubicBezTo>
                  <a:pt x="2784" y="14603"/>
                  <a:pt x="2847" y="14721"/>
                  <a:pt x="2897" y="14829"/>
                </a:cubicBezTo>
                <a:cubicBezTo>
                  <a:pt x="2947" y="14937"/>
                  <a:pt x="3032" y="15082"/>
                  <a:pt x="3086" y="15153"/>
                </a:cubicBezTo>
                <a:cubicBezTo>
                  <a:pt x="3166" y="15255"/>
                  <a:pt x="3190" y="15315"/>
                  <a:pt x="3092" y="15350"/>
                </a:cubicBezTo>
                <a:cubicBezTo>
                  <a:pt x="3113" y="15357"/>
                  <a:pt x="3129" y="15364"/>
                  <a:pt x="3139" y="15374"/>
                </a:cubicBezTo>
                <a:cubicBezTo>
                  <a:pt x="3175" y="15409"/>
                  <a:pt x="3225" y="15438"/>
                  <a:pt x="3251" y="15438"/>
                </a:cubicBezTo>
                <a:cubicBezTo>
                  <a:pt x="3276" y="15438"/>
                  <a:pt x="3326" y="15512"/>
                  <a:pt x="3360" y="15601"/>
                </a:cubicBezTo>
                <a:cubicBezTo>
                  <a:pt x="3395" y="15691"/>
                  <a:pt x="3492" y="15843"/>
                  <a:pt x="3577" y="15939"/>
                </a:cubicBezTo>
                <a:cubicBezTo>
                  <a:pt x="3662" y="16035"/>
                  <a:pt x="3738" y="16135"/>
                  <a:pt x="3746" y="16164"/>
                </a:cubicBezTo>
                <a:cubicBezTo>
                  <a:pt x="3754" y="16192"/>
                  <a:pt x="3887" y="16366"/>
                  <a:pt x="4041" y="16551"/>
                </a:cubicBezTo>
                <a:cubicBezTo>
                  <a:pt x="4195" y="16737"/>
                  <a:pt x="4325" y="16914"/>
                  <a:pt x="4329" y="16945"/>
                </a:cubicBezTo>
                <a:cubicBezTo>
                  <a:pt x="4335" y="16985"/>
                  <a:pt x="4327" y="17014"/>
                  <a:pt x="4297" y="17036"/>
                </a:cubicBezTo>
                <a:cubicBezTo>
                  <a:pt x="4306" y="17039"/>
                  <a:pt x="4314" y="17042"/>
                  <a:pt x="4317" y="17045"/>
                </a:cubicBezTo>
                <a:cubicBezTo>
                  <a:pt x="4341" y="17071"/>
                  <a:pt x="4399" y="17092"/>
                  <a:pt x="4447" y="17092"/>
                </a:cubicBezTo>
                <a:cubicBezTo>
                  <a:pt x="4494" y="17092"/>
                  <a:pt x="4567" y="17133"/>
                  <a:pt x="4609" y="17183"/>
                </a:cubicBezTo>
                <a:cubicBezTo>
                  <a:pt x="4752" y="17354"/>
                  <a:pt x="5368" y="17863"/>
                  <a:pt x="5792" y="18161"/>
                </a:cubicBezTo>
                <a:cubicBezTo>
                  <a:pt x="6496" y="18654"/>
                  <a:pt x="7238" y="19028"/>
                  <a:pt x="8078" y="19313"/>
                </a:cubicBezTo>
                <a:cubicBezTo>
                  <a:pt x="8271" y="19379"/>
                  <a:pt x="8437" y="19441"/>
                  <a:pt x="8479" y="19463"/>
                </a:cubicBezTo>
                <a:cubicBezTo>
                  <a:pt x="8549" y="19482"/>
                  <a:pt x="8623" y="19500"/>
                  <a:pt x="8695" y="19518"/>
                </a:cubicBezTo>
                <a:cubicBezTo>
                  <a:pt x="8719" y="19523"/>
                  <a:pt x="8741" y="19526"/>
                  <a:pt x="8762" y="19534"/>
                </a:cubicBezTo>
                <a:cubicBezTo>
                  <a:pt x="8911" y="19572"/>
                  <a:pt x="9058" y="19605"/>
                  <a:pt x="9206" y="19635"/>
                </a:cubicBezTo>
                <a:cubicBezTo>
                  <a:pt x="9217" y="19635"/>
                  <a:pt x="9229" y="19638"/>
                  <a:pt x="9239" y="19641"/>
                </a:cubicBezTo>
                <a:cubicBezTo>
                  <a:pt x="9451" y="19683"/>
                  <a:pt x="9657" y="19720"/>
                  <a:pt x="9835" y="19739"/>
                </a:cubicBezTo>
                <a:cubicBezTo>
                  <a:pt x="10800" y="19844"/>
                  <a:pt x="11821" y="19776"/>
                  <a:pt x="12776" y="19552"/>
                </a:cubicBezTo>
                <a:cubicBezTo>
                  <a:pt x="12779" y="19551"/>
                  <a:pt x="12782" y="19551"/>
                  <a:pt x="12786" y="19550"/>
                </a:cubicBezTo>
                <a:cubicBezTo>
                  <a:pt x="12824" y="19541"/>
                  <a:pt x="12861" y="19530"/>
                  <a:pt x="12899" y="19520"/>
                </a:cubicBezTo>
                <a:cubicBezTo>
                  <a:pt x="12915" y="19499"/>
                  <a:pt x="12946" y="19491"/>
                  <a:pt x="12973" y="19502"/>
                </a:cubicBezTo>
                <a:cubicBezTo>
                  <a:pt x="13000" y="19495"/>
                  <a:pt x="13028" y="19488"/>
                  <a:pt x="13056" y="19481"/>
                </a:cubicBezTo>
                <a:cubicBezTo>
                  <a:pt x="13070" y="19457"/>
                  <a:pt x="13106" y="19446"/>
                  <a:pt x="13136" y="19458"/>
                </a:cubicBezTo>
                <a:cubicBezTo>
                  <a:pt x="13137" y="19459"/>
                  <a:pt x="13137" y="19459"/>
                  <a:pt x="13138" y="19459"/>
                </a:cubicBezTo>
                <a:cubicBezTo>
                  <a:pt x="13164" y="19452"/>
                  <a:pt x="13190" y="19444"/>
                  <a:pt x="13216" y="19436"/>
                </a:cubicBezTo>
                <a:cubicBezTo>
                  <a:pt x="13229" y="19413"/>
                  <a:pt x="13262" y="19404"/>
                  <a:pt x="13290" y="19414"/>
                </a:cubicBezTo>
                <a:cubicBezTo>
                  <a:pt x="13370" y="19390"/>
                  <a:pt x="13448" y="19364"/>
                  <a:pt x="13526" y="19337"/>
                </a:cubicBezTo>
                <a:cubicBezTo>
                  <a:pt x="13566" y="19320"/>
                  <a:pt x="13762" y="19242"/>
                  <a:pt x="13978" y="19158"/>
                </a:cubicBezTo>
                <a:cubicBezTo>
                  <a:pt x="16033" y="18350"/>
                  <a:pt x="17817" y="16670"/>
                  <a:pt x="18862" y="14578"/>
                </a:cubicBezTo>
                <a:cubicBezTo>
                  <a:pt x="18876" y="14539"/>
                  <a:pt x="18894" y="14494"/>
                  <a:pt x="18915" y="14452"/>
                </a:cubicBezTo>
                <a:cubicBezTo>
                  <a:pt x="19038" y="14205"/>
                  <a:pt x="19299" y="13541"/>
                  <a:pt x="19428" y="13147"/>
                </a:cubicBezTo>
                <a:cubicBezTo>
                  <a:pt x="19739" y="12195"/>
                  <a:pt x="19903" y="11225"/>
                  <a:pt x="19938" y="10139"/>
                </a:cubicBezTo>
                <a:cubicBezTo>
                  <a:pt x="19947" y="9870"/>
                  <a:pt x="19960" y="9690"/>
                  <a:pt x="19975" y="9557"/>
                </a:cubicBezTo>
                <a:cubicBezTo>
                  <a:pt x="19966" y="9531"/>
                  <a:pt x="19957" y="9510"/>
                  <a:pt x="19949" y="9500"/>
                </a:cubicBezTo>
                <a:cubicBezTo>
                  <a:pt x="19928" y="9478"/>
                  <a:pt x="19911" y="9350"/>
                  <a:pt x="19910" y="9217"/>
                </a:cubicBezTo>
                <a:cubicBezTo>
                  <a:pt x="19910" y="9013"/>
                  <a:pt x="19869" y="8641"/>
                  <a:pt x="19815" y="8263"/>
                </a:cubicBezTo>
                <a:cubicBezTo>
                  <a:pt x="19798" y="8219"/>
                  <a:pt x="19783" y="8163"/>
                  <a:pt x="19775" y="8099"/>
                </a:cubicBezTo>
                <a:cubicBezTo>
                  <a:pt x="19693" y="7453"/>
                  <a:pt x="19214" y="5849"/>
                  <a:pt x="19040" y="5639"/>
                </a:cubicBezTo>
                <a:cubicBezTo>
                  <a:pt x="19007" y="5599"/>
                  <a:pt x="18976" y="5540"/>
                  <a:pt x="18972" y="5508"/>
                </a:cubicBezTo>
                <a:cubicBezTo>
                  <a:pt x="18969" y="5492"/>
                  <a:pt x="18962" y="5472"/>
                  <a:pt x="18958" y="5453"/>
                </a:cubicBezTo>
                <a:cubicBezTo>
                  <a:pt x="18945" y="5442"/>
                  <a:pt x="18933" y="5429"/>
                  <a:pt x="18923" y="5414"/>
                </a:cubicBezTo>
                <a:cubicBezTo>
                  <a:pt x="18891" y="5364"/>
                  <a:pt x="18865" y="5339"/>
                  <a:pt x="18865" y="5359"/>
                </a:cubicBezTo>
                <a:cubicBezTo>
                  <a:pt x="18865" y="5379"/>
                  <a:pt x="18837" y="5371"/>
                  <a:pt x="18804" y="5341"/>
                </a:cubicBezTo>
                <a:cubicBezTo>
                  <a:pt x="18768" y="5309"/>
                  <a:pt x="18749" y="5239"/>
                  <a:pt x="18758" y="5173"/>
                </a:cubicBezTo>
                <a:cubicBezTo>
                  <a:pt x="18759" y="5168"/>
                  <a:pt x="18758" y="5162"/>
                  <a:pt x="18758" y="5157"/>
                </a:cubicBezTo>
                <a:cubicBezTo>
                  <a:pt x="18740" y="5134"/>
                  <a:pt x="18725" y="5105"/>
                  <a:pt x="18724" y="5080"/>
                </a:cubicBezTo>
                <a:cubicBezTo>
                  <a:pt x="18721" y="5018"/>
                  <a:pt x="18610" y="4776"/>
                  <a:pt x="18593" y="4795"/>
                </a:cubicBezTo>
                <a:cubicBezTo>
                  <a:pt x="18582" y="4807"/>
                  <a:pt x="18538" y="4797"/>
                  <a:pt x="18495" y="4772"/>
                </a:cubicBezTo>
                <a:cubicBezTo>
                  <a:pt x="18410" y="4722"/>
                  <a:pt x="18417" y="4624"/>
                  <a:pt x="18507" y="4624"/>
                </a:cubicBezTo>
                <a:cubicBezTo>
                  <a:pt x="18513" y="4624"/>
                  <a:pt x="18518" y="4622"/>
                  <a:pt x="18524" y="4620"/>
                </a:cubicBezTo>
                <a:cubicBezTo>
                  <a:pt x="18522" y="4611"/>
                  <a:pt x="18522" y="4603"/>
                  <a:pt x="18526" y="4597"/>
                </a:cubicBezTo>
                <a:cubicBezTo>
                  <a:pt x="18538" y="4575"/>
                  <a:pt x="18511" y="4558"/>
                  <a:pt x="18466" y="4558"/>
                </a:cubicBezTo>
                <a:cubicBezTo>
                  <a:pt x="18421" y="4558"/>
                  <a:pt x="18366" y="4519"/>
                  <a:pt x="18342" y="4471"/>
                </a:cubicBezTo>
                <a:cubicBezTo>
                  <a:pt x="18319" y="4423"/>
                  <a:pt x="18312" y="4384"/>
                  <a:pt x="18327" y="4384"/>
                </a:cubicBezTo>
                <a:cubicBezTo>
                  <a:pt x="18343" y="4384"/>
                  <a:pt x="18321" y="4345"/>
                  <a:pt x="18280" y="4296"/>
                </a:cubicBezTo>
                <a:cubicBezTo>
                  <a:pt x="18239" y="4247"/>
                  <a:pt x="18199" y="4163"/>
                  <a:pt x="18192" y="4111"/>
                </a:cubicBezTo>
                <a:cubicBezTo>
                  <a:pt x="18185" y="4058"/>
                  <a:pt x="18155" y="3994"/>
                  <a:pt x="18124" y="3969"/>
                </a:cubicBezTo>
                <a:cubicBezTo>
                  <a:pt x="18093" y="3944"/>
                  <a:pt x="17960" y="3768"/>
                  <a:pt x="17828" y="3578"/>
                </a:cubicBezTo>
                <a:cubicBezTo>
                  <a:pt x="17737" y="3446"/>
                  <a:pt x="17626" y="3305"/>
                  <a:pt x="17528" y="3186"/>
                </a:cubicBezTo>
                <a:cubicBezTo>
                  <a:pt x="17185" y="2804"/>
                  <a:pt x="16687" y="2294"/>
                  <a:pt x="16656" y="2315"/>
                </a:cubicBezTo>
                <a:cubicBezTo>
                  <a:pt x="16636" y="2329"/>
                  <a:pt x="16520" y="2236"/>
                  <a:pt x="16398" y="2110"/>
                </a:cubicBezTo>
                <a:cubicBezTo>
                  <a:pt x="15954" y="1651"/>
                  <a:pt x="15167" y="1140"/>
                  <a:pt x="14413" y="819"/>
                </a:cubicBezTo>
                <a:cubicBezTo>
                  <a:pt x="14173" y="717"/>
                  <a:pt x="13866" y="587"/>
                  <a:pt x="13730" y="529"/>
                </a:cubicBezTo>
                <a:cubicBezTo>
                  <a:pt x="12909" y="182"/>
                  <a:pt x="11622" y="-26"/>
                  <a:pt x="10561" y="2"/>
                </a:cubicBezTo>
                <a:close/>
                <a:moveTo>
                  <a:pt x="13385" y="21168"/>
                </a:moveTo>
                <a:cubicBezTo>
                  <a:pt x="11427" y="21168"/>
                  <a:pt x="9219" y="21169"/>
                  <a:pt x="7230" y="21172"/>
                </a:cubicBezTo>
                <a:lnTo>
                  <a:pt x="1" y="21183"/>
                </a:lnTo>
                <a:lnTo>
                  <a:pt x="0" y="21379"/>
                </a:lnTo>
                <a:lnTo>
                  <a:pt x="0" y="21428"/>
                </a:lnTo>
                <a:lnTo>
                  <a:pt x="0" y="21574"/>
                </a:lnTo>
                <a:lnTo>
                  <a:pt x="10800" y="21574"/>
                </a:lnTo>
                <a:lnTo>
                  <a:pt x="21600" y="21574"/>
                </a:lnTo>
                <a:lnTo>
                  <a:pt x="21600" y="21442"/>
                </a:lnTo>
                <a:lnTo>
                  <a:pt x="21597" y="21183"/>
                </a:lnTo>
                <a:lnTo>
                  <a:pt x="18030" y="21172"/>
                </a:lnTo>
                <a:cubicBezTo>
                  <a:pt x="17048" y="21169"/>
                  <a:pt x="15342" y="21168"/>
                  <a:pt x="13385" y="21168"/>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530"/>
                                        </p:tgtEl>
                                        <p:attrNameLst>
                                          <p:attrName>style.visibility</p:attrName>
                                        </p:attrNameLst>
                                      </p:cBhvr>
                                      <p:to>
                                        <p:strVal val="visible"/>
                                      </p:to>
                                    </p:set>
                                    <p:animEffect transition="in" filter="box(out)">
                                      <p:cBhvr>
                                        <p:cTn id="7" dur="10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iStock42953536_M blue sky water reflection.jpg"/>
          <p:cNvPicPr>
            <a:picLocks noChangeAspect="1"/>
          </p:cNvPicPr>
          <p:nvPr/>
        </p:nvPicPr>
        <p:blipFill>
          <a:blip r:embed="rId3"/>
          <a:stretch>
            <a:fillRect/>
          </a:stretch>
        </p:blipFill>
        <p:spPr>
          <a:xfrm>
            <a:off x="-9263" y="889364"/>
            <a:ext cx="13023327" cy="8326248"/>
          </a:xfrm>
          <a:prstGeom prst="rect">
            <a:avLst/>
          </a:prstGeom>
          <a:ln w="12700">
            <a:miter lim="400000"/>
          </a:ln>
        </p:spPr>
      </p:pic>
      <p:sp>
        <p:nvSpPr>
          <p:cNvPr id="535" name="Shape 535"/>
          <p:cNvSpPr/>
          <p:nvPr/>
        </p:nvSpPr>
        <p:spPr>
          <a:xfrm>
            <a:off x="3193170" y="4814402"/>
            <a:ext cx="6618460" cy="3105151"/>
          </a:xfrm>
          <a:prstGeom prst="rect">
            <a:avLst/>
          </a:prstGeom>
          <a:ln w="12700">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defTabSz="308074">
              <a:defRPr sz="4000">
                <a:solidFill>
                  <a:srgbClr val="FFFFFF"/>
                </a:solidFill>
                <a:latin typeface="Helvetica"/>
                <a:ea typeface="Helvetica"/>
                <a:cs typeface="Helvetica"/>
                <a:sym typeface="Helvetica"/>
              </a:defRPr>
            </a:lvl1pPr>
          </a:lstStyle>
          <a:p>
            <a:r>
              <a:t>ASEA y RENU 28 no intentan diagnosticar, tratar, curar o prevenir ninguna enfermedad o condición médica.</a:t>
            </a:r>
          </a:p>
        </p:txBody>
      </p:sp>
      <p:pic>
        <p:nvPicPr>
          <p:cNvPr id="536" name="ASEA_new_Logo1_Blue_large.png"/>
          <p:cNvPicPr>
            <a:picLocks noChangeAspect="1"/>
          </p:cNvPicPr>
          <p:nvPr/>
        </p:nvPicPr>
        <p:blipFill>
          <a:blip r:embed="rId4"/>
          <a:stretch>
            <a:fillRect/>
          </a:stretch>
        </p:blipFill>
        <p:spPr>
          <a:xfrm>
            <a:off x="4185354" y="1773959"/>
            <a:ext cx="4634093" cy="15165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 name="girl thinking ponder question.png"/>
          <p:cNvPicPr>
            <a:picLocks noChangeAspect="1"/>
          </p:cNvPicPr>
          <p:nvPr/>
        </p:nvPicPr>
        <p:blipFill>
          <a:blip r:embed="rId3"/>
          <a:stretch>
            <a:fillRect/>
          </a:stretch>
        </p:blipFill>
        <p:spPr>
          <a:xfrm>
            <a:off x="5325114" y="3260711"/>
            <a:ext cx="9029701" cy="6286501"/>
          </a:xfrm>
          <a:prstGeom prst="rect">
            <a:avLst/>
          </a:prstGeom>
          <a:ln w="12700">
            <a:miter lim="400000"/>
          </a:ln>
        </p:spPr>
      </p:pic>
      <p:sp>
        <p:nvSpPr>
          <p:cNvPr id="541" name="Shape 541"/>
          <p:cNvSpPr/>
          <p:nvPr/>
        </p:nvSpPr>
        <p:spPr>
          <a:xfrm>
            <a:off x="1280439" y="238397"/>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42" name="bigstock-Talk-Bubble-6311542.jpg"/>
          <p:cNvPicPr>
            <a:picLocks/>
          </p:cNvPicPr>
          <p:nvPr/>
        </p:nvPicPr>
        <p:blipFill>
          <a:blip r:embed="rId4"/>
          <a:srcRect l="5289" t="14075" r="4411" b="22910"/>
          <a:stretch>
            <a:fillRect/>
          </a:stretch>
        </p:blipFill>
        <p:spPr>
          <a:xfrm flipH="1">
            <a:off x="5355973" y="206389"/>
            <a:ext cx="5410848" cy="3987904"/>
          </a:xfrm>
          <a:custGeom>
            <a:avLst/>
            <a:gdLst/>
            <a:ahLst/>
            <a:cxnLst>
              <a:cxn ang="0">
                <a:pos x="wd2" y="hd2"/>
              </a:cxn>
              <a:cxn ang="5400000">
                <a:pos x="wd2" y="hd2"/>
              </a:cxn>
              <a:cxn ang="10800000">
                <a:pos x="wd2" y="hd2"/>
              </a:cxn>
              <a:cxn ang="16200000">
                <a:pos x="wd2" y="hd2"/>
              </a:cxn>
            </a:cxnLst>
            <a:rect l="0" t="0" r="r" b="b"/>
            <a:pathLst>
              <a:path w="21579" h="21561" extrusionOk="0">
                <a:moveTo>
                  <a:pt x="11500" y="10"/>
                </a:moveTo>
                <a:cubicBezTo>
                  <a:pt x="10055" y="-37"/>
                  <a:pt x="8481" y="97"/>
                  <a:pt x="7180" y="389"/>
                </a:cubicBezTo>
                <a:cubicBezTo>
                  <a:pt x="3335" y="1254"/>
                  <a:pt x="580" y="3431"/>
                  <a:pt x="197" y="5912"/>
                </a:cubicBezTo>
                <a:cubicBezTo>
                  <a:pt x="158" y="6162"/>
                  <a:pt x="95" y="6515"/>
                  <a:pt x="56" y="6698"/>
                </a:cubicBezTo>
                <a:cubicBezTo>
                  <a:pt x="14" y="6890"/>
                  <a:pt x="-4" y="7107"/>
                  <a:pt x="1" y="7339"/>
                </a:cubicBezTo>
                <a:cubicBezTo>
                  <a:pt x="15" y="8036"/>
                  <a:pt x="228" y="8865"/>
                  <a:pt x="589" y="9552"/>
                </a:cubicBezTo>
                <a:cubicBezTo>
                  <a:pt x="981" y="10297"/>
                  <a:pt x="2032" y="11363"/>
                  <a:pt x="2957" y="11955"/>
                </a:cubicBezTo>
                <a:cubicBezTo>
                  <a:pt x="4058" y="12659"/>
                  <a:pt x="5376" y="13208"/>
                  <a:pt x="6612" y="13474"/>
                </a:cubicBezTo>
                <a:cubicBezTo>
                  <a:pt x="7417" y="13647"/>
                  <a:pt x="7429" y="13650"/>
                  <a:pt x="7386" y="13716"/>
                </a:cubicBezTo>
                <a:cubicBezTo>
                  <a:pt x="7366" y="13747"/>
                  <a:pt x="6967" y="13788"/>
                  <a:pt x="6498" y="13806"/>
                </a:cubicBezTo>
                <a:cubicBezTo>
                  <a:pt x="5824" y="13833"/>
                  <a:pt x="5544" y="13873"/>
                  <a:pt x="5162" y="14000"/>
                </a:cubicBezTo>
                <a:cubicBezTo>
                  <a:pt x="4009" y="14381"/>
                  <a:pt x="3482" y="14889"/>
                  <a:pt x="3329" y="15765"/>
                </a:cubicBezTo>
                <a:cubicBezTo>
                  <a:pt x="3146" y="16814"/>
                  <a:pt x="3260" y="17232"/>
                  <a:pt x="3869" y="17755"/>
                </a:cubicBezTo>
                <a:cubicBezTo>
                  <a:pt x="4270" y="18099"/>
                  <a:pt x="4812" y="18358"/>
                  <a:pt x="5444" y="18508"/>
                </a:cubicBezTo>
                <a:cubicBezTo>
                  <a:pt x="6036" y="18648"/>
                  <a:pt x="7056" y="18661"/>
                  <a:pt x="7693" y="18536"/>
                </a:cubicBezTo>
                <a:cubicBezTo>
                  <a:pt x="8278" y="18420"/>
                  <a:pt x="9067" y="18066"/>
                  <a:pt x="9428" y="17755"/>
                </a:cubicBezTo>
                <a:cubicBezTo>
                  <a:pt x="9857" y="17385"/>
                  <a:pt x="10047" y="17016"/>
                  <a:pt x="10040" y="16564"/>
                </a:cubicBezTo>
                <a:cubicBezTo>
                  <a:pt x="10027" y="15617"/>
                  <a:pt x="9827" y="15074"/>
                  <a:pt x="9333" y="14639"/>
                </a:cubicBezTo>
                <a:cubicBezTo>
                  <a:pt x="9067" y="14405"/>
                  <a:pt x="8268" y="13980"/>
                  <a:pt x="8094" y="13980"/>
                </a:cubicBezTo>
                <a:cubicBezTo>
                  <a:pt x="8055" y="13980"/>
                  <a:pt x="7942" y="13950"/>
                  <a:pt x="7842" y="13914"/>
                </a:cubicBezTo>
                <a:cubicBezTo>
                  <a:pt x="7711" y="13866"/>
                  <a:pt x="7679" y="13830"/>
                  <a:pt x="7731" y="13781"/>
                </a:cubicBezTo>
                <a:cubicBezTo>
                  <a:pt x="7783" y="13731"/>
                  <a:pt x="8018" y="13754"/>
                  <a:pt x="8560" y="13862"/>
                </a:cubicBezTo>
                <a:cubicBezTo>
                  <a:pt x="9232" y="13996"/>
                  <a:pt x="9493" y="14012"/>
                  <a:pt x="10886" y="14012"/>
                </a:cubicBezTo>
                <a:cubicBezTo>
                  <a:pt x="12464" y="14012"/>
                  <a:pt x="12797" y="13983"/>
                  <a:pt x="14156" y="13718"/>
                </a:cubicBezTo>
                <a:cubicBezTo>
                  <a:pt x="16256" y="13310"/>
                  <a:pt x="18397" y="12321"/>
                  <a:pt x="19656" y="11178"/>
                </a:cubicBezTo>
                <a:cubicBezTo>
                  <a:pt x="20890" y="10058"/>
                  <a:pt x="21596" y="8747"/>
                  <a:pt x="21579" y="7610"/>
                </a:cubicBezTo>
                <a:cubicBezTo>
                  <a:pt x="21570" y="6983"/>
                  <a:pt x="21457" y="5897"/>
                  <a:pt x="21365" y="5539"/>
                </a:cubicBezTo>
                <a:cubicBezTo>
                  <a:pt x="21246" y="5075"/>
                  <a:pt x="20755" y="4125"/>
                  <a:pt x="20400" y="3674"/>
                </a:cubicBezTo>
                <a:cubicBezTo>
                  <a:pt x="18990" y="1884"/>
                  <a:pt x="16134" y="532"/>
                  <a:pt x="12888" y="117"/>
                </a:cubicBezTo>
                <a:cubicBezTo>
                  <a:pt x="12450" y="61"/>
                  <a:pt x="11981" y="25"/>
                  <a:pt x="11500" y="10"/>
                </a:cubicBezTo>
                <a:close/>
                <a:moveTo>
                  <a:pt x="3442" y="18920"/>
                </a:moveTo>
                <a:cubicBezTo>
                  <a:pt x="2934" y="18920"/>
                  <a:pt x="2790" y="18944"/>
                  <a:pt x="2508" y="19078"/>
                </a:cubicBezTo>
                <a:cubicBezTo>
                  <a:pt x="2116" y="19265"/>
                  <a:pt x="1859" y="19594"/>
                  <a:pt x="1883" y="19875"/>
                </a:cubicBezTo>
                <a:cubicBezTo>
                  <a:pt x="1892" y="19980"/>
                  <a:pt x="1863" y="20128"/>
                  <a:pt x="1819" y="20205"/>
                </a:cubicBezTo>
                <a:cubicBezTo>
                  <a:pt x="1562" y="20656"/>
                  <a:pt x="1997" y="21243"/>
                  <a:pt x="2753" y="21469"/>
                </a:cubicBezTo>
                <a:cubicBezTo>
                  <a:pt x="2970" y="21533"/>
                  <a:pt x="3200" y="21563"/>
                  <a:pt x="3429" y="21561"/>
                </a:cubicBezTo>
                <a:cubicBezTo>
                  <a:pt x="4116" y="21555"/>
                  <a:pt x="4786" y="21270"/>
                  <a:pt x="5012" y="20827"/>
                </a:cubicBezTo>
                <a:cubicBezTo>
                  <a:pt x="5164" y="20529"/>
                  <a:pt x="5179" y="20348"/>
                  <a:pt x="5061" y="20235"/>
                </a:cubicBezTo>
                <a:cubicBezTo>
                  <a:pt x="5015" y="20191"/>
                  <a:pt x="4976" y="20029"/>
                  <a:pt x="4975" y="19875"/>
                </a:cubicBezTo>
                <a:cubicBezTo>
                  <a:pt x="4973" y="19513"/>
                  <a:pt x="4799" y="19284"/>
                  <a:pt x="4372" y="19078"/>
                </a:cubicBezTo>
                <a:cubicBezTo>
                  <a:pt x="4093" y="18944"/>
                  <a:pt x="3950" y="18920"/>
                  <a:pt x="3442" y="18920"/>
                </a:cubicBezTo>
                <a:close/>
              </a:path>
            </a:pathLst>
          </a:custGeom>
          <a:ln w="12700">
            <a:miter lim="400000"/>
          </a:ln>
        </p:spPr>
      </p:pic>
      <p:sp>
        <p:nvSpPr>
          <p:cNvPr id="543" name="Shape 543"/>
          <p:cNvSpPr>
            <a:spLocks noGrp="1"/>
          </p:cNvSpPr>
          <p:nvPr>
            <p:ph type="title"/>
          </p:nvPr>
        </p:nvSpPr>
        <p:spPr>
          <a:xfrm>
            <a:off x="5308446" y="267847"/>
            <a:ext cx="5725566" cy="2324952"/>
          </a:xfrm>
          <a:prstGeom prst="rect">
            <a:avLst/>
          </a:prstGeom>
        </p:spPr>
        <p:txBody>
          <a:bodyPr/>
          <a:lstStyle/>
          <a:p>
            <a:r>
              <a:t>¿Hecho o ficción?</a:t>
            </a:r>
          </a:p>
        </p:txBody>
      </p:sp>
      <p:pic>
        <p:nvPicPr>
          <p:cNvPr id="544" name="bigstock-Macbook-Pro-Retina-And-Iphone--67063108.jpg"/>
          <p:cNvPicPr>
            <a:picLocks noChangeAspect="1"/>
          </p:cNvPicPr>
          <p:nvPr/>
        </p:nvPicPr>
        <p:blipFill>
          <a:blip r:embed="rId5"/>
          <a:stretch>
            <a:fillRect/>
          </a:stretch>
        </p:blipFill>
        <p:spPr>
          <a:xfrm>
            <a:off x="587321" y="3286675"/>
            <a:ext cx="6882337" cy="45896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44"/>
                                        </p:tgtEl>
                                        <p:attrNameLst>
                                          <p:attrName>style.visibility</p:attrName>
                                        </p:attrNameLst>
                                      </p:cBhvr>
                                      <p:to>
                                        <p:strVal val="visible"/>
                                      </p:to>
                                    </p:set>
                                    <p:animEffect transition="in" filter="dissolve">
                                      <p:cBhvr>
                                        <p:cTn id="7" dur="1000"/>
                                        <p:tgtEl>
                                          <p:spTgt spid="544"/>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540"/>
                                        </p:tgtEl>
                                        <p:attrNameLst>
                                          <p:attrName>style.visibility</p:attrName>
                                        </p:attrNameLst>
                                      </p:cBhvr>
                                      <p:to>
                                        <p:strVal val="visible"/>
                                      </p:to>
                                    </p:set>
                                    <p:animEffect transition="in" filter="dissolve">
                                      <p:cBhvr>
                                        <p:cTn id="11" dur="1000"/>
                                        <p:tgtEl>
                                          <p:spTgt spid="540"/>
                                        </p:tgtEl>
                                      </p:cBhvr>
                                    </p:animEffect>
                                  </p:childTnLst>
                                </p:cTn>
                              </p:par>
                            </p:childTnLst>
                          </p:cTn>
                        </p:par>
                        <p:par>
                          <p:cTn id="12" fill="hold">
                            <p:stCondLst>
                              <p:cond delay="2000"/>
                            </p:stCondLst>
                            <p:childTnLst>
                              <p:par>
                                <p:cTn id="13" presetID="18" presetClass="entr" presetSubtype="9" fill="hold" grpId="3" nodeType="afterEffect">
                                  <p:stCondLst>
                                    <p:cond delay="0"/>
                                  </p:stCondLst>
                                  <p:iterate>
                                    <p:tmAbs val="0"/>
                                  </p:iterate>
                                  <p:childTnLst>
                                    <p:set>
                                      <p:cBhvr>
                                        <p:cTn id="14" fill="hold"/>
                                        <p:tgtEl>
                                          <p:spTgt spid="542"/>
                                        </p:tgtEl>
                                        <p:attrNameLst>
                                          <p:attrName>style.visibility</p:attrName>
                                        </p:attrNameLst>
                                      </p:cBhvr>
                                      <p:to>
                                        <p:strVal val="visible"/>
                                      </p:to>
                                    </p:set>
                                    <p:animEffect transition="in" filter="strips(upLeft)">
                                      <p:cBhvr>
                                        <p:cTn id="15" dur="1000"/>
                                        <p:tgtEl>
                                          <p:spTgt spid="542"/>
                                        </p:tgtEl>
                                      </p:cBhvr>
                                    </p:animEffect>
                                  </p:childTnLst>
                                </p:cTn>
                              </p:par>
                            </p:childTnLst>
                          </p:cTn>
                        </p:par>
                        <p:par>
                          <p:cTn id="16" fill="hold">
                            <p:stCondLst>
                              <p:cond delay="3000"/>
                            </p:stCondLst>
                            <p:childTnLst>
                              <p:par>
                                <p:cTn id="17" presetID="18" presetClass="entr" presetSubtype="9" fill="hold" grpId="4" nodeType="afterEffect">
                                  <p:stCondLst>
                                    <p:cond delay="0"/>
                                  </p:stCondLst>
                                  <p:iterate>
                                    <p:tmAbs val="0"/>
                                  </p:iterate>
                                  <p:childTnLst>
                                    <p:set>
                                      <p:cBhvr>
                                        <p:cTn id="18" fill="hold"/>
                                        <p:tgtEl>
                                          <p:spTgt spid="543"/>
                                        </p:tgtEl>
                                        <p:attrNameLst>
                                          <p:attrName>style.visibility</p:attrName>
                                        </p:attrNameLst>
                                      </p:cBhvr>
                                      <p:to>
                                        <p:strVal val="visible"/>
                                      </p:to>
                                    </p:set>
                                    <p:animEffect transition="in" filter="strips(upLeft)">
                                      <p:cBhvr>
                                        <p:cTn id="19" dur="10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 grpId="2" animBg="1" advAuto="0"/>
      <p:bldP spid="542" grpId="3" animBg="1" advAuto="0"/>
      <p:bldP spid="543" grpId="4" animBg="1" advAuto="0"/>
      <p:bldP spid="544"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p:cNvSpPr>
          <p:nvPr>
            <p:ph type="title"/>
          </p:nvPr>
        </p:nvSpPr>
        <p:spPr>
          <a:xfrm>
            <a:off x="540440" y="79678"/>
            <a:ext cx="10024628" cy="1189708"/>
          </a:xfrm>
          <a:prstGeom prst="rect">
            <a:avLst/>
          </a:prstGeom>
        </p:spPr>
        <p:txBody>
          <a:bodyPr/>
          <a:lstStyle>
            <a:lvl1pPr>
              <a:defRPr sz="5100" spc="510"/>
            </a:lvl1pPr>
          </a:lstStyle>
          <a:p>
            <a:r>
              <a:t>Consejo Científico de ASEA</a:t>
            </a:r>
          </a:p>
        </p:txBody>
      </p:sp>
      <p:sp>
        <p:nvSpPr>
          <p:cNvPr id="549" name="Shape 549"/>
          <p:cNvSpPr/>
          <p:nvPr/>
        </p:nvSpPr>
        <p:spPr>
          <a:xfrm>
            <a:off x="-63584" y="258636"/>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550" name="Shape 550"/>
          <p:cNvSpPr/>
          <p:nvPr/>
        </p:nvSpPr>
        <p:spPr>
          <a:xfrm>
            <a:off x="270671" y="4005203"/>
            <a:ext cx="12463458" cy="1113315"/>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lstStyle>
            <a:lvl1pPr defTabSz="866986">
              <a:defRPr sz="4800" spc="480">
                <a:solidFill>
                  <a:srgbClr val="0071AD"/>
                </a:solidFill>
                <a:latin typeface="Helvetica Light"/>
                <a:ea typeface="Helvetica Light"/>
                <a:cs typeface="Helvetica Light"/>
                <a:sym typeface="Helvetica Light"/>
              </a:defRPr>
            </a:lvl1pPr>
          </a:lstStyle>
          <a:p>
            <a:r>
              <a:rPr sz="4400"/>
              <a:t>ASEAJunta de Profesionales Médicos</a:t>
            </a:r>
          </a:p>
        </p:txBody>
      </p:sp>
      <p:grpSp>
        <p:nvGrpSpPr>
          <p:cNvPr id="553" name="Group 553"/>
          <p:cNvGrpSpPr/>
          <p:nvPr/>
        </p:nvGrpSpPr>
        <p:grpSpPr>
          <a:xfrm>
            <a:off x="8947035" y="7376928"/>
            <a:ext cx="2171701" cy="2171701"/>
            <a:chOff x="0" y="0"/>
            <a:chExt cx="2171700" cy="2171700"/>
          </a:xfrm>
        </p:grpSpPr>
        <p:pic>
          <p:nvPicPr>
            <p:cNvPr id="552" name="burke.jpg"/>
            <p:cNvPicPr>
              <a:picLocks noChangeAspect="1"/>
            </p:cNvPicPr>
            <p:nvPr/>
          </p:nvPicPr>
          <p:blipFill>
            <a:blip r:embed="rId3"/>
            <a:stretch>
              <a:fillRect/>
            </a:stretch>
          </p:blipFill>
          <p:spPr>
            <a:xfrm>
              <a:off x="50800" y="50800"/>
              <a:ext cx="2070100" cy="2070100"/>
            </a:xfrm>
            <a:prstGeom prst="rect">
              <a:avLst/>
            </a:prstGeom>
            <a:ln>
              <a:noFill/>
            </a:ln>
            <a:effectLst/>
          </p:spPr>
        </p:pic>
        <p:pic>
          <p:nvPicPr>
            <p:cNvPr id="551" name="Picture 550"/>
            <p:cNvPicPr>
              <a:picLocks/>
            </p:cNvPicPr>
            <p:nvPr/>
          </p:nvPicPr>
          <p:blipFill>
            <a:blip r:embed="rId4"/>
            <a:stretch>
              <a:fillRect/>
            </a:stretch>
          </p:blipFill>
          <p:spPr>
            <a:xfrm>
              <a:off x="0" y="0"/>
              <a:ext cx="2171700" cy="2171700"/>
            </a:xfrm>
            <a:prstGeom prst="rect">
              <a:avLst/>
            </a:prstGeom>
            <a:effectLst/>
          </p:spPr>
        </p:pic>
      </p:grpSp>
      <p:grpSp>
        <p:nvGrpSpPr>
          <p:cNvPr id="556" name="Group 556"/>
          <p:cNvGrpSpPr/>
          <p:nvPr/>
        </p:nvGrpSpPr>
        <p:grpSpPr>
          <a:xfrm>
            <a:off x="492149" y="7376928"/>
            <a:ext cx="2171701" cy="2171701"/>
            <a:chOff x="0" y="0"/>
            <a:chExt cx="2171700" cy="2171700"/>
          </a:xfrm>
        </p:grpSpPr>
        <p:pic>
          <p:nvPicPr>
            <p:cNvPr id="555" name="smith.jpg"/>
            <p:cNvPicPr>
              <a:picLocks noChangeAspect="1"/>
            </p:cNvPicPr>
            <p:nvPr/>
          </p:nvPicPr>
          <p:blipFill>
            <a:blip r:embed="rId5"/>
            <a:stretch>
              <a:fillRect/>
            </a:stretch>
          </p:blipFill>
          <p:spPr>
            <a:xfrm>
              <a:off x="50800" y="50800"/>
              <a:ext cx="2070100" cy="2070100"/>
            </a:xfrm>
            <a:prstGeom prst="rect">
              <a:avLst/>
            </a:prstGeom>
            <a:ln>
              <a:noFill/>
            </a:ln>
            <a:effectLst/>
          </p:spPr>
        </p:pic>
        <p:pic>
          <p:nvPicPr>
            <p:cNvPr id="554" name="Picture 553"/>
            <p:cNvPicPr>
              <a:picLocks/>
            </p:cNvPicPr>
            <p:nvPr/>
          </p:nvPicPr>
          <p:blipFill>
            <a:blip r:embed="rId4"/>
            <a:stretch>
              <a:fillRect/>
            </a:stretch>
          </p:blipFill>
          <p:spPr>
            <a:xfrm>
              <a:off x="0" y="0"/>
              <a:ext cx="2171700" cy="2171700"/>
            </a:xfrm>
            <a:prstGeom prst="rect">
              <a:avLst/>
            </a:prstGeom>
            <a:effectLst/>
          </p:spPr>
        </p:pic>
      </p:grpSp>
      <p:grpSp>
        <p:nvGrpSpPr>
          <p:cNvPr id="559" name="Group 559"/>
          <p:cNvGrpSpPr/>
          <p:nvPr/>
        </p:nvGrpSpPr>
        <p:grpSpPr>
          <a:xfrm>
            <a:off x="4719592" y="4953108"/>
            <a:ext cx="2171701" cy="2171701"/>
            <a:chOff x="0" y="0"/>
            <a:chExt cx="2171700" cy="2171700"/>
          </a:xfrm>
        </p:grpSpPr>
        <p:pic>
          <p:nvPicPr>
            <p:cNvPr id="558" name="gardner.jpg"/>
            <p:cNvPicPr>
              <a:picLocks noChangeAspect="1"/>
            </p:cNvPicPr>
            <p:nvPr/>
          </p:nvPicPr>
          <p:blipFill>
            <a:blip r:embed="rId6"/>
            <a:stretch>
              <a:fillRect/>
            </a:stretch>
          </p:blipFill>
          <p:spPr>
            <a:xfrm>
              <a:off x="50800" y="50800"/>
              <a:ext cx="2070100" cy="2070100"/>
            </a:xfrm>
            <a:prstGeom prst="rect">
              <a:avLst/>
            </a:prstGeom>
            <a:ln>
              <a:noFill/>
            </a:ln>
            <a:effectLst/>
          </p:spPr>
        </p:pic>
        <p:pic>
          <p:nvPicPr>
            <p:cNvPr id="557" name="Picture 556"/>
            <p:cNvPicPr>
              <a:picLocks/>
            </p:cNvPicPr>
            <p:nvPr/>
          </p:nvPicPr>
          <p:blipFill>
            <a:blip r:embed="rId4"/>
            <a:stretch>
              <a:fillRect/>
            </a:stretch>
          </p:blipFill>
          <p:spPr>
            <a:xfrm>
              <a:off x="0" y="0"/>
              <a:ext cx="2171700" cy="2171700"/>
            </a:xfrm>
            <a:prstGeom prst="rect">
              <a:avLst/>
            </a:prstGeom>
            <a:effectLst/>
          </p:spPr>
        </p:pic>
      </p:grpSp>
      <p:grpSp>
        <p:nvGrpSpPr>
          <p:cNvPr id="562" name="Group 562"/>
          <p:cNvGrpSpPr/>
          <p:nvPr/>
        </p:nvGrpSpPr>
        <p:grpSpPr>
          <a:xfrm>
            <a:off x="4719592" y="7376928"/>
            <a:ext cx="2171701" cy="2171701"/>
            <a:chOff x="0" y="0"/>
            <a:chExt cx="2171700" cy="2171700"/>
          </a:xfrm>
        </p:grpSpPr>
        <p:pic>
          <p:nvPicPr>
            <p:cNvPr id="561" name="malmed-2.jpg"/>
            <p:cNvPicPr>
              <a:picLocks noChangeAspect="1"/>
            </p:cNvPicPr>
            <p:nvPr/>
          </p:nvPicPr>
          <p:blipFill>
            <a:blip r:embed="rId7"/>
            <a:stretch>
              <a:fillRect/>
            </a:stretch>
          </p:blipFill>
          <p:spPr>
            <a:xfrm>
              <a:off x="50800" y="50800"/>
              <a:ext cx="2070100" cy="2070100"/>
            </a:xfrm>
            <a:prstGeom prst="rect">
              <a:avLst/>
            </a:prstGeom>
            <a:ln>
              <a:noFill/>
            </a:ln>
            <a:effectLst/>
          </p:spPr>
        </p:pic>
        <p:pic>
          <p:nvPicPr>
            <p:cNvPr id="560" name="Picture 559"/>
            <p:cNvPicPr>
              <a:picLocks/>
            </p:cNvPicPr>
            <p:nvPr/>
          </p:nvPicPr>
          <p:blipFill>
            <a:blip r:embed="rId4"/>
            <a:stretch>
              <a:fillRect/>
            </a:stretch>
          </p:blipFill>
          <p:spPr>
            <a:xfrm>
              <a:off x="0" y="0"/>
              <a:ext cx="2171700" cy="2171700"/>
            </a:xfrm>
            <a:prstGeom prst="rect">
              <a:avLst/>
            </a:prstGeom>
            <a:effectLst/>
          </p:spPr>
        </p:pic>
      </p:grpSp>
      <p:grpSp>
        <p:nvGrpSpPr>
          <p:cNvPr id="565" name="Group 565"/>
          <p:cNvGrpSpPr/>
          <p:nvPr/>
        </p:nvGrpSpPr>
        <p:grpSpPr>
          <a:xfrm>
            <a:off x="8947035" y="4953108"/>
            <a:ext cx="2171701" cy="2171701"/>
            <a:chOff x="0" y="0"/>
            <a:chExt cx="2171700" cy="2171700"/>
          </a:xfrm>
        </p:grpSpPr>
        <p:pic>
          <p:nvPicPr>
            <p:cNvPr id="564" name="hayes.jpg"/>
            <p:cNvPicPr>
              <a:picLocks noChangeAspect="1"/>
            </p:cNvPicPr>
            <p:nvPr/>
          </p:nvPicPr>
          <p:blipFill>
            <a:blip r:embed="rId8"/>
            <a:stretch>
              <a:fillRect/>
            </a:stretch>
          </p:blipFill>
          <p:spPr>
            <a:xfrm>
              <a:off x="50800" y="50800"/>
              <a:ext cx="2070100" cy="2070100"/>
            </a:xfrm>
            <a:prstGeom prst="rect">
              <a:avLst/>
            </a:prstGeom>
            <a:ln>
              <a:noFill/>
            </a:ln>
            <a:effectLst/>
          </p:spPr>
        </p:pic>
        <p:pic>
          <p:nvPicPr>
            <p:cNvPr id="563" name="Picture 562"/>
            <p:cNvPicPr>
              <a:picLocks/>
            </p:cNvPicPr>
            <p:nvPr/>
          </p:nvPicPr>
          <p:blipFill>
            <a:blip r:embed="rId4"/>
            <a:stretch>
              <a:fillRect/>
            </a:stretch>
          </p:blipFill>
          <p:spPr>
            <a:xfrm>
              <a:off x="0" y="0"/>
              <a:ext cx="2171700" cy="2171700"/>
            </a:xfrm>
            <a:prstGeom prst="rect">
              <a:avLst/>
            </a:prstGeom>
            <a:effectLst/>
          </p:spPr>
        </p:pic>
      </p:grpSp>
      <p:grpSp>
        <p:nvGrpSpPr>
          <p:cNvPr id="568" name="Group 568"/>
          <p:cNvGrpSpPr/>
          <p:nvPr/>
        </p:nvGrpSpPr>
        <p:grpSpPr>
          <a:xfrm>
            <a:off x="495125" y="4956085"/>
            <a:ext cx="2165749" cy="2165748"/>
            <a:chOff x="0" y="0"/>
            <a:chExt cx="2165747" cy="2165747"/>
          </a:xfrm>
        </p:grpSpPr>
        <p:pic>
          <p:nvPicPr>
            <p:cNvPr id="567" name="silverman.jpg"/>
            <p:cNvPicPr>
              <a:picLocks noChangeAspect="1"/>
            </p:cNvPicPr>
            <p:nvPr/>
          </p:nvPicPr>
          <p:blipFill>
            <a:blip r:embed="rId9"/>
            <a:stretch>
              <a:fillRect/>
            </a:stretch>
          </p:blipFill>
          <p:spPr>
            <a:xfrm>
              <a:off x="50800" y="50800"/>
              <a:ext cx="2064148" cy="2064148"/>
            </a:xfrm>
            <a:prstGeom prst="rect">
              <a:avLst/>
            </a:prstGeom>
            <a:ln>
              <a:noFill/>
            </a:ln>
            <a:effectLst/>
          </p:spPr>
        </p:pic>
        <p:pic>
          <p:nvPicPr>
            <p:cNvPr id="566" name="Picture 565"/>
            <p:cNvPicPr>
              <a:picLocks/>
            </p:cNvPicPr>
            <p:nvPr/>
          </p:nvPicPr>
          <p:blipFill>
            <a:blip r:embed="rId4"/>
            <a:stretch>
              <a:fillRect/>
            </a:stretch>
          </p:blipFill>
          <p:spPr>
            <a:xfrm>
              <a:off x="0" y="0"/>
              <a:ext cx="2165748" cy="2165748"/>
            </a:xfrm>
            <a:prstGeom prst="rect">
              <a:avLst/>
            </a:prstGeom>
            <a:effectLst/>
          </p:spPr>
        </p:pic>
      </p:grpSp>
      <p:sp>
        <p:nvSpPr>
          <p:cNvPr id="569" name="Shape 569"/>
          <p:cNvSpPr/>
          <p:nvPr/>
        </p:nvSpPr>
        <p:spPr>
          <a:xfrm>
            <a:off x="2657635" y="5149265"/>
            <a:ext cx="2021339" cy="594001"/>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David Silverman, D.P.M.</a:t>
            </a:r>
          </a:p>
        </p:txBody>
      </p:sp>
      <p:sp>
        <p:nvSpPr>
          <p:cNvPr id="570" name="Shape 570"/>
          <p:cNvSpPr/>
          <p:nvPr/>
        </p:nvSpPr>
        <p:spPr>
          <a:xfrm>
            <a:off x="6808368" y="5093161"/>
            <a:ext cx="2044857" cy="656143"/>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Stan Gardner, M.D.</a:t>
            </a:r>
          </a:p>
        </p:txBody>
      </p:sp>
      <p:sp>
        <p:nvSpPr>
          <p:cNvPr id="571" name="Shape 571"/>
          <p:cNvSpPr/>
          <p:nvPr/>
        </p:nvSpPr>
        <p:spPr>
          <a:xfrm>
            <a:off x="11132151" y="5068030"/>
            <a:ext cx="1478625" cy="756472"/>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457200">
              <a:defRPr sz="1800" b="1">
                <a:solidFill>
                  <a:srgbClr val="555555"/>
                </a:solidFill>
                <a:latin typeface="Helvetica"/>
                <a:ea typeface="Helvetica"/>
                <a:cs typeface="Helvetica"/>
                <a:sym typeface="Helvetica"/>
              </a:defRPr>
            </a:lvl1pPr>
          </a:lstStyle>
          <a:p>
            <a:r>
              <a:t>Dr. Maureen Hayes, M.D.</a:t>
            </a:r>
          </a:p>
        </p:txBody>
      </p:sp>
      <p:sp>
        <p:nvSpPr>
          <p:cNvPr id="572" name="Shape 572"/>
          <p:cNvSpPr/>
          <p:nvPr/>
        </p:nvSpPr>
        <p:spPr>
          <a:xfrm>
            <a:off x="2659468" y="7666946"/>
            <a:ext cx="1818237" cy="594001"/>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Karl V. Smith, D.C.</a:t>
            </a:r>
          </a:p>
        </p:txBody>
      </p:sp>
      <p:sp>
        <p:nvSpPr>
          <p:cNvPr id="573" name="Shape 573"/>
          <p:cNvSpPr/>
          <p:nvPr/>
        </p:nvSpPr>
        <p:spPr>
          <a:xfrm>
            <a:off x="6885302" y="7635875"/>
            <a:ext cx="2044857" cy="656143"/>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Foster Malmed, D.C., P.C.</a:t>
            </a:r>
          </a:p>
        </p:txBody>
      </p:sp>
      <p:sp>
        <p:nvSpPr>
          <p:cNvPr id="574" name="Shape 574"/>
          <p:cNvSpPr/>
          <p:nvPr/>
        </p:nvSpPr>
        <p:spPr>
          <a:xfrm>
            <a:off x="11133984" y="7610743"/>
            <a:ext cx="1644178" cy="756473"/>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457200">
              <a:defRPr sz="1800" b="1">
                <a:solidFill>
                  <a:srgbClr val="555555"/>
                </a:solidFill>
                <a:latin typeface="Helvetica"/>
                <a:ea typeface="Helvetica"/>
                <a:cs typeface="Helvetica"/>
                <a:sym typeface="Helvetica"/>
              </a:defRPr>
            </a:lvl1pPr>
          </a:lstStyle>
          <a:p>
            <a:r>
              <a:t>Shawn Burke, P.T.A, CPT</a:t>
            </a:r>
          </a:p>
        </p:txBody>
      </p:sp>
      <p:grpSp>
        <p:nvGrpSpPr>
          <p:cNvPr id="579" name="Group 579"/>
          <p:cNvGrpSpPr/>
          <p:nvPr/>
        </p:nvGrpSpPr>
        <p:grpSpPr>
          <a:xfrm>
            <a:off x="163432" y="1235374"/>
            <a:ext cx="3489454" cy="3093455"/>
            <a:chOff x="0" y="-50800"/>
            <a:chExt cx="3489453" cy="3093454"/>
          </a:xfrm>
        </p:grpSpPr>
        <p:grpSp>
          <p:nvGrpSpPr>
            <p:cNvPr id="577" name="Group 577"/>
            <p:cNvGrpSpPr/>
            <p:nvPr/>
          </p:nvGrpSpPr>
          <p:grpSpPr>
            <a:xfrm>
              <a:off x="708895" y="-50800"/>
              <a:ext cx="2071664" cy="2564179"/>
              <a:chOff x="0" y="0"/>
              <a:chExt cx="2071662" cy="2564178"/>
            </a:xfrm>
          </p:grpSpPr>
          <p:pic>
            <p:nvPicPr>
              <p:cNvPr id="576" name="karen-stolman.jpg"/>
              <p:cNvPicPr>
                <a:picLocks noChangeAspect="1"/>
              </p:cNvPicPr>
              <p:nvPr/>
            </p:nvPicPr>
            <p:blipFill>
              <a:blip r:embed="rId10"/>
              <a:stretch>
                <a:fillRect/>
              </a:stretch>
            </p:blipFill>
            <p:spPr>
              <a:xfrm>
                <a:off x="50800" y="50800"/>
                <a:ext cx="1970063" cy="2462579"/>
              </a:xfrm>
              <a:prstGeom prst="rect">
                <a:avLst/>
              </a:prstGeom>
              <a:ln>
                <a:noFill/>
              </a:ln>
              <a:effectLst/>
            </p:spPr>
          </p:pic>
          <p:pic>
            <p:nvPicPr>
              <p:cNvPr id="575" name="Picture 574"/>
              <p:cNvPicPr>
                <a:picLocks/>
              </p:cNvPicPr>
              <p:nvPr/>
            </p:nvPicPr>
            <p:blipFill>
              <a:blip r:embed="rId11"/>
              <a:stretch>
                <a:fillRect/>
              </a:stretch>
            </p:blipFill>
            <p:spPr>
              <a:xfrm>
                <a:off x="0" y="0"/>
                <a:ext cx="2071663" cy="2564179"/>
              </a:xfrm>
              <a:prstGeom prst="rect">
                <a:avLst/>
              </a:prstGeom>
              <a:effectLst/>
            </p:spPr>
          </p:pic>
        </p:grpSp>
        <p:sp>
          <p:nvSpPr>
            <p:cNvPr id="578" name="Shape 578"/>
            <p:cNvSpPr/>
            <p:nvPr/>
          </p:nvSpPr>
          <p:spPr>
            <a:xfrm>
              <a:off x="0" y="2448654"/>
              <a:ext cx="3489454" cy="59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Karen R. Stolman, M.D</a:t>
              </a:r>
            </a:p>
          </p:txBody>
        </p:sp>
      </p:grpSp>
      <p:grpSp>
        <p:nvGrpSpPr>
          <p:cNvPr id="584" name="Group 584"/>
          <p:cNvGrpSpPr/>
          <p:nvPr/>
        </p:nvGrpSpPr>
        <p:grpSpPr>
          <a:xfrm>
            <a:off x="3190642" y="1235373"/>
            <a:ext cx="3489455" cy="3093456"/>
            <a:chOff x="0" y="-50800"/>
            <a:chExt cx="3489453" cy="3093454"/>
          </a:xfrm>
        </p:grpSpPr>
        <p:grpSp>
          <p:nvGrpSpPr>
            <p:cNvPr id="582" name="Group 582"/>
            <p:cNvGrpSpPr/>
            <p:nvPr/>
          </p:nvGrpSpPr>
          <p:grpSpPr>
            <a:xfrm>
              <a:off x="708895" y="-50800"/>
              <a:ext cx="2071663" cy="2564179"/>
              <a:chOff x="0" y="0"/>
              <a:chExt cx="2071662" cy="2564178"/>
            </a:xfrm>
          </p:grpSpPr>
          <p:pic>
            <p:nvPicPr>
              <p:cNvPr id="581" name="giuseppe-maffi.jpg"/>
              <p:cNvPicPr>
                <a:picLocks noChangeAspect="1"/>
              </p:cNvPicPr>
              <p:nvPr/>
            </p:nvPicPr>
            <p:blipFill>
              <a:blip r:embed="rId12"/>
              <a:stretch>
                <a:fillRect/>
              </a:stretch>
            </p:blipFill>
            <p:spPr>
              <a:xfrm>
                <a:off x="50800" y="50800"/>
                <a:ext cx="1970063" cy="2462579"/>
              </a:xfrm>
              <a:prstGeom prst="rect">
                <a:avLst/>
              </a:prstGeom>
              <a:ln>
                <a:noFill/>
              </a:ln>
              <a:effectLst/>
            </p:spPr>
          </p:pic>
          <p:pic>
            <p:nvPicPr>
              <p:cNvPr id="580" name="Picture 579"/>
              <p:cNvPicPr>
                <a:picLocks/>
              </p:cNvPicPr>
              <p:nvPr/>
            </p:nvPicPr>
            <p:blipFill>
              <a:blip r:embed="rId11"/>
              <a:stretch>
                <a:fillRect/>
              </a:stretch>
            </p:blipFill>
            <p:spPr>
              <a:xfrm>
                <a:off x="0" y="0"/>
                <a:ext cx="2071663" cy="2564179"/>
              </a:xfrm>
              <a:prstGeom prst="rect">
                <a:avLst/>
              </a:prstGeom>
              <a:effectLst/>
            </p:spPr>
          </p:pic>
        </p:grpSp>
        <p:sp>
          <p:nvSpPr>
            <p:cNvPr id="583" name="Shape 583"/>
            <p:cNvSpPr/>
            <p:nvPr/>
          </p:nvSpPr>
          <p:spPr>
            <a:xfrm>
              <a:off x="0" y="2448655"/>
              <a:ext cx="3489454" cy="594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Giuseppe Maffi</a:t>
              </a:r>
            </a:p>
          </p:txBody>
        </p:sp>
      </p:grpSp>
      <p:grpSp>
        <p:nvGrpSpPr>
          <p:cNvPr id="589" name="Group 589"/>
          <p:cNvGrpSpPr/>
          <p:nvPr/>
        </p:nvGrpSpPr>
        <p:grpSpPr>
          <a:xfrm>
            <a:off x="6163003" y="1235373"/>
            <a:ext cx="3489454" cy="3093456"/>
            <a:chOff x="0" y="-50800"/>
            <a:chExt cx="3489453" cy="3093454"/>
          </a:xfrm>
        </p:grpSpPr>
        <p:grpSp>
          <p:nvGrpSpPr>
            <p:cNvPr id="587" name="Group 587"/>
            <p:cNvGrpSpPr/>
            <p:nvPr/>
          </p:nvGrpSpPr>
          <p:grpSpPr>
            <a:xfrm>
              <a:off x="708895" y="-50800"/>
              <a:ext cx="2071664" cy="2564179"/>
              <a:chOff x="0" y="0"/>
              <a:chExt cx="2071662" cy="2564178"/>
            </a:xfrm>
          </p:grpSpPr>
          <p:pic>
            <p:nvPicPr>
              <p:cNvPr id="586" name="brooke-alpert.jpg"/>
              <p:cNvPicPr>
                <a:picLocks noChangeAspect="1"/>
              </p:cNvPicPr>
              <p:nvPr/>
            </p:nvPicPr>
            <p:blipFill>
              <a:blip r:embed="rId13"/>
              <a:stretch>
                <a:fillRect/>
              </a:stretch>
            </p:blipFill>
            <p:spPr>
              <a:xfrm>
                <a:off x="50800" y="50800"/>
                <a:ext cx="1970063" cy="2462579"/>
              </a:xfrm>
              <a:prstGeom prst="rect">
                <a:avLst/>
              </a:prstGeom>
              <a:ln>
                <a:noFill/>
              </a:ln>
              <a:effectLst/>
            </p:spPr>
          </p:pic>
          <p:pic>
            <p:nvPicPr>
              <p:cNvPr id="585" name="Picture 584"/>
              <p:cNvPicPr>
                <a:picLocks/>
              </p:cNvPicPr>
              <p:nvPr/>
            </p:nvPicPr>
            <p:blipFill>
              <a:blip r:embed="rId11"/>
              <a:stretch>
                <a:fillRect/>
              </a:stretch>
            </p:blipFill>
            <p:spPr>
              <a:xfrm>
                <a:off x="0" y="0"/>
                <a:ext cx="2071663" cy="2564179"/>
              </a:xfrm>
              <a:prstGeom prst="rect">
                <a:avLst/>
              </a:prstGeom>
              <a:effectLst/>
            </p:spPr>
          </p:pic>
        </p:grpSp>
        <p:sp>
          <p:nvSpPr>
            <p:cNvPr id="588" name="Shape 588"/>
            <p:cNvSpPr/>
            <p:nvPr/>
          </p:nvSpPr>
          <p:spPr>
            <a:xfrm>
              <a:off x="0" y="2448654"/>
              <a:ext cx="3489454" cy="59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Brooke Alpert, M.S., R.D., C.D.N.</a:t>
              </a:r>
            </a:p>
          </p:txBody>
        </p:sp>
      </p:grpSp>
      <p:grpSp>
        <p:nvGrpSpPr>
          <p:cNvPr id="594" name="Group 594"/>
          <p:cNvGrpSpPr/>
          <p:nvPr/>
        </p:nvGrpSpPr>
        <p:grpSpPr>
          <a:xfrm>
            <a:off x="9245751" y="1238094"/>
            <a:ext cx="3489454" cy="3088014"/>
            <a:chOff x="0" y="-50800"/>
            <a:chExt cx="3489453" cy="3088013"/>
          </a:xfrm>
        </p:grpSpPr>
        <p:grpSp>
          <p:nvGrpSpPr>
            <p:cNvPr id="592" name="Group 592"/>
            <p:cNvGrpSpPr/>
            <p:nvPr/>
          </p:nvGrpSpPr>
          <p:grpSpPr>
            <a:xfrm>
              <a:off x="774913" y="-50800"/>
              <a:ext cx="1939629" cy="2568429"/>
              <a:chOff x="0" y="0"/>
              <a:chExt cx="1939628" cy="2568428"/>
            </a:xfrm>
          </p:grpSpPr>
          <p:pic>
            <p:nvPicPr>
              <p:cNvPr id="591" name="richard_watt.jpg"/>
              <p:cNvPicPr>
                <a:picLocks noChangeAspect="1"/>
              </p:cNvPicPr>
              <p:nvPr/>
            </p:nvPicPr>
            <p:blipFill>
              <a:blip r:embed="rId14"/>
              <a:stretch>
                <a:fillRect/>
              </a:stretch>
            </p:blipFill>
            <p:spPr>
              <a:xfrm>
                <a:off x="50800" y="50800"/>
                <a:ext cx="1838029" cy="2466829"/>
              </a:xfrm>
              <a:prstGeom prst="rect">
                <a:avLst/>
              </a:prstGeom>
              <a:ln>
                <a:noFill/>
              </a:ln>
              <a:effectLst/>
            </p:spPr>
          </p:pic>
          <p:pic>
            <p:nvPicPr>
              <p:cNvPr id="590" name="Picture 589"/>
              <p:cNvPicPr>
                <a:picLocks/>
              </p:cNvPicPr>
              <p:nvPr/>
            </p:nvPicPr>
            <p:blipFill>
              <a:blip r:embed="rId15"/>
              <a:stretch>
                <a:fillRect/>
              </a:stretch>
            </p:blipFill>
            <p:spPr>
              <a:xfrm>
                <a:off x="0" y="0"/>
                <a:ext cx="1939629" cy="2568429"/>
              </a:xfrm>
              <a:prstGeom prst="rect">
                <a:avLst/>
              </a:prstGeom>
              <a:effectLst/>
            </p:spPr>
          </p:pic>
        </p:grpSp>
        <p:sp>
          <p:nvSpPr>
            <p:cNvPr id="593" name="Shape 593"/>
            <p:cNvSpPr/>
            <p:nvPr/>
          </p:nvSpPr>
          <p:spPr>
            <a:xfrm>
              <a:off x="0" y="2443213"/>
              <a:ext cx="3489454" cy="59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Richard Watt, Ph.D.</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p:cNvSpPr>
          <p:nvPr>
            <p:ph type="title"/>
          </p:nvPr>
        </p:nvSpPr>
        <p:spPr>
          <a:xfrm>
            <a:off x="846456" y="296328"/>
            <a:ext cx="11704322" cy="1346180"/>
          </a:xfrm>
          <a:prstGeom prst="rect">
            <a:avLst/>
          </a:prstGeom>
        </p:spPr>
        <p:txBody>
          <a:bodyPr>
            <a:normAutofit/>
          </a:bodyPr>
          <a:lstStyle>
            <a:lvl1pPr defTabSz="780288">
              <a:lnSpc>
                <a:spcPts val="4700"/>
              </a:lnSpc>
              <a:defRPr sz="4230" spc="469"/>
            </a:lvl1pPr>
          </a:lstStyle>
          <a:p>
            <a:r>
              <a:t>Efectividad del canal de mercado para nuevos clientes</a:t>
            </a:r>
          </a:p>
        </p:txBody>
      </p:sp>
      <p:sp>
        <p:nvSpPr>
          <p:cNvPr id="599" name="Shape 599"/>
          <p:cNvSpPr/>
          <p:nvPr/>
        </p:nvSpPr>
        <p:spPr>
          <a:xfrm rot="18900000">
            <a:off x="1637699" y="6153543"/>
            <a:ext cx="2280645" cy="4602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r" defTabSz="866986">
              <a:defRPr sz="2200" b="1">
                <a:solidFill>
                  <a:srgbClr val="0071AD"/>
                </a:solidFill>
                <a:latin typeface="Helvetica"/>
                <a:ea typeface="Helvetica"/>
                <a:cs typeface="Helvetica"/>
                <a:sym typeface="Helvetica"/>
              </a:defRPr>
            </a:lvl1pPr>
          </a:lstStyle>
          <a:p>
            <a:pPr>
              <a:defRPr sz="3400">
                <a:solidFill>
                  <a:srgbClr val="000000"/>
                </a:solidFill>
                <a:latin typeface="Calibri"/>
                <a:ea typeface="Calibri"/>
                <a:cs typeface="Calibri"/>
                <a:sym typeface="Calibri"/>
              </a:defRPr>
            </a:pPr>
            <a:r>
              <a:rPr sz="2200">
                <a:solidFill>
                  <a:srgbClr val="0071AD"/>
                </a:solidFill>
                <a:latin typeface="Helvetica"/>
                <a:ea typeface="Helvetica"/>
                <a:cs typeface="Helvetica"/>
                <a:sym typeface="Helvetica"/>
              </a:rPr>
              <a:t>Boca a Boca</a:t>
            </a:r>
          </a:p>
        </p:txBody>
      </p:sp>
      <p:grpSp>
        <p:nvGrpSpPr>
          <p:cNvPr id="623" name="Group 623"/>
          <p:cNvGrpSpPr/>
          <p:nvPr/>
        </p:nvGrpSpPr>
        <p:grpSpPr>
          <a:xfrm>
            <a:off x="2477172" y="1600868"/>
            <a:ext cx="8646090" cy="6263010"/>
            <a:chOff x="0" y="0"/>
            <a:chExt cx="8646088" cy="6263008"/>
          </a:xfrm>
        </p:grpSpPr>
        <p:sp>
          <p:nvSpPr>
            <p:cNvPr id="600" name="Shape 600"/>
            <p:cNvSpPr/>
            <p:nvPr/>
          </p:nvSpPr>
          <p:spPr>
            <a:xfrm>
              <a:off x="596078" y="23363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01" name="Shape 601"/>
            <p:cNvSpPr/>
            <p:nvPr/>
          </p:nvSpPr>
          <p:spPr>
            <a:xfrm>
              <a:off x="596078" y="958718"/>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02" name="Shape 602"/>
            <p:cNvSpPr/>
            <p:nvPr/>
          </p:nvSpPr>
          <p:spPr>
            <a:xfrm>
              <a:off x="596078" y="1683800"/>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03" name="Shape 603"/>
            <p:cNvSpPr/>
            <p:nvPr/>
          </p:nvSpPr>
          <p:spPr>
            <a:xfrm>
              <a:off x="596078" y="2408881"/>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04" name="Shape 604"/>
            <p:cNvSpPr/>
            <p:nvPr/>
          </p:nvSpPr>
          <p:spPr>
            <a:xfrm>
              <a:off x="596078" y="3133962"/>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05" name="Shape 605"/>
            <p:cNvSpPr/>
            <p:nvPr/>
          </p:nvSpPr>
          <p:spPr>
            <a:xfrm>
              <a:off x="1563" y="0"/>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25</a:t>
              </a:r>
            </a:p>
          </p:txBody>
        </p:sp>
        <p:sp>
          <p:nvSpPr>
            <p:cNvPr id="606" name="Shape 606"/>
            <p:cNvSpPr/>
            <p:nvPr/>
          </p:nvSpPr>
          <p:spPr>
            <a:xfrm>
              <a:off x="1563" y="729990"/>
              <a:ext cx="584354"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20</a:t>
              </a:r>
            </a:p>
          </p:txBody>
        </p:sp>
        <p:sp>
          <p:nvSpPr>
            <p:cNvPr id="607" name="Shape 607"/>
            <p:cNvSpPr/>
            <p:nvPr/>
          </p:nvSpPr>
          <p:spPr>
            <a:xfrm>
              <a:off x="8895" y="1450161"/>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15</a:t>
              </a:r>
            </a:p>
          </p:txBody>
        </p:sp>
        <p:sp>
          <p:nvSpPr>
            <p:cNvPr id="608" name="Shape 608"/>
            <p:cNvSpPr/>
            <p:nvPr/>
          </p:nvSpPr>
          <p:spPr>
            <a:xfrm>
              <a:off x="0" y="2172394"/>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10</a:t>
              </a:r>
            </a:p>
          </p:txBody>
        </p:sp>
        <p:sp>
          <p:nvSpPr>
            <p:cNvPr id="609" name="Shape 609"/>
            <p:cNvSpPr/>
            <p:nvPr/>
          </p:nvSpPr>
          <p:spPr>
            <a:xfrm>
              <a:off x="67309" y="2902384"/>
              <a:ext cx="584354"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5</a:t>
              </a:r>
            </a:p>
          </p:txBody>
        </p:sp>
        <p:sp>
          <p:nvSpPr>
            <p:cNvPr id="610" name="Shape 610"/>
            <p:cNvSpPr/>
            <p:nvPr/>
          </p:nvSpPr>
          <p:spPr>
            <a:xfrm>
              <a:off x="63963" y="3632375"/>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0</a:t>
              </a:r>
            </a:p>
          </p:txBody>
        </p:sp>
        <p:sp>
          <p:nvSpPr>
            <p:cNvPr id="611" name="Shape 611"/>
            <p:cNvSpPr/>
            <p:nvPr/>
          </p:nvSpPr>
          <p:spPr>
            <a:xfrm rot="18900000">
              <a:off x="1019496" y="4026433"/>
              <a:ext cx="841545"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SEO</a:t>
              </a:r>
            </a:p>
          </p:txBody>
        </p:sp>
        <p:sp>
          <p:nvSpPr>
            <p:cNvPr id="612" name="Shape 612"/>
            <p:cNvSpPr/>
            <p:nvPr/>
          </p:nvSpPr>
          <p:spPr>
            <a:xfrm rot="18900000">
              <a:off x="335981" y="4585065"/>
              <a:ext cx="2577043"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directorios en línea</a:t>
              </a:r>
            </a:p>
          </p:txBody>
        </p:sp>
        <p:sp>
          <p:nvSpPr>
            <p:cNvPr id="613" name="Shape 613"/>
            <p:cNvSpPr/>
            <p:nvPr/>
          </p:nvSpPr>
          <p:spPr>
            <a:xfrm rot="18900000">
              <a:off x="2422306" y="3996799"/>
              <a:ext cx="913175"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Email</a:t>
              </a:r>
            </a:p>
          </p:txBody>
        </p:sp>
        <p:sp>
          <p:nvSpPr>
            <p:cNvPr id="614" name="Shape 614"/>
            <p:cNvSpPr/>
            <p:nvPr/>
          </p:nvSpPr>
          <p:spPr>
            <a:xfrm rot="18900000">
              <a:off x="2798866" y="4116463"/>
              <a:ext cx="1096188"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Pósters</a:t>
              </a:r>
            </a:p>
          </p:txBody>
        </p:sp>
        <p:sp>
          <p:nvSpPr>
            <p:cNvPr id="615" name="Shape 615"/>
            <p:cNvSpPr/>
            <p:nvPr/>
          </p:nvSpPr>
          <p:spPr>
            <a:xfrm rot="18900000">
              <a:off x="2024146" y="4713178"/>
              <a:ext cx="2783952"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relaciones públicas</a:t>
              </a:r>
            </a:p>
          </p:txBody>
        </p:sp>
        <p:sp>
          <p:nvSpPr>
            <p:cNvPr id="616" name="Shape 616"/>
            <p:cNvSpPr/>
            <p:nvPr/>
          </p:nvSpPr>
          <p:spPr>
            <a:xfrm rot="18900000">
              <a:off x="3290387" y="4463192"/>
              <a:ext cx="2232335"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directorio local</a:t>
              </a:r>
            </a:p>
          </p:txBody>
        </p:sp>
        <p:sp>
          <p:nvSpPr>
            <p:cNvPr id="617" name="Shape 617"/>
            <p:cNvSpPr/>
            <p:nvPr/>
          </p:nvSpPr>
          <p:spPr>
            <a:xfrm rot="18900000">
              <a:off x="4510937" y="4234927"/>
              <a:ext cx="1586705" cy="8983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periódico</a:t>
              </a:r>
            </a:p>
          </p:txBody>
        </p:sp>
        <p:sp>
          <p:nvSpPr>
            <p:cNvPr id="618" name="Shape 618"/>
            <p:cNvSpPr/>
            <p:nvPr/>
          </p:nvSpPr>
          <p:spPr>
            <a:xfrm rot="18900000">
              <a:off x="5654719" y="4042180"/>
              <a:ext cx="1041533"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Celular</a:t>
              </a:r>
            </a:p>
          </p:txBody>
        </p:sp>
        <p:sp>
          <p:nvSpPr>
            <p:cNvPr id="619" name="Shape 619"/>
            <p:cNvSpPr/>
            <p:nvPr/>
          </p:nvSpPr>
          <p:spPr>
            <a:xfrm rot="18900000">
              <a:off x="5976335" y="4178793"/>
              <a:ext cx="1272482"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PPC</a:t>
              </a:r>
            </a:p>
          </p:txBody>
        </p:sp>
        <p:sp>
          <p:nvSpPr>
            <p:cNvPr id="620" name="Shape 620"/>
            <p:cNvSpPr/>
            <p:nvPr/>
          </p:nvSpPr>
          <p:spPr>
            <a:xfrm rot="18900000">
              <a:off x="7951177" y="3940138"/>
              <a:ext cx="597467"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TV</a:t>
              </a:r>
            </a:p>
          </p:txBody>
        </p:sp>
        <p:sp>
          <p:nvSpPr>
            <p:cNvPr id="621" name="Shape 621"/>
            <p:cNvSpPr/>
            <p:nvPr/>
          </p:nvSpPr>
          <p:spPr>
            <a:xfrm rot="18900000">
              <a:off x="6845318" y="4097140"/>
              <a:ext cx="1041533"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Radio</a:t>
              </a:r>
            </a:p>
          </p:txBody>
        </p:sp>
        <p:sp>
          <p:nvSpPr>
            <p:cNvPr id="622" name="Shape 622"/>
            <p:cNvSpPr/>
            <p:nvPr/>
          </p:nvSpPr>
          <p:spPr>
            <a:xfrm>
              <a:off x="596078" y="385904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grpSp>
      <p:sp>
        <p:nvSpPr>
          <p:cNvPr id="624" name="Shape 624"/>
          <p:cNvSpPr/>
          <p:nvPr/>
        </p:nvSpPr>
        <p:spPr>
          <a:xfrm>
            <a:off x="3426724" y="2112191"/>
            <a:ext cx="256169" cy="3299924"/>
          </a:xfrm>
          <a:prstGeom prst="rect">
            <a:avLst/>
          </a:prstGeom>
          <a:solidFill>
            <a:srgbClr val="3DA547"/>
          </a:solidFill>
          <a:ln w="12700">
            <a:miter lim="400000"/>
          </a:ln>
        </p:spPr>
        <p:txBody>
          <a:bodyPr lIns="65023" tIns="65023" rIns="65023" bIns="65023"/>
          <a:lstStyle/>
          <a:p>
            <a:pPr algn="l" defTabSz="866986">
              <a:defRPr sz="2000">
                <a:solidFill>
                  <a:srgbClr val="FFFFFF"/>
                </a:solidFill>
                <a:latin typeface="Calibri"/>
                <a:ea typeface="Calibri"/>
                <a:cs typeface="Calibri"/>
                <a:sym typeface="Calibri"/>
              </a:defRPr>
            </a:pPr>
            <a:endParaRPr/>
          </a:p>
        </p:txBody>
      </p:sp>
      <p:grpSp>
        <p:nvGrpSpPr>
          <p:cNvPr id="636" name="Group 636"/>
          <p:cNvGrpSpPr/>
          <p:nvPr/>
        </p:nvGrpSpPr>
        <p:grpSpPr>
          <a:xfrm>
            <a:off x="4015942" y="2378395"/>
            <a:ext cx="7209513" cy="3039808"/>
            <a:chOff x="0" y="0"/>
            <a:chExt cx="7209512" cy="3039807"/>
          </a:xfrm>
        </p:grpSpPr>
        <p:sp>
          <p:nvSpPr>
            <p:cNvPr id="625" name="Shape 625"/>
            <p:cNvSpPr/>
            <p:nvPr/>
          </p:nvSpPr>
          <p:spPr>
            <a:xfrm>
              <a:off x="2093411" y="2275296"/>
              <a:ext cx="231470" cy="764512"/>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26" name="Shape 626"/>
            <p:cNvSpPr/>
            <p:nvPr/>
          </p:nvSpPr>
          <p:spPr>
            <a:xfrm>
              <a:off x="2791215"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27" name="Shape 627"/>
            <p:cNvSpPr/>
            <p:nvPr/>
          </p:nvSpPr>
          <p:spPr>
            <a:xfrm>
              <a:off x="3489019" y="2437415"/>
              <a:ext cx="231471"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28" name="Shape 628"/>
            <p:cNvSpPr/>
            <p:nvPr/>
          </p:nvSpPr>
          <p:spPr>
            <a:xfrm>
              <a:off x="4186823"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29" name="Shape 629"/>
            <p:cNvSpPr/>
            <p:nvPr/>
          </p:nvSpPr>
          <p:spPr>
            <a:xfrm>
              <a:off x="4884627"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0" name="Shape 630"/>
            <p:cNvSpPr/>
            <p:nvPr/>
          </p:nvSpPr>
          <p:spPr>
            <a:xfrm>
              <a:off x="5582431"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1" name="Shape 631"/>
            <p:cNvSpPr/>
            <p:nvPr/>
          </p:nvSpPr>
          <p:spPr>
            <a:xfrm>
              <a:off x="6280235"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2" name="Shape 632"/>
            <p:cNvSpPr/>
            <p:nvPr/>
          </p:nvSpPr>
          <p:spPr>
            <a:xfrm>
              <a:off x="6978043"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3" name="Shape 633"/>
            <p:cNvSpPr/>
            <p:nvPr/>
          </p:nvSpPr>
          <p:spPr>
            <a:xfrm>
              <a:off x="0" y="-1"/>
              <a:ext cx="231470" cy="3039809"/>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4" name="Shape 634"/>
            <p:cNvSpPr/>
            <p:nvPr/>
          </p:nvSpPr>
          <p:spPr>
            <a:xfrm>
              <a:off x="697803" y="762175"/>
              <a:ext cx="231471" cy="227763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5" name="Shape 635"/>
            <p:cNvSpPr/>
            <p:nvPr/>
          </p:nvSpPr>
          <p:spPr>
            <a:xfrm>
              <a:off x="1395607" y="1509728"/>
              <a:ext cx="231470" cy="1530080"/>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grpSp>
      <p:sp>
        <p:nvSpPr>
          <p:cNvPr id="637" name="Shape 637"/>
          <p:cNvSpPr/>
          <p:nvPr/>
        </p:nvSpPr>
        <p:spPr>
          <a:xfrm>
            <a:off x="1037698" y="7141679"/>
            <a:ext cx="6419428" cy="2377187"/>
          </a:xfrm>
          <a:prstGeom prst="rect">
            <a:avLst/>
          </a:prstGeom>
          <a:ln w="12700">
            <a:miter lim="400000"/>
          </a:ln>
          <a:extLst>
            <a:ext uri="{C572A759-6A51-4108-AA02-DFA0A04FC94B}">
              <ma14:wrappingTextBoxFlag xmlns:ma14="http://schemas.microsoft.com/office/mac/drawingml/2011/main" xmlns="" val="1"/>
            </a:ext>
          </a:extLst>
        </p:spPr>
        <p:txBody>
          <a:bodyPr lIns="48768" tIns="48768" rIns="48768" bIns="48768" anchor="ctr">
            <a:spAutoFit/>
          </a:bodyPr>
          <a:lstStyle/>
          <a:p>
            <a:pPr defTabSz="457200">
              <a:lnSpc>
                <a:spcPct val="90000"/>
              </a:lnSpc>
              <a:defRPr sz="6400">
                <a:solidFill>
                  <a:srgbClr val="000000"/>
                </a:solidFill>
                <a:latin typeface="Helvetica"/>
                <a:ea typeface="Helvetica"/>
                <a:cs typeface="Helvetica"/>
                <a:sym typeface="Helvetica"/>
              </a:defRPr>
            </a:pPr>
            <a:r>
              <a:rPr>
                <a:solidFill>
                  <a:srgbClr val="0071CE"/>
                </a:solidFill>
              </a:rPr>
              <a:t>50%</a:t>
            </a:r>
          </a:p>
          <a:p>
            <a:pPr defTabSz="457200">
              <a:lnSpc>
                <a:spcPct val="90000"/>
              </a:lnSpc>
              <a:defRPr sz="4800">
                <a:solidFill>
                  <a:srgbClr val="000000"/>
                </a:solidFill>
                <a:latin typeface="Helvetica"/>
                <a:ea typeface="Helvetica"/>
                <a:cs typeface="Helvetica"/>
                <a:sym typeface="Helvetica"/>
              </a:defRPr>
            </a:pPr>
            <a:r>
              <a:rPr dirty="0">
                <a:solidFill>
                  <a:srgbClr val="0071CE"/>
                </a:solidFill>
              </a:rPr>
              <a:t>del Volumen Global Pagado a Asociados</a:t>
            </a:r>
          </a:p>
        </p:txBody>
      </p:sp>
      <p:pic>
        <p:nvPicPr>
          <p:cNvPr id="638" name="image.png"/>
          <p:cNvPicPr>
            <a:picLocks noChangeAspect="1"/>
          </p:cNvPicPr>
          <p:nvPr/>
        </p:nvPicPr>
        <p:blipFill>
          <a:blip r:embed="rId3"/>
          <a:stretch>
            <a:fillRect/>
          </a:stretch>
        </p:blipFill>
        <p:spPr>
          <a:xfrm>
            <a:off x="7247526" y="7019686"/>
            <a:ext cx="4392508" cy="2624668"/>
          </a:xfrm>
          <a:prstGeom prst="rect">
            <a:avLst/>
          </a:prstGeom>
          <a:ln w="12700">
            <a:miter lim="400000"/>
          </a:ln>
        </p:spPr>
      </p:pic>
      <p:sp>
        <p:nvSpPr>
          <p:cNvPr id="639" name="Shape 639"/>
          <p:cNvSpPr/>
          <p:nvPr/>
        </p:nvSpPr>
        <p:spPr>
          <a:xfrm flipV="1">
            <a:off x="2413000" y="5702300"/>
            <a:ext cx="1270000" cy="1270000"/>
          </a:xfrm>
          <a:prstGeom prst="line">
            <a:avLst/>
          </a:prstGeom>
          <a:ln w="50800">
            <a:solidFill>
              <a:schemeClr val="accent5">
                <a:hueOff val="-608018"/>
                <a:satOff val="-16379"/>
                <a:lumOff val="25127"/>
              </a:schemeClr>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636"/>
                                        </p:tgtEl>
                                        <p:attrNameLst>
                                          <p:attrName>style.visibility</p:attrName>
                                        </p:attrNameLst>
                                      </p:cBhvr>
                                      <p:to>
                                        <p:strVal val="visible"/>
                                      </p:to>
                                    </p:set>
                                    <p:animEffect transition="in" filter="wipe(down)">
                                      <p:cBhvr>
                                        <p:cTn id="7" dur="1000"/>
                                        <p:tgtEl>
                                          <p:spTgt spid="636"/>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624"/>
                                        </p:tgtEl>
                                        <p:attrNameLst>
                                          <p:attrName>style.visibility</p:attrName>
                                        </p:attrNameLst>
                                      </p:cBhvr>
                                      <p:to>
                                        <p:strVal val="visible"/>
                                      </p:to>
                                    </p:set>
                                    <p:animEffect transition="in" filter="wipe(down)">
                                      <p:cBhvr>
                                        <p:cTn id="11" dur="1000"/>
                                        <p:tgtEl>
                                          <p:spTgt spid="624"/>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639"/>
                                        </p:tgtEl>
                                        <p:attrNameLst>
                                          <p:attrName>style.visibility</p:attrName>
                                        </p:attrNameLst>
                                      </p:cBhvr>
                                      <p:to>
                                        <p:strVal val="visible"/>
                                      </p:to>
                                    </p:set>
                                    <p:animEffect transition="in" filter="wipe(left)">
                                      <p:cBhvr>
                                        <p:cTn id="15" dur="750"/>
                                        <p:tgtEl>
                                          <p:spTgt spid="63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637"/>
                                        </p:tgtEl>
                                        <p:attrNameLst>
                                          <p:attrName>style.visibility</p:attrName>
                                        </p:attrNameLst>
                                      </p:cBhvr>
                                      <p:to>
                                        <p:strVal val="visible"/>
                                      </p:to>
                                    </p:set>
                                    <p:animEffect transition="in" filter="dissolve">
                                      <p:cBhvr>
                                        <p:cTn id="20" dur="500"/>
                                        <p:tgtEl>
                                          <p:spTgt spid="637"/>
                                        </p:tgtEl>
                                      </p:cBhvr>
                                    </p:animEffect>
                                  </p:childTnLst>
                                </p:cTn>
                              </p:par>
                            </p:childTnLst>
                          </p:cTn>
                        </p:par>
                        <p:par>
                          <p:cTn id="21" fill="hold">
                            <p:stCondLst>
                              <p:cond delay="500"/>
                            </p:stCondLst>
                            <p:childTnLst>
                              <p:par>
                                <p:cTn id="22" presetID="4" presetClass="entr" presetSubtype="32" fill="hold" grpId="5" nodeType="afterEffect">
                                  <p:stCondLst>
                                    <p:cond delay="0"/>
                                  </p:stCondLst>
                                  <p:iterate>
                                    <p:tmAbs val="0"/>
                                  </p:iterate>
                                  <p:childTnLst>
                                    <p:set>
                                      <p:cBhvr>
                                        <p:cTn id="23" fill="hold"/>
                                        <p:tgtEl>
                                          <p:spTgt spid="638"/>
                                        </p:tgtEl>
                                        <p:attrNameLst>
                                          <p:attrName>style.visibility</p:attrName>
                                        </p:attrNameLst>
                                      </p:cBhvr>
                                      <p:to>
                                        <p:strVal val="visible"/>
                                      </p:to>
                                    </p:set>
                                    <p:animEffect transition="in" filter="box(out)">
                                      <p:cBhvr>
                                        <p:cTn id="24" dur="7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 grpId="2" animBg="1" advAuto="0"/>
      <p:bldP spid="636" grpId="1" animBg="1" advAuto="0"/>
      <p:bldP spid="637" grpId="4" animBg="1" advAuto="0"/>
      <p:bldP spid="638" grpId="5" animBg="1" advAuto="0"/>
      <p:bldP spid="639" grpId="3"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p:cNvSpPr>
          <p:nvPr>
            <p:ph type="body" sz="half" idx="4294967295"/>
          </p:nvPr>
        </p:nvSpPr>
        <p:spPr>
          <a:xfrm>
            <a:off x="2364547" y="621532"/>
            <a:ext cx="8274724" cy="3644170"/>
          </a:xfrm>
          <a:prstGeom prst="rect">
            <a:avLst/>
          </a:prstGeom>
        </p:spPr>
        <p:txBody>
          <a:bodyPr lIns="65023" tIns="65023" rIns="65023" bIns="65023">
            <a:normAutofit/>
          </a:bodyPr>
          <a:lstStyle/>
          <a:p>
            <a:pPr marL="0" marR="0" lvl="1" indent="0" algn="ctr" defTabSz="463736">
              <a:spcBef>
                <a:spcPts val="1400"/>
              </a:spcBef>
              <a:buClrTx/>
              <a:buSzTx/>
              <a:buFontTx/>
              <a:buNone/>
              <a:defRPr sz="2686">
                <a:uFillTx/>
                <a:latin typeface="Trebuchet MS"/>
                <a:ea typeface="Trebuchet MS"/>
                <a:cs typeface="Trebuchet MS"/>
                <a:sym typeface="Trebuchet MS"/>
              </a:defRPr>
            </a:pPr>
            <a:r>
              <a:rPr sz="4108">
                <a:solidFill>
                  <a:srgbClr val="39508A"/>
                </a:solidFill>
                <a:latin typeface="Calibri"/>
                <a:ea typeface="Calibri"/>
                <a:cs typeface="Calibri"/>
                <a:sym typeface="Calibri"/>
              </a:rPr>
              <a:t>Un negocio de marketing de red te permite experimentar todos los beneficios de ser un empresario(a) sin tomar ninguno de los riesgos de un negocio tradicional</a:t>
            </a:r>
          </a:p>
        </p:txBody>
      </p:sp>
      <p:pic>
        <p:nvPicPr>
          <p:cNvPr id="644" name="image17.jpeg"/>
          <p:cNvPicPr>
            <a:picLocks noChangeAspect="1"/>
          </p:cNvPicPr>
          <p:nvPr/>
        </p:nvPicPr>
        <p:blipFill>
          <a:blip r:embed="rId3"/>
          <a:stretch>
            <a:fillRect/>
          </a:stretch>
        </p:blipFill>
        <p:spPr>
          <a:xfrm>
            <a:off x="3167550" y="4608250"/>
            <a:ext cx="6673561" cy="30217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972856" y="382687"/>
            <a:ext cx="11059088" cy="1772756"/>
          </a:xfrm>
          <a:prstGeom prst="rect">
            <a:avLst/>
          </a:prstGeom>
        </p:spPr>
        <p:txBody>
          <a:bodyPr>
            <a:normAutofit/>
          </a:bodyPr>
          <a:lstStyle>
            <a:lvl1pPr>
              <a:lnSpc>
                <a:spcPct val="90000"/>
              </a:lnSpc>
              <a:defRPr sz="5100" spc="510"/>
            </a:lvl1pPr>
          </a:lstStyle>
          <a:p>
            <a:r>
              <a:t>Principios y Propósito antes del ego y las finanzas</a:t>
            </a:r>
          </a:p>
        </p:txBody>
      </p:sp>
      <p:grpSp>
        <p:nvGrpSpPr>
          <p:cNvPr id="286" name="Group 286"/>
          <p:cNvGrpSpPr/>
          <p:nvPr/>
        </p:nvGrpSpPr>
        <p:grpSpPr>
          <a:xfrm>
            <a:off x="2322188" y="2926440"/>
            <a:ext cx="3265378" cy="5315053"/>
            <a:chOff x="0" y="-50799"/>
            <a:chExt cx="3265376" cy="5315051"/>
          </a:xfrm>
        </p:grpSpPr>
        <p:sp>
          <p:nvSpPr>
            <p:cNvPr id="282" name="Shape 282"/>
            <p:cNvSpPr/>
            <p:nvPr/>
          </p:nvSpPr>
          <p:spPr>
            <a:xfrm>
              <a:off x="0" y="4446663"/>
              <a:ext cx="3265377" cy="817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Verdis Norton</a:t>
              </a:r>
            </a:p>
          </p:txBody>
        </p:sp>
        <p:grpSp>
          <p:nvGrpSpPr>
            <p:cNvPr id="285" name="Group 285" descr="17.8x10@72dpi.jpg"/>
            <p:cNvGrpSpPr/>
            <p:nvPr/>
          </p:nvGrpSpPr>
          <p:grpSpPr>
            <a:xfrm>
              <a:off x="84349" y="-50800"/>
              <a:ext cx="3126197" cy="4368300"/>
              <a:chOff x="0" y="0"/>
              <a:chExt cx="3126195" cy="4368299"/>
            </a:xfrm>
          </p:grpSpPr>
          <p:pic>
            <p:nvPicPr>
              <p:cNvPr id="284" name="image100.jpeg" descr="17.8x10@72dpi.jpg"/>
              <p:cNvPicPr>
                <a:picLocks noChangeAspect="1"/>
              </p:cNvPicPr>
              <p:nvPr/>
            </p:nvPicPr>
            <p:blipFill>
              <a:blip r:embed="rId3"/>
              <a:srcRect l="9455" t="3530" r="8443" b="3860"/>
              <a:stretch>
                <a:fillRect/>
              </a:stretch>
            </p:blipFill>
            <p:spPr>
              <a:xfrm>
                <a:off x="50800" y="50800"/>
                <a:ext cx="3024597" cy="4266700"/>
              </a:xfrm>
              <a:prstGeom prst="rect">
                <a:avLst/>
              </a:prstGeom>
              <a:ln>
                <a:noFill/>
              </a:ln>
              <a:effectLst/>
            </p:spPr>
          </p:pic>
          <p:pic>
            <p:nvPicPr>
              <p:cNvPr id="283" name="Picture 282"/>
              <p:cNvPicPr>
                <a:picLocks/>
              </p:cNvPicPr>
              <p:nvPr/>
            </p:nvPicPr>
            <p:blipFill>
              <a:blip r:embed="rId4"/>
              <a:stretch>
                <a:fillRect/>
              </a:stretch>
            </p:blipFill>
            <p:spPr>
              <a:xfrm>
                <a:off x="0" y="0"/>
                <a:ext cx="3126196" cy="4368300"/>
              </a:xfrm>
              <a:prstGeom prst="rect">
                <a:avLst/>
              </a:prstGeom>
              <a:effectLst/>
            </p:spPr>
          </p:pic>
        </p:grpSp>
      </p:grpSp>
      <p:grpSp>
        <p:nvGrpSpPr>
          <p:cNvPr id="291" name="Group 291"/>
          <p:cNvGrpSpPr/>
          <p:nvPr/>
        </p:nvGrpSpPr>
        <p:grpSpPr>
          <a:xfrm>
            <a:off x="7417237" y="2926441"/>
            <a:ext cx="3132078" cy="5426320"/>
            <a:chOff x="-11038" y="-50799"/>
            <a:chExt cx="3132076" cy="5426319"/>
          </a:xfrm>
        </p:grpSpPr>
        <p:sp>
          <p:nvSpPr>
            <p:cNvPr id="287" name="Shape 287"/>
            <p:cNvSpPr/>
            <p:nvPr/>
          </p:nvSpPr>
          <p:spPr>
            <a:xfrm>
              <a:off x="0" y="4446663"/>
              <a:ext cx="3095002" cy="928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Tyler Norton</a:t>
              </a:r>
            </a:p>
          </p:txBody>
        </p:sp>
        <p:grpSp>
          <p:nvGrpSpPr>
            <p:cNvPr id="290" name="Group 290"/>
            <p:cNvGrpSpPr/>
            <p:nvPr/>
          </p:nvGrpSpPr>
          <p:grpSpPr>
            <a:xfrm>
              <a:off x="-11039" y="-50800"/>
              <a:ext cx="3132077" cy="4349098"/>
              <a:chOff x="0" y="0"/>
              <a:chExt cx="3132076" cy="4349097"/>
            </a:xfrm>
          </p:grpSpPr>
          <p:pic>
            <p:nvPicPr>
              <p:cNvPr id="289" name="image101.jpeg"/>
              <p:cNvPicPr>
                <a:picLocks noChangeAspect="1"/>
              </p:cNvPicPr>
              <p:nvPr/>
            </p:nvPicPr>
            <p:blipFill>
              <a:blip r:embed="rId5"/>
              <a:srcRect t="719" r="4817"/>
              <a:stretch>
                <a:fillRect/>
              </a:stretch>
            </p:blipFill>
            <p:spPr>
              <a:xfrm>
                <a:off x="50800" y="50800"/>
                <a:ext cx="3030477" cy="4247498"/>
              </a:xfrm>
              <a:prstGeom prst="rect">
                <a:avLst/>
              </a:prstGeom>
              <a:ln>
                <a:noFill/>
              </a:ln>
              <a:effectLst/>
            </p:spPr>
          </p:pic>
          <p:pic>
            <p:nvPicPr>
              <p:cNvPr id="288" name="Picture 287"/>
              <p:cNvPicPr>
                <a:picLocks/>
              </p:cNvPicPr>
              <p:nvPr/>
            </p:nvPicPr>
            <p:blipFill>
              <a:blip r:embed="rId6"/>
              <a:stretch>
                <a:fillRect/>
              </a:stretch>
            </p:blipFill>
            <p:spPr>
              <a:xfrm>
                <a:off x="-1" y="0"/>
                <a:ext cx="3132078" cy="4349098"/>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p:cNvSpPr>
          <p:nvPr>
            <p:ph type="title"/>
          </p:nvPr>
        </p:nvSpPr>
        <p:spPr>
          <a:xfrm>
            <a:off x="425106" y="196624"/>
            <a:ext cx="12154588" cy="2512322"/>
          </a:xfrm>
          <a:prstGeom prst="rect">
            <a:avLst/>
          </a:prstGeom>
        </p:spPr>
        <p:txBody>
          <a:bodyPr/>
          <a:lstStyle>
            <a:lvl1pPr>
              <a:lnSpc>
                <a:spcPct val="90000"/>
              </a:lnSpc>
              <a:defRPr sz="5500" spc="550"/>
            </a:lvl1pPr>
          </a:lstStyle>
          <a:p>
            <a:r>
              <a:t>Una Oportunidad Extraordinaria para todo el Mundo</a:t>
            </a:r>
          </a:p>
        </p:txBody>
      </p:sp>
      <p:grpSp>
        <p:nvGrpSpPr>
          <p:cNvPr id="669" name="Group 669"/>
          <p:cNvGrpSpPr/>
          <p:nvPr/>
        </p:nvGrpSpPr>
        <p:grpSpPr>
          <a:xfrm>
            <a:off x="1331573" y="2861259"/>
            <a:ext cx="10341654" cy="6074792"/>
            <a:chOff x="0" y="0"/>
            <a:chExt cx="10341652" cy="6074791"/>
          </a:xfrm>
        </p:grpSpPr>
        <p:pic>
          <p:nvPicPr>
            <p:cNvPr id="649" name="image116.jpeg"/>
            <p:cNvPicPr>
              <a:picLocks noChangeAspect="1"/>
            </p:cNvPicPr>
            <p:nvPr/>
          </p:nvPicPr>
          <p:blipFill>
            <a:blip r:embed="rId3"/>
            <a:stretch>
              <a:fillRect/>
            </a:stretch>
          </p:blipFill>
          <p:spPr>
            <a:xfrm>
              <a:off x="4788301" y="49904"/>
              <a:ext cx="817990" cy="2383634"/>
            </a:xfrm>
            <a:prstGeom prst="rect">
              <a:avLst/>
            </a:prstGeom>
            <a:ln w="12700" cap="flat">
              <a:noFill/>
              <a:miter lim="400000"/>
            </a:ln>
            <a:effectLst/>
          </p:spPr>
        </p:pic>
        <p:pic>
          <p:nvPicPr>
            <p:cNvPr id="650" name="image117.jpeg"/>
            <p:cNvPicPr>
              <a:picLocks noChangeAspect="1"/>
            </p:cNvPicPr>
            <p:nvPr/>
          </p:nvPicPr>
          <p:blipFill>
            <a:blip r:embed="rId4"/>
            <a:stretch>
              <a:fillRect/>
            </a:stretch>
          </p:blipFill>
          <p:spPr>
            <a:xfrm>
              <a:off x="2555281" y="3247884"/>
              <a:ext cx="912022" cy="2203966"/>
            </a:xfrm>
            <a:prstGeom prst="rect">
              <a:avLst/>
            </a:prstGeom>
            <a:ln w="12700" cap="flat">
              <a:noFill/>
              <a:miter lim="400000"/>
            </a:ln>
            <a:effectLst/>
          </p:spPr>
        </p:pic>
        <p:pic>
          <p:nvPicPr>
            <p:cNvPr id="651" name="image118.jpeg"/>
            <p:cNvPicPr>
              <a:picLocks noChangeAspect="1"/>
            </p:cNvPicPr>
            <p:nvPr/>
          </p:nvPicPr>
          <p:blipFill>
            <a:blip r:embed="rId5"/>
            <a:stretch>
              <a:fillRect/>
            </a:stretch>
          </p:blipFill>
          <p:spPr>
            <a:xfrm>
              <a:off x="436093" y="0"/>
              <a:ext cx="799381" cy="2481049"/>
            </a:xfrm>
            <a:prstGeom prst="rect">
              <a:avLst/>
            </a:prstGeom>
            <a:ln w="12700" cap="flat">
              <a:noFill/>
              <a:miter lim="400000"/>
            </a:ln>
            <a:effectLst/>
          </p:spPr>
        </p:pic>
        <p:pic>
          <p:nvPicPr>
            <p:cNvPr id="652" name="image119.jpeg"/>
            <p:cNvPicPr>
              <a:picLocks noChangeAspect="1"/>
            </p:cNvPicPr>
            <p:nvPr/>
          </p:nvPicPr>
          <p:blipFill>
            <a:blip r:embed="rId6"/>
            <a:stretch>
              <a:fillRect/>
            </a:stretch>
          </p:blipFill>
          <p:spPr>
            <a:xfrm>
              <a:off x="6943612" y="81710"/>
              <a:ext cx="767993" cy="2297122"/>
            </a:xfrm>
            <a:prstGeom prst="rect">
              <a:avLst/>
            </a:prstGeom>
            <a:ln w="12700" cap="flat">
              <a:noFill/>
              <a:miter lim="400000"/>
            </a:ln>
            <a:effectLst/>
          </p:spPr>
        </p:pic>
        <p:pic>
          <p:nvPicPr>
            <p:cNvPr id="653" name="image120.jpeg"/>
            <p:cNvPicPr>
              <a:picLocks noChangeAspect="1"/>
            </p:cNvPicPr>
            <p:nvPr/>
          </p:nvPicPr>
          <p:blipFill>
            <a:blip r:embed="rId7"/>
            <a:stretch>
              <a:fillRect/>
            </a:stretch>
          </p:blipFill>
          <p:spPr>
            <a:xfrm>
              <a:off x="9083874" y="105469"/>
              <a:ext cx="747974" cy="2297116"/>
            </a:xfrm>
            <a:prstGeom prst="rect">
              <a:avLst/>
            </a:prstGeom>
            <a:ln w="12700" cap="flat">
              <a:noFill/>
              <a:miter lim="400000"/>
            </a:ln>
            <a:effectLst/>
          </p:spPr>
        </p:pic>
        <p:pic>
          <p:nvPicPr>
            <p:cNvPr id="654" name="image121.jpeg"/>
            <p:cNvPicPr>
              <a:picLocks noChangeAspect="1"/>
            </p:cNvPicPr>
            <p:nvPr/>
          </p:nvPicPr>
          <p:blipFill>
            <a:blip r:embed="rId8"/>
            <a:stretch>
              <a:fillRect/>
            </a:stretch>
          </p:blipFill>
          <p:spPr>
            <a:xfrm>
              <a:off x="2669270" y="105465"/>
              <a:ext cx="681802" cy="2297122"/>
            </a:xfrm>
            <a:prstGeom prst="rect">
              <a:avLst/>
            </a:prstGeom>
            <a:ln w="12700" cap="flat">
              <a:noFill/>
              <a:miter lim="400000"/>
            </a:ln>
            <a:effectLst/>
          </p:spPr>
        </p:pic>
        <p:pic>
          <p:nvPicPr>
            <p:cNvPr id="655" name="image122.jpeg"/>
            <p:cNvPicPr>
              <a:picLocks noChangeAspect="1"/>
            </p:cNvPicPr>
            <p:nvPr/>
          </p:nvPicPr>
          <p:blipFill>
            <a:blip r:embed="rId9"/>
            <a:stretch>
              <a:fillRect/>
            </a:stretch>
          </p:blipFill>
          <p:spPr>
            <a:xfrm>
              <a:off x="478252" y="3259768"/>
              <a:ext cx="697625" cy="2209692"/>
            </a:xfrm>
            <a:prstGeom prst="rect">
              <a:avLst/>
            </a:prstGeom>
            <a:ln w="12700" cap="flat">
              <a:noFill/>
              <a:miter lim="400000"/>
            </a:ln>
            <a:effectLst/>
          </p:spPr>
        </p:pic>
        <p:pic>
          <p:nvPicPr>
            <p:cNvPr id="656" name="image123.jpeg"/>
            <p:cNvPicPr>
              <a:picLocks noChangeAspect="1"/>
            </p:cNvPicPr>
            <p:nvPr/>
          </p:nvPicPr>
          <p:blipFill>
            <a:blip r:embed="rId10"/>
            <a:stretch>
              <a:fillRect/>
            </a:stretch>
          </p:blipFill>
          <p:spPr>
            <a:xfrm>
              <a:off x="4726019" y="3126516"/>
              <a:ext cx="868170" cy="2391143"/>
            </a:xfrm>
            <a:prstGeom prst="rect">
              <a:avLst/>
            </a:prstGeom>
            <a:ln w="12700" cap="flat">
              <a:noFill/>
              <a:miter lim="400000"/>
            </a:ln>
            <a:effectLst/>
          </p:spPr>
        </p:pic>
        <p:pic>
          <p:nvPicPr>
            <p:cNvPr id="657" name="image124.jpeg"/>
            <p:cNvPicPr>
              <a:picLocks noChangeAspect="1"/>
            </p:cNvPicPr>
            <p:nvPr/>
          </p:nvPicPr>
          <p:blipFill>
            <a:blip r:embed="rId11"/>
            <a:stretch>
              <a:fillRect/>
            </a:stretch>
          </p:blipFill>
          <p:spPr>
            <a:xfrm>
              <a:off x="9046583" y="3103726"/>
              <a:ext cx="818199" cy="2461442"/>
            </a:xfrm>
            <a:prstGeom prst="rect">
              <a:avLst/>
            </a:prstGeom>
            <a:ln w="12700" cap="flat">
              <a:noFill/>
              <a:miter lim="400000"/>
            </a:ln>
            <a:effectLst/>
          </p:spPr>
        </p:pic>
        <p:pic>
          <p:nvPicPr>
            <p:cNvPr id="658" name="image125.jpeg"/>
            <p:cNvPicPr>
              <a:picLocks noChangeAspect="1"/>
            </p:cNvPicPr>
            <p:nvPr/>
          </p:nvPicPr>
          <p:blipFill>
            <a:blip r:embed="rId12"/>
            <a:stretch>
              <a:fillRect/>
            </a:stretch>
          </p:blipFill>
          <p:spPr>
            <a:xfrm>
              <a:off x="6868369" y="3066475"/>
              <a:ext cx="909688" cy="2443065"/>
            </a:xfrm>
            <a:prstGeom prst="rect">
              <a:avLst/>
            </a:prstGeom>
            <a:ln w="12700" cap="flat">
              <a:noFill/>
              <a:miter lim="400000"/>
            </a:ln>
            <a:effectLst/>
          </p:spPr>
        </p:pic>
        <p:sp>
          <p:nvSpPr>
            <p:cNvPr id="659" name="Shape 659"/>
            <p:cNvSpPr/>
            <p:nvPr/>
          </p:nvSpPr>
          <p:spPr>
            <a:xfrm>
              <a:off x="4255186" y="2365589"/>
              <a:ext cx="1721171" cy="3595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artista</a:t>
              </a:r>
            </a:p>
          </p:txBody>
        </p:sp>
        <p:sp>
          <p:nvSpPr>
            <p:cNvPr id="660" name="Shape 660"/>
            <p:cNvSpPr/>
            <p:nvPr/>
          </p:nvSpPr>
          <p:spPr>
            <a:xfrm>
              <a:off x="2170740" y="2365589"/>
              <a:ext cx="1721171" cy="3595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ama de casa</a:t>
              </a:r>
            </a:p>
          </p:txBody>
        </p:sp>
        <p:sp>
          <p:nvSpPr>
            <p:cNvPr id="661" name="Shape 661"/>
            <p:cNvSpPr/>
            <p:nvPr/>
          </p:nvSpPr>
          <p:spPr>
            <a:xfrm>
              <a:off x="0" y="2323169"/>
              <a:ext cx="1928400" cy="66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trabajador de la construcción</a:t>
              </a:r>
            </a:p>
          </p:txBody>
        </p:sp>
        <p:sp>
          <p:nvSpPr>
            <p:cNvPr id="662" name="Shape 662"/>
            <p:cNvSpPr/>
            <p:nvPr/>
          </p:nvSpPr>
          <p:spPr>
            <a:xfrm>
              <a:off x="6490849" y="2323169"/>
              <a:ext cx="1721171" cy="66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médico</a:t>
              </a:r>
            </a:p>
          </p:txBody>
        </p:sp>
        <p:sp>
          <p:nvSpPr>
            <p:cNvPr id="663" name="Shape 663"/>
            <p:cNvSpPr/>
            <p:nvPr/>
          </p:nvSpPr>
          <p:spPr>
            <a:xfrm>
              <a:off x="8620482" y="2323169"/>
              <a:ext cx="1721171" cy="66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consejero financiero</a:t>
              </a:r>
            </a:p>
          </p:txBody>
        </p:sp>
        <p:sp>
          <p:nvSpPr>
            <p:cNvPr id="664" name="Shape 664"/>
            <p:cNvSpPr/>
            <p:nvPr/>
          </p:nvSpPr>
          <p:spPr>
            <a:xfrm>
              <a:off x="0" y="5444796"/>
              <a:ext cx="1721171" cy="3595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mesera</a:t>
              </a:r>
            </a:p>
          </p:txBody>
        </p:sp>
        <p:sp>
          <p:nvSpPr>
            <p:cNvPr id="665" name="Shape 665"/>
            <p:cNvSpPr/>
            <p:nvPr/>
          </p:nvSpPr>
          <p:spPr>
            <a:xfrm>
              <a:off x="2170740" y="5294231"/>
              <a:ext cx="1721171" cy="66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físico culturista</a:t>
              </a:r>
            </a:p>
          </p:txBody>
        </p:sp>
        <p:sp>
          <p:nvSpPr>
            <p:cNvPr id="666" name="Shape 666"/>
            <p:cNvSpPr/>
            <p:nvPr/>
          </p:nvSpPr>
          <p:spPr>
            <a:xfrm>
              <a:off x="4362088" y="5294231"/>
              <a:ext cx="1763578" cy="66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recepcionista</a:t>
              </a:r>
            </a:p>
          </p:txBody>
        </p:sp>
        <p:sp>
          <p:nvSpPr>
            <p:cNvPr id="667" name="Shape 667"/>
            <p:cNvSpPr/>
            <p:nvPr/>
          </p:nvSpPr>
          <p:spPr>
            <a:xfrm>
              <a:off x="6490849" y="5294231"/>
              <a:ext cx="1721171" cy="66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instructor de esquí</a:t>
              </a:r>
            </a:p>
          </p:txBody>
        </p:sp>
        <p:sp>
          <p:nvSpPr>
            <p:cNvPr id="668" name="Shape 668"/>
            <p:cNvSpPr/>
            <p:nvPr/>
          </p:nvSpPr>
          <p:spPr>
            <a:xfrm>
              <a:off x="8620482" y="5444796"/>
              <a:ext cx="1721171" cy="629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2000">
                  <a:solidFill>
                    <a:srgbClr val="5A5F5E"/>
                  </a:solidFill>
                  <a:latin typeface="Helvetica"/>
                  <a:ea typeface="Helvetica"/>
                  <a:cs typeface="Helvetica"/>
                  <a:sym typeface="Helvetica"/>
                </a:defRPr>
              </a:lvl1pPr>
            </a:lstStyle>
            <a:p>
              <a:pPr>
                <a:defRPr>
                  <a:latin typeface="Helvetica Light"/>
                  <a:ea typeface="Helvetica Light"/>
                  <a:cs typeface="Helvetica Light"/>
                  <a:sym typeface="Helvetica Light"/>
                </a:defRPr>
              </a:pPr>
              <a:r>
                <a:rPr>
                  <a:latin typeface="Helvetica"/>
                  <a:ea typeface="Helvetica"/>
                  <a:cs typeface="Helvetica"/>
                  <a:sym typeface="Helvetica"/>
                </a:rPr>
                <a:t>madres solteras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69"/>
                                        </p:tgtEl>
                                        <p:attrNameLst>
                                          <p:attrName>style.visibility</p:attrName>
                                        </p:attrNameLst>
                                      </p:cBhvr>
                                      <p:to>
                                        <p:strVal val="visible"/>
                                      </p:to>
                                    </p:set>
                                    <p:animEffect transition="in" filter="wipe(left)">
                                      <p:cBhvr>
                                        <p:cTn id="7" dur="20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p:cNvSpPr>
          <p:nvPr>
            <p:ph type="title"/>
          </p:nvPr>
        </p:nvSpPr>
        <p:spPr>
          <a:xfrm>
            <a:off x="326442" y="-206628"/>
            <a:ext cx="12438445" cy="2038825"/>
          </a:xfrm>
          <a:prstGeom prst="rect">
            <a:avLst/>
          </a:prstGeom>
        </p:spPr>
        <p:txBody>
          <a:bodyPr/>
          <a:lstStyle/>
          <a:p>
            <a:r>
              <a:t>¿Por qué ASEA? </a:t>
            </a:r>
            <a:r>
              <a:rPr dirty="0"/>
              <a:t>6 Razones</a:t>
            </a:r>
          </a:p>
        </p:txBody>
      </p:sp>
      <p:sp>
        <p:nvSpPr>
          <p:cNvPr id="674" name="Shape 674"/>
          <p:cNvSpPr>
            <a:spLocks noGrp="1"/>
          </p:cNvSpPr>
          <p:nvPr>
            <p:ph type="body" idx="1"/>
          </p:nvPr>
        </p:nvSpPr>
        <p:spPr>
          <a:xfrm>
            <a:off x="487669" y="4597938"/>
            <a:ext cx="12277218" cy="5608320"/>
          </a:xfrm>
          <a:prstGeom prst="rect">
            <a:avLst/>
          </a:prstGeom>
        </p:spPr>
        <p:txBody>
          <a:bodyPr/>
          <a:lstStyle/>
          <a:p>
            <a:pPr marL="508000" indent="-508000">
              <a:buAutoNum type="arabicPeriod"/>
              <a:defRPr sz="3600"/>
            </a:pPr>
            <a:r>
              <a:t>Tienes un problema de salud o quieres invertir en tu salud futura</a:t>
            </a:r>
          </a:p>
          <a:p>
            <a:pPr marL="508000" indent="-508000">
              <a:buAutoNum type="arabicPeriod"/>
              <a:defRPr sz="3600"/>
            </a:pPr>
            <a:r>
              <a:t>Conoces o quieres a alguien que tiene un problema de salud</a:t>
            </a:r>
          </a:p>
          <a:p>
            <a:pPr marL="508000" indent="-508000">
              <a:buAutoNum type="arabicPeriod"/>
              <a:defRPr sz="3600"/>
            </a:pPr>
            <a:r>
              <a:t>Eres un atleta o quieres más resistencia</a:t>
            </a:r>
          </a:p>
          <a:p>
            <a:pPr marL="508000" indent="-508000">
              <a:buAutoNum type="arabicPeriod"/>
              <a:defRPr sz="3600"/>
            </a:pPr>
            <a:r>
              <a:t>Quieres mejorar la forma en la que te ves</a:t>
            </a:r>
          </a:p>
          <a:p>
            <a:pPr marL="508000" indent="-508000">
              <a:buAutoNum type="arabicPeriod"/>
              <a:defRPr sz="3600"/>
            </a:pPr>
            <a:r>
              <a:t>Tienes estrés económico y podrías usar un ingreso extra</a:t>
            </a:r>
          </a:p>
          <a:p>
            <a:pPr marL="508000" indent="-508000">
              <a:buAutoNum type="arabicPeriod"/>
              <a:defRPr sz="3600"/>
            </a:pPr>
            <a:r>
              <a:t>Quieres hacer la diferencia en el mundo</a:t>
            </a:r>
          </a:p>
        </p:txBody>
      </p:sp>
      <p:pic>
        <p:nvPicPr>
          <p:cNvPr id="675" name="pasted-image.tiff"/>
          <p:cNvPicPr>
            <a:picLocks noChangeAspect="1"/>
          </p:cNvPicPr>
          <p:nvPr/>
        </p:nvPicPr>
        <p:blipFill>
          <a:blip r:embed="rId3"/>
          <a:stretch>
            <a:fillRect/>
          </a:stretch>
        </p:blipFill>
        <p:spPr>
          <a:xfrm>
            <a:off x="1706902" y="1517572"/>
            <a:ext cx="6020773" cy="312617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674">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fill="hold"/>
                                        <p:tgtEl>
                                          <p:spTgt spid="6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type="lt">
                                    <p:tmAbs val="100"/>
                                  </p:iterate>
                                  <p:childTnLst>
                                    <p:set>
                                      <p:cBhvr>
                                        <p:cTn id="12" fill="hold"/>
                                        <p:tgtEl>
                                          <p:spTgt spid="6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type="lt">
                                    <p:tmAbs val="100"/>
                                  </p:iterate>
                                  <p:childTnLst>
                                    <p:set>
                                      <p:cBhvr>
                                        <p:cTn id="16" fill="hold"/>
                                        <p:tgtEl>
                                          <p:spTgt spid="67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type="lt">
                                    <p:tmAbs val="100"/>
                                  </p:iterate>
                                  <p:childTnLst>
                                    <p:set>
                                      <p:cBhvr>
                                        <p:cTn id="20" fill="hold"/>
                                        <p:tgtEl>
                                          <p:spTgt spid="67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type="lt">
                                    <p:tmAbs val="100"/>
                                  </p:iterate>
                                  <p:childTnLst>
                                    <p:set>
                                      <p:cBhvr>
                                        <p:cTn id="24" fill="hold"/>
                                        <p:tgtEl>
                                          <p:spTgt spid="67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type="lt">
                                    <p:tmAbs val="100"/>
                                  </p:iterate>
                                  <p:childTnLst>
                                    <p:set>
                                      <p:cBhvr>
                                        <p:cTn id="28" fill="hold"/>
                                        <p:tgtEl>
                                          <p:spTgt spid="6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p:nvPr/>
        </p:nvSpPr>
        <p:spPr>
          <a:xfrm>
            <a:off x="1113121" y="2897608"/>
            <a:ext cx="2924762" cy="2924761"/>
          </a:xfrm>
          <a:prstGeom prst="rect">
            <a:avLst/>
          </a:prstGeom>
          <a:solidFill>
            <a:srgbClr val="F2F2F2"/>
          </a:solidFill>
          <a:ln w="12700">
            <a:solidFill>
              <a:srgbClr val="6C6C6C"/>
            </a:solidFill>
            <a:bevel/>
          </a:ln>
        </p:spPr>
        <p:txBody>
          <a:bodyPr lIns="65023" tIns="65023" rIns="65023" bIns="65023" anchor="ctr"/>
          <a:lstStyle/>
          <a:p>
            <a:pPr defTabSz="866986">
              <a:defRPr sz="3400">
                <a:solidFill>
                  <a:srgbClr val="000000"/>
                </a:solidFill>
                <a:latin typeface="Calibri"/>
                <a:ea typeface="Calibri"/>
                <a:cs typeface="Calibri"/>
                <a:sym typeface="Calibri"/>
              </a:defRPr>
            </a:pPr>
            <a:endParaRPr/>
          </a:p>
        </p:txBody>
      </p:sp>
      <p:sp>
        <p:nvSpPr>
          <p:cNvPr id="680" name="Shape 680"/>
          <p:cNvSpPr>
            <a:spLocks noGrp="1"/>
          </p:cNvSpPr>
          <p:nvPr>
            <p:ph type="title"/>
          </p:nvPr>
        </p:nvSpPr>
        <p:spPr>
          <a:xfrm>
            <a:off x="419199" y="484258"/>
            <a:ext cx="12166402" cy="2323199"/>
          </a:xfrm>
          <a:prstGeom prst="rect">
            <a:avLst/>
          </a:prstGeom>
        </p:spPr>
        <p:txBody>
          <a:bodyPr/>
          <a:lstStyle/>
          <a:p>
            <a:r>
              <a:t>¿Dónde te Ves a Ti Mismo(a)?</a:t>
            </a:r>
          </a:p>
        </p:txBody>
      </p:sp>
      <p:sp>
        <p:nvSpPr>
          <p:cNvPr id="681" name="Shape 681"/>
          <p:cNvSpPr/>
          <p:nvPr/>
        </p:nvSpPr>
        <p:spPr>
          <a:xfrm>
            <a:off x="978946" y="5919353"/>
            <a:ext cx="3243281" cy="6507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defTabSz="866986">
              <a:spcBef>
                <a:spcPts val="800"/>
              </a:spcBef>
              <a:defRPr sz="3400">
                <a:solidFill>
                  <a:srgbClr val="6C6C6C"/>
                </a:solidFill>
                <a:latin typeface="Helvetica Light"/>
                <a:ea typeface="Helvetica Light"/>
                <a:cs typeface="Helvetica Light"/>
                <a:sym typeface="Helvetica Light"/>
              </a:defRPr>
            </a:pPr>
            <a:r>
              <a:t>Cliente</a:t>
            </a:r>
          </a:p>
        </p:txBody>
      </p:sp>
      <p:sp>
        <p:nvSpPr>
          <p:cNvPr id="682" name="Shape 682"/>
          <p:cNvSpPr/>
          <p:nvPr/>
        </p:nvSpPr>
        <p:spPr>
          <a:xfrm>
            <a:off x="4874541" y="5919353"/>
            <a:ext cx="3250583" cy="179618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defTabSz="866986">
              <a:spcBef>
                <a:spcPts val="800"/>
              </a:spcBef>
              <a:defRPr sz="3400">
                <a:solidFill>
                  <a:srgbClr val="6C6C6C"/>
                </a:solidFill>
                <a:latin typeface="Helvetica Light"/>
                <a:ea typeface="Helvetica Light"/>
                <a:cs typeface="Helvetica Light"/>
                <a:sym typeface="Helvetica Light"/>
              </a:defRPr>
            </a:pPr>
            <a:r>
              <a:t>Ingresos de medio tiempo</a:t>
            </a:r>
          </a:p>
          <a:p>
            <a:pPr defTabSz="866986">
              <a:spcBef>
                <a:spcPts val="800"/>
              </a:spcBef>
              <a:defRPr sz="3400">
                <a:solidFill>
                  <a:srgbClr val="6C6C6C"/>
                </a:solidFill>
                <a:latin typeface="Helvetica Light"/>
                <a:ea typeface="Helvetica Light"/>
                <a:cs typeface="Helvetica Light"/>
                <a:sym typeface="Helvetica Light"/>
              </a:defRPr>
            </a:pPr>
            <a:r>
              <a:t>$100–$1000</a:t>
            </a:r>
          </a:p>
        </p:txBody>
      </p:sp>
      <p:sp>
        <p:nvSpPr>
          <p:cNvPr id="683" name="Shape 683"/>
          <p:cNvSpPr/>
          <p:nvPr/>
        </p:nvSpPr>
        <p:spPr>
          <a:xfrm>
            <a:off x="8694974" y="5971372"/>
            <a:ext cx="3376861" cy="22128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defTabSz="866986">
              <a:defRPr sz="3400">
                <a:solidFill>
                  <a:srgbClr val="6C6C6C"/>
                </a:solidFill>
                <a:latin typeface="Helvetica Light"/>
                <a:ea typeface="Helvetica Light"/>
                <a:cs typeface="Helvetica Light"/>
                <a:sym typeface="Helvetica Light"/>
              </a:defRPr>
            </a:pPr>
            <a:r>
              <a:t>Constructor de negocios</a:t>
            </a:r>
          </a:p>
          <a:p>
            <a:pPr defTabSz="866986">
              <a:defRPr sz="3400">
                <a:solidFill>
                  <a:srgbClr val="6C6C6C"/>
                </a:solidFill>
                <a:latin typeface="Helvetica Light"/>
                <a:ea typeface="Helvetica Light"/>
                <a:cs typeface="Helvetica Light"/>
                <a:sym typeface="Helvetica Light"/>
              </a:defRPr>
            </a:pPr>
            <a:r>
              <a:t>$1,000 - $10k</a:t>
            </a:r>
          </a:p>
          <a:p>
            <a:pPr defTabSz="866986">
              <a:defRPr sz="3400">
                <a:solidFill>
                  <a:srgbClr val="6C6C6C"/>
                </a:solidFill>
                <a:latin typeface="Helvetica Light"/>
                <a:ea typeface="Helvetica Light"/>
                <a:cs typeface="Helvetica Light"/>
                <a:sym typeface="Helvetica Light"/>
              </a:defRPr>
            </a:pPr>
            <a:r>
              <a:t>y mas</a:t>
            </a:r>
          </a:p>
        </p:txBody>
      </p:sp>
      <p:sp>
        <p:nvSpPr>
          <p:cNvPr id="684" name="Shape 684"/>
          <p:cNvSpPr/>
          <p:nvPr/>
        </p:nvSpPr>
        <p:spPr>
          <a:xfrm flipH="1">
            <a:off x="4534495"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685" name="Shape 685"/>
          <p:cNvSpPr/>
          <p:nvPr/>
        </p:nvSpPr>
        <p:spPr>
          <a:xfrm>
            <a:off x="8437391"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686" name="image196.jpeg"/>
          <p:cNvPicPr>
            <a:picLocks noChangeAspect="1"/>
          </p:cNvPicPr>
          <p:nvPr/>
        </p:nvPicPr>
        <p:blipFill>
          <a:blip r:embed="rId3"/>
          <a:stretch>
            <a:fillRect/>
          </a:stretch>
        </p:blipFill>
        <p:spPr>
          <a:xfrm>
            <a:off x="5017473" y="2897608"/>
            <a:ext cx="2928681" cy="2931593"/>
          </a:xfrm>
          <a:prstGeom prst="rect">
            <a:avLst/>
          </a:prstGeom>
          <a:ln w="12700">
            <a:solidFill>
              <a:srgbClr val="6C6C6C"/>
            </a:solidFill>
            <a:bevel/>
          </a:ln>
        </p:spPr>
      </p:pic>
      <p:pic>
        <p:nvPicPr>
          <p:cNvPr id="687" name="image197.jpeg"/>
          <p:cNvPicPr>
            <a:picLocks noChangeAspect="1"/>
          </p:cNvPicPr>
          <p:nvPr/>
        </p:nvPicPr>
        <p:blipFill>
          <a:blip r:embed="rId4"/>
          <a:stretch>
            <a:fillRect/>
          </a:stretch>
        </p:blipFill>
        <p:spPr>
          <a:xfrm>
            <a:off x="8917609" y="2904440"/>
            <a:ext cx="2931592" cy="2917931"/>
          </a:xfrm>
          <a:prstGeom prst="rect">
            <a:avLst/>
          </a:prstGeom>
          <a:ln w="12700">
            <a:solidFill>
              <a:srgbClr val="6C6C6C"/>
            </a:solidFill>
            <a:bevel/>
          </a:ln>
        </p:spPr>
      </p:pic>
      <p:pic>
        <p:nvPicPr>
          <p:cNvPr id="688" name="image198.png"/>
          <p:cNvPicPr>
            <a:picLocks noChangeAspect="1"/>
          </p:cNvPicPr>
          <p:nvPr/>
        </p:nvPicPr>
        <p:blipFill>
          <a:blip r:embed="rId5"/>
          <a:stretch>
            <a:fillRect/>
          </a:stretch>
        </p:blipFill>
        <p:spPr>
          <a:xfrm>
            <a:off x="1769358" y="2982561"/>
            <a:ext cx="1663201" cy="2960061"/>
          </a:xfrm>
          <a:prstGeom prst="rect">
            <a:avLst/>
          </a:prstGeom>
          <a:ln w="12700">
            <a:miter lim="400000"/>
          </a:ln>
        </p:spPr>
      </p:pic>
      <p:sp>
        <p:nvSpPr>
          <p:cNvPr id="689" name="Shape 689"/>
          <p:cNvSpPr/>
          <p:nvPr/>
        </p:nvSpPr>
        <p:spPr>
          <a:xfrm>
            <a:off x="1703694" y="1986349"/>
            <a:ext cx="2148679" cy="4460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
        <p:nvSpPr>
          <p:cNvPr id="690" name="Shape 690"/>
          <p:cNvSpPr/>
          <p:nvPr/>
        </p:nvSpPr>
        <p:spPr>
          <a:xfrm>
            <a:off x="5608190" y="1986349"/>
            <a:ext cx="2148679" cy="4460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691" name="Shape 691"/>
          <p:cNvSpPr/>
          <p:nvPr/>
        </p:nvSpPr>
        <p:spPr>
          <a:xfrm>
            <a:off x="9486511" y="1986349"/>
            <a:ext cx="2148679" cy="4460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679"/>
                                        </p:tgtEl>
                                        <p:attrNameLst>
                                          <p:attrName>style.visibility</p:attrName>
                                        </p:attrNameLst>
                                      </p:cBhvr>
                                      <p:to>
                                        <p:strVal val="visible"/>
                                      </p:to>
                                    </p:set>
                                    <p:animEffect transition="in" filter="wipe(up)">
                                      <p:cBhvr>
                                        <p:cTn id="7" dur="500"/>
                                        <p:tgtEl>
                                          <p:spTgt spid="679"/>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688"/>
                                        </p:tgtEl>
                                        <p:attrNameLst>
                                          <p:attrName>style.visibility</p:attrName>
                                        </p:attrNameLst>
                                      </p:cBhvr>
                                      <p:to>
                                        <p:strVal val="visible"/>
                                      </p:to>
                                    </p:set>
                                    <p:animEffect transition="in" filter="wipe(up)">
                                      <p:cBhvr>
                                        <p:cTn id="11" dur="500"/>
                                        <p:tgtEl>
                                          <p:spTgt spid="688"/>
                                        </p:tgtEl>
                                      </p:cBhvr>
                                    </p:animEffect>
                                  </p:childTnLst>
                                </p:cTn>
                              </p:par>
                            </p:childTnLst>
                          </p:cTn>
                        </p:par>
                        <p:par>
                          <p:cTn id="12" fill="hold">
                            <p:stCondLst>
                              <p:cond delay="1000"/>
                            </p:stCondLst>
                            <p:childTnLst>
                              <p:par>
                                <p:cTn id="13" presetID="22" presetClass="entr" presetSubtype="1" fill="hold" grpId="3" nodeType="afterEffect">
                                  <p:stCondLst>
                                    <p:cond delay="0"/>
                                  </p:stCondLst>
                                  <p:iterate>
                                    <p:tmAbs val="0"/>
                                  </p:iterate>
                                  <p:childTnLst>
                                    <p:set>
                                      <p:cBhvr>
                                        <p:cTn id="14" fill="hold"/>
                                        <p:tgtEl>
                                          <p:spTgt spid="681"/>
                                        </p:tgtEl>
                                        <p:attrNameLst>
                                          <p:attrName>style.visibility</p:attrName>
                                        </p:attrNameLst>
                                      </p:cBhvr>
                                      <p:to>
                                        <p:strVal val="visible"/>
                                      </p:to>
                                    </p:set>
                                    <p:animEffect transition="in" filter="wipe(up)">
                                      <p:cBhvr>
                                        <p:cTn id="15" dur="500"/>
                                        <p:tgtEl>
                                          <p:spTgt spid="681"/>
                                        </p:tgtEl>
                                      </p:cBhvr>
                                    </p:animEffect>
                                  </p:childTnLst>
                                </p:cTn>
                              </p:par>
                            </p:childTnLst>
                          </p:cTn>
                        </p:par>
                        <p:par>
                          <p:cTn id="16" fill="hold">
                            <p:stCondLst>
                              <p:cond delay="1500"/>
                            </p:stCondLst>
                            <p:childTnLst>
                              <p:par>
                                <p:cTn id="17" presetID="22" presetClass="entr" presetSubtype="1" fill="hold" grpId="4" nodeType="afterEffect">
                                  <p:stCondLst>
                                    <p:cond delay="0"/>
                                  </p:stCondLst>
                                  <p:iterate>
                                    <p:tmAbs val="0"/>
                                  </p:iterate>
                                  <p:childTnLst>
                                    <p:set>
                                      <p:cBhvr>
                                        <p:cTn id="18" fill="hold"/>
                                        <p:tgtEl>
                                          <p:spTgt spid="684"/>
                                        </p:tgtEl>
                                        <p:attrNameLst>
                                          <p:attrName>style.visibility</p:attrName>
                                        </p:attrNameLst>
                                      </p:cBhvr>
                                      <p:to>
                                        <p:strVal val="visible"/>
                                      </p:to>
                                    </p:set>
                                    <p:animEffect transition="in" filter="wipe(up)">
                                      <p:cBhvr>
                                        <p:cTn id="19" dur="500"/>
                                        <p:tgtEl>
                                          <p:spTgt spid="684"/>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689"/>
                                        </p:tgtEl>
                                        <p:attrNameLst>
                                          <p:attrName>style.visibility</p:attrName>
                                        </p:attrNameLst>
                                      </p:cBhvr>
                                      <p:to>
                                        <p:strVal val="visible"/>
                                      </p:to>
                                    </p:set>
                                    <p:animEffect transition="in" filter="dissolve">
                                      <p:cBhvr>
                                        <p:cTn id="23" dur="500"/>
                                        <p:tgtEl>
                                          <p:spTgt spid="68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6" nodeType="clickEffect">
                                  <p:stCondLst>
                                    <p:cond delay="0"/>
                                  </p:stCondLst>
                                  <p:iterate>
                                    <p:tmAbs val="0"/>
                                  </p:iterate>
                                  <p:childTnLst>
                                    <p:set>
                                      <p:cBhvr>
                                        <p:cTn id="27" fill="hold"/>
                                        <p:tgtEl>
                                          <p:spTgt spid="686"/>
                                        </p:tgtEl>
                                        <p:attrNameLst>
                                          <p:attrName>style.visibility</p:attrName>
                                        </p:attrNameLst>
                                      </p:cBhvr>
                                      <p:to>
                                        <p:strVal val="visible"/>
                                      </p:to>
                                    </p:set>
                                    <p:animEffect transition="in" filter="wipe(up)">
                                      <p:cBhvr>
                                        <p:cTn id="28" dur="500"/>
                                        <p:tgtEl>
                                          <p:spTgt spid="686"/>
                                        </p:tgtEl>
                                      </p:cBhvr>
                                    </p:animEffect>
                                  </p:childTnLst>
                                </p:cTn>
                              </p:par>
                            </p:childTnLst>
                          </p:cTn>
                        </p:par>
                        <p:par>
                          <p:cTn id="29" fill="hold">
                            <p:stCondLst>
                              <p:cond delay="500"/>
                            </p:stCondLst>
                            <p:childTnLst>
                              <p:par>
                                <p:cTn id="30" presetID="22" presetClass="entr" presetSubtype="1" fill="hold" grpId="7" nodeType="afterEffect">
                                  <p:stCondLst>
                                    <p:cond delay="0"/>
                                  </p:stCondLst>
                                  <p:iterate>
                                    <p:tmAbs val="0"/>
                                  </p:iterate>
                                  <p:childTnLst>
                                    <p:set>
                                      <p:cBhvr>
                                        <p:cTn id="31" fill="hold"/>
                                        <p:tgtEl>
                                          <p:spTgt spid="682"/>
                                        </p:tgtEl>
                                        <p:attrNameLst>
                                          <p:attrName>style.visibility</p:attrName>
                                        </p:attrNameLst>
                                      </p:cBhvr>
                                      <p:to>
                                        <p:strVal val="visible"/>
                                      </p:to>
                                    </p:set>
                                    <p:animEffect transition="in" filter="wipe(up)">
                                      <p:cBhvr>
                                        <p:cTn id="32" dur="500"/>
                                        <p:tgtEl>
                                          <p:spTgt spid="682"/>
                                        </p:tgtEl>
                                      </p:cBhvr>
                                    </p:animEffect>
                                  </p:childTnLst>
                                </p:cTn>
                              </p:par>
                            </p:childTnLst>
                          </p:cTn>
                        </p:par>
                        <p:par>
                          <p:cTn id="33" fill="hold">
                            <p:stCondLst>
                              <p:cond delay="1000"/>
                            </p:stCondLst>
                            <p:childTnLst>
                              <p:par>
                                <p:cTn id="34" presetID="22" presetClass="entr" presetSubtype="1" fill="hold" grpId="8" nodeType="afterEffect">
                                  <p:stCondLst>
                                    <p:cond delay="0"/>
                                  </p:stCondLst>
                                  <p:iterate>
                                    <p:tmAbs val="0"/>
                                  </p:iterate>
                                  <p:childTnLst>
                                    <p:set>
                                      <p:cBhvr>
                                        <p:cTn id="35" fill="hold"/>
                                        <p:tgtEl>
                                          <p:spTgt spid="685"/>
                                        </p:tgtEl>
                                        <p:attrNameLst>
                                          <p:attrName>style.visibility</p:attrName>
                                        </p:attrNameLst>
                                      </p:cBhvr>
                                      <p:to>
                                        <p:strVal val="visible"/>
                                      </p:to>
                                    </p:set>
                                    <p:animEffect transition="in" filter="wipe(up)">
                                      <p:cBhvr>
                                        <p:cTn id="36" dur="500"/>
                                        <p:tgtEl>
                                          <p:spTgt spid="685"/>
                                        </p:tgtEl>
                                      </p:cBhvr>
                                    </p:animEffect>
                                  </p:childTnLst>
                                </p:cTn>
                              </p:par>
                            </p:childTnLst>
                          </p:cTn>
                        </p:par>
                        <p:par>
                          <p:cTn id="37" fill="hold">
                            <p:stCondLst>
                              <p:cond delay="1500"/>
                            </p:stCondLst>
                            <p:childTnLst>
                              <p:par>
                                <p:cTn id="38" presetID="9" presetClass="entr" fill="hold" grpId="9" nodeType="afterEffect">
                                  <p:stCondLst>
                                    <p:cond delay="0"/>
                                  </p:stCondLst>
                                  <p:iterate>
                                    <p:tmAbs val="0"/>
                                  </p:iterate>
                                  <p:childTnLst>
                                    <p:set>
                                      <p:cBhvr>
                                        <p:cTn id="39" fill="hold"/>
                                        <p:tgtEl>
                                          <p:spTgt spid="690"/>
                                        </p:tgtEl>
                                        <p:attrNameLst>
                                          <p:attrName>style.visibility</p:attrName>
                                        </p:attrNameLst>
                                      </p:cBhvr>
                                      <p:to>
                                        <p:strVal val="visible"/>
                                      </p:to>
                                    </p:set>
                                    <p:animEffect transition="in" filter="dissolve">
                                      <p:cBhvr>
                                        <p:cTn id="40" dur="500"/>
                                        <p:tgtEl>
                                          <p:spTgt spid="69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10" nodeType="clickEffect">
                                  <p:stCondLst>
                                    <p:cond delay="0"/>
                                  </p:stCondLst>
                                  <p:iterate>
                                    <p:tmAbs val="0"/>
                                  </p:iterate>
                                  <p:childTnLst>
                                    <p:set>
                                      <p:cBhvr>
                                        <p:cTn id="44" fill="hold"/>
                                        <p:tgtEl>
                                          <p:spTgt spid="687"/>
                                        </p:tgtEl>
                                        <p:attrNameLst>
                                          <p:attrName>style.visibility</p:attrName>
                                        </p:attrNameLst>
                                      </p:cBhvr>
                                      <p:to>
                                        <p:strVal val="visible"/>
                                      </p:to>
                                    </p:set>
                                    <p:animEffect transition="in" filter="wipe(up)">
                                      <p:cBhvr>
                                        <p:cTn id="45" dur="500"/>
                                        <p:tgtEl>
                                          <p:spTgt spid="687"/>
                                        </p:tgtEl>
                                      </p:cBhvr>
                                    </p:animEffect>
                                  </p:childTnLst>
                                </p:cTn>
                              </p:par>
                            </p:childTnLst>
                          </p:cTn>
                        </p:par>
                        <p:par>
                          <p:cTn id="46" fill="hold">
                            <p:stCondLst>
                              <p:cond delay="500"/>
                            </p:stCondLst>
                            <p:childTnLst>
                              <p:par>
                                <p:cTn id="47" presetID="22" presetClass="entr" presetSubtype="1" fill="hold" grpId="11" nodeType="afterEffect">
                                  <p:stCondLst>
                                    <p:cond delay="0"/>
                                  </p:stCondLst>
                                  <p:iterate>
                                    <p:tmAbs val="0"/>
                                  </p:iterate>
                                  <p:childTnLst>
                                    <p:set>
                                      <p:cBhvr>
                                        <p:cTn id="48" fill="hold"/>
                                        <p:tgtEl>
                                          <p:spTgt spid="683"/>
                                        </p:tgtEl>
                                        <p:attrNameLst>
                                          <p:attrName>style.visibility</p:attrName>
                                        </p:attrNameLst>
                                      </p:cBhvr>
                                      <p:to>
                                        <p:strVal val="visible"/>
                                      </p:to>
                                    </p:set>
                                    <p:animEffect transition="in" filter="wipe(up)">
                                      <p:cBhvr>
                                        <p:cTn id="49" dur="500"/>
                                        <p:tgtEl>
                                          <p:spTgt spid="683"/>
                                        </p:tgtEl>
                                      </p:cBhvr>
                                    </p:animEffect>
                                  </p:childTnLst>
                                </p:cTn>
                              </p:par>
                            </p:childTnLst>
                          </p:cTn>
                        </p:par>
                        <p:par>
                          <p:cTn id="50" fill="hold">
                            <p:stCondLst>
                              <p:cond delay="1000"/>
                            </p:stCondLst>
                            <p:childTnLst>
                              <p:par>
                                <p:cTn id="51" presetID="9" presetClass="entr" fill="hold" grpId="12" nodeType="afterEffect">
                                  <p:stCondLst>
                                    <p:cond delay="0"/>
                                  </p:stCondLst>
                                  <p:iterate>
                                    <p:tmAbs val="0"/>
                                  </p:iterate>
                                  <p:childTnLst>
                                    <p:set>
                                      <p:cBhvr>
                                        <p:cTn id="52" fill="hold"/>
                                        <p:tgtEl>
                                          <p:spTgt spid="691"/>
                                        </p:tgtEl>
                                        <p:attrNameLst>
                                          <p:attrName>style.visibility</p:attrName>
                                        </p:attrNameLst>
                                      </p:cBhvr>
                                      <p:to>
                                        <p:strVal val="visible"/>
                                      </p:to>
                                    </p:set>
                                    <p:animEffect transition="in" filter="dissolve">
                                      <p:cBhvr>
                                        <p:cTn id="53" dur="5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 grpId="1" animBg="1" advAuto="0"/>
      <p:bldP spid="681" grpId="3" animBg="1" advAuto="0"/>
      <p:bldP spid="682" grpId="7" animBg="1" advAuto="0"/>
      <p:bldP spid="683" grpId="11" animBg="1" advAuto="0"/>
      <p:bldP spid="684" grpId="4" animBg="1" advAuto="0"/>
      <p:bldP spid="685" grpId="8" animBg="1" advAuto="0"/>
      <p:bldP spid="686" grpId="6" animBg="1" advAuto="0"/>
      <p:bldP spid="687" grpId="10" animBg="1" advAuto="0"/>
      <p:bldP spid="688" grpId="2" animBg="1" advAuto="0"/>
      <p:bldP spid="689" grpId="5" animBg="1" advAuto="0"/>
      <p:bldP spid="690" grpId="9" animBg="1" advAuto="0"/>
      <p:bldP spid="691" grpId="1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15.jpg"/>
          <p:cNvPicPr>
            <a:picLocks noChangeAspect="1"/>
          </p:cNvPicPr>
          <p:nvPr/>
        </p:nvPicPr>
        <p:blipFill>
          <a:blip r:embed="rId3"/>
          <a:stretch>
            <a:fillRect/>
          </a:stretch>
        </p:blipFill>
        <p:spPr>
          <a:xfrm>
            <a:off x="368300" y="2362200"/>
            <a:ext cx="4100613" cy="5310294"/>
          </a:xfrm>
          <a:prstGeom prst="rect">
            <a:avLst/>
          </a:prstGeom>
          <a:ln w="12700"/>
        </p:spPr>
      </p:pic>
      <p:pic>
        <p:nvPicPr>
          <p:cNvPr id="301" name="redox sign mag.jpg"/>
          <p:cNvPicPr>
            <a:picLocks noChangeAspect="1"/>
          </p:cNvPicPr>
          <p:nvPr/>
        </p:nvPicPr>
        <p:blipFill>
          <a:blip r:embed="rId4"/>
          <a:stretch>
            <a:fillRect/>
          </a:stretch>
        </p:blipFill>
        <p:spPr>
          <a:xfrm>
            <a:off x="2836141" y="2945094"/>
            <a:ext cx="3352471" cy="4999806"/>
          </a:xfrm>
          <a:prstGeom prst="rect">
            <a:avLst/>
          </a:prstGeom>
          <a:effectLst>
            <a:outerShdw blurRad="292100" dist="139700" dir="2700000" rotWithShape="0">
              <a:srgbClr val="424242">
                <a:alpha val="64999"/>
              </a:srgbClr>
            </a:outerShdw>
          </a:effectLst>
        </p:spPr>
      </p:pic>
      <p:pic>
        <p:nvPicPr>
          <p:cNvPr id="302" name="image18.jpg"/>
          <p:cNvPicPr>
            <a:picLocks noChangeAspect="1"/>
          </p:cNvPicPr>
          <p:nvPr/>
        </p:nvPicPr>
        <p:blipFill>
          <a:blip r:embed="rId5"/>
          <a:stretch>
            <a:fillRect/>
          </a:stretch>
        </p:blipFill>
        <p:spPr>
          <a:xfrm>
            <a:off x="5448431" y="3650753"/>
            <a:ext cx="3599052" cy="5308601"/>
          </a:xfrm>
          <a:prstGeom prst="rect">
            <a:avLst/>
          </a:prstGeom>
          <a:effectLst>
            <a:outerShdw blurRad="292100" dist="139700" dir="2700000" rotWithShape="0">
              <a:srgbClr val="424242">
                <a:alpha val="64999"/>
              </a:srgbClr>
            </a:outerShdw>
          </a:effectLst>
        </p:spPr>
      </p:pic>
      <p:pic>
        <p:nvPicPr>
          <p:cNvPr id="303" name="image18.jpg"/>
          <p:cNvPicPr>
            <a:picLocks noChangeAspect="1"/>
          </p:cNvPicPr>
          <p:nvPr/>
        </p:nvPicPr>
        <p:blipFill>
          <a:blip r:embed="rId6"/>
          <a:stretch>
            <a:fillRect/>
          </a:stretch>
        </p:blipFill>
        <p:spPr>
          <a:xfrm>
            <a:off x="8509000" y="4140200"/>
            <a:ext cx="4118188" cy="5333052"/>
          </a:xfrm>
          <a:prstGeom prst="rect">
            <a:avLst/>
          </a:prstGeom>
          <a:effectLst>
            <a:outerShdw blurRad="292100" dist="139700" dir="2700000" rotWithShape="0">
              <a:srgbClr val="424242">
                <a:alpha val="64999"/>
              </a:srgbClr>
            </a:outerShdw>
          </a:effectLst>
        </p:spPr>
      </p:pic>
      <p:grpSp>
        <p:nvGrpSpPr>
          <p:cNvPr id="306" name="Group 306"/>
          <p:cNvGrpSpPr/>
          <p:nvPr/>
        </p:nvGrpSpPr>
        <p:grpSpPr>
          <a:xfrm>
            <a:off x="1638656" y="6003695"/>
            <a:ext cx="10287001" cy="3581401"/>
            <a:chOff x="0" y="0"/>
            <a:chExt cx="10287000" cy="3581400"/>
          </a:xfrm>
        </p:grpSpPr>
        <p:pic>
          <p:nvPicPr>
            <p:cNvPr id="304" name="redox book3.png"/>
            <p:cNvPicPr>
              <a:picLocks noChangeAspect="1"/>
            </p:cNvPicPr>
            <p:nvPr/>
          </p:nvPicPr>
          <p:blipFill>
            <a:blip r:embed="rId7"/>
            <a:stretch>
              <a:fillRect/>
            </a:stretch>
          </p:blipFill>
          <p:spPr>
            <a:xfrm>
              <a:off x="0" y="267800"/>
              <a:ext cx="10287000" cy="3289301"/>
            </a:xfrm>
            <a:prstGeom prst="rect">
              <a:avLst/>
            </a:prstGeom>
            <a:ln w="25400" cap="flat">
              <a:noFill/>
              <a:miter lim="400000"/>
            </a:ln>
            <a:effectLst>
              <a:outerShdw blurRad="127000" dist="76200" dir="5520000" rotWithShape="0">
                <a:srgbClr val="000000">
                  <a:alpha val="60000"/>
                </a:srgbClr>
              </a:outerShdw>
            </a:effectLst>
          </p:spPr>
        </p:pic>
        <p:pic>
          <p:nvPicPr>
            <p:cNvPr id="305" name="redox book4.png"/>
            <p:cNvPicPr>
              <a:picLocks noChangeAspect="1"/>
            </p:cNvPicPr>
            <p:nvPr/>
          </p:nvPicPr>
          <p:blipFill>
            <a:blip r:embed="rId8"/>
            <a:stretch>
              <a:fillRect/>
            </a:stretch>
          </p:blipFill>
          <p:spPr>
            <a:xfrm>
              <a:off x="2540202" y="0"/>
              <a:ext cx="5422901" cy="3581400"/>
            </a:xfrm>
            <a:prstGeom prst="rect">
              <a:avLst/>
            </a:prstGeom>
            <a:ln w="25400" cap="flat">
              <a:noFill/>
              <a:miter lim="400000"/>
            </a:ln>
            <a:effectLst>
              <a:outerShdw blurRad="127000" dist="76200" dir="5520000" rotWithShape="0">
                <a:srgbClr val="000000">
                  <a:alpha val="60000"/>
                </a:srgbClr>
              </a:outerShdw>
            </a:effectLst>
          </p:spPr>
        </p:pic>
      </p:grpSp>
      <p:sp>
        <p:nvSpPr>
          <p:cNvPr id="307" name="Shape 307"/>
          <p:cNvSpPr/>
          <p:nvPr/>
        </p:nvSpPr>
        <p:spPr>
          <a:xfrm>
            <a:off x="249403" y="7061154"/>
            <a:ext cx="8307379" cy="2438401"/>
          </a:xfrm>
          <a:prstGeom prst="rect">
            <a:avLst/>
          </a:prstGeom>
          <a:solidFill>
            <a:srgbClr val="D0E1F4"/>
          </a:solidFill>
          <a:ln w="25400">
            <a:solidFill>
              <a:srgbClr val="4575A3"/>
            </a:solidFill>
          </a:ln>
          <a:effectLst>
            <a:outerShdw blurRad="127000" dist="76200" dir="5520000" rotWithShape="0">
              <a:srgbClr val="000000">
                <a:alpha val="60000"/>
              </a:srgbClr>
            </a:outerShdw>
          </a:effectLst>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A74B44"/>
              </a:buClr>
              <a:defRPr sz="3800">
                <a:solidFill>
                  <a:srgbClr val="A74B44"/>
                </a:solidFill>
                <a:uFill>
                  <a:solidFill>
                    <a:srgbClr val="A74B44"/>
                  </a:solidFill>
                </a:uFill>
                <a:latin typeface="Helvetica"/>
                <a:ea typeface="Helvetica"/>
                <a:cs typeface="Helvetica"/>
                <a:sym typeface="Helvetica"/>
              </a:defRPr>
            </a:lvl1pPr>
          </a:lstStyle>
          <a:p>
            <a:pPr>
              <a:defRPr sz="2400">
                <a:solidFill>
                  <a:srgbClr val="000000"/>
                </a:solidFill>
                <a:uFill>
                  <a:solidFill>
                    <a:srgbClr val="000000"/>
                  </a:solidFill>
                </a:uFill>
              </a:defRPr>
            </a:pPr>
            <a:r>
              <a:rPr sz="3800">
                <a:solidFill>
                  <a:srgbClr val="A74B44"/>
                </a:solidFill>
                <a:uFill>
                  <a:solidFill>
                    <a:srgbClr val="A74B44"/>
                  </a:solidFill>
                </a:uFill>
              </a:rPr>
              <a:t>Más de 10,000 estudios sobre Señalización Redox han sido publicados en revistas médicas y científicas revisados por sus colegas!</a:t>
            </a:r>
          </a:p>
        </p:txBody>
      </p:sp>
      <p:sp>
        <p:nvSpPr>
          <p:cNvPr id="308" name="Shape 308"/>
          <p:cNvSpPr>
            <a:spLocks noGrp="1"/>
          </p:cNvSpPr>
          <p:nvPr>
            <p:ph type="title"/>
          </p:nvPr>
        </p:nvSpPr>
        <p:spPr>
          <a:xfrm>
            <a:off x="694306" y="-32865"/>
            <a:ext cx="11616188" cy="2247729"/>
          </a:xfrm>
          <a:prstGeom prst="rect">
            <a:avLst/>
          </a:prstGeom>
        </p:spPr>
        <p:txBody>
          <a:bodyPr/>
          <a:lstStyle/>
          <a:p>
            <a:pPr>
              <a:lnSpc>
                <a:spcPct val="90000"/>
              </a:lnSpc>
              <a:defRPr sz="4600" spc="460">
                <a:latin typeface="Helvetica"/>
                <a:ea typeface="Helvetica"/>
                <a:cs typeface="Helvetica"/>
                <a:sym typeface="Helvetica"/>
              </a:defRPr>
            </a:pPr>
            <a:r>
              <a:t>Bioquímica Redox:</a:t>
            </a:r>
          </a:p>
          <a:p>
            <a:pPr>
              <a:lnSpc>
                <a:spcPct val="90000"/>
              </a:lnSpc>
              <a:defRPr sz="4300" spc="430"/>
            </a:pPr>
            <a:r>
              <a:t> Una de las áreas científicas de más rápido crecimiento en el mundo!</a:t>
            </a:r>
          </a:p>
        </p:txBody>
      </p:sp>
      <p:sp>
        <p:nvSpPr>
          <p:cNvPr id="309" name="Shape 309"/>
          <p:cNvSpPr/>
          <p:nvPr/>
        </p:nvSpPr>
        <p:spPr>
          <a:xfrm>
            <a:off x="7678048" y="2330678"/>
            <a:ext cx="5172219" cy="1854201"/>
          </a:xfrm>
          <a:prstGeom prst="rect">
            <a:avLst/>
          </a:prstGeom>
          <a:solidFill>
            <a:srgbClr val="D0E1F4"/>
          </a:solidFill>
          <a:ln w="25400">
            <a:solidFill>
              <a:srgbClr val="4575A3"/>
            </a:solidFill>
          </a:ln>
          <a:effectLst>
            <a:outerShdw blurRad="292100" dist="139700" dir="2700000" rotWithShape="0">
              <a:srgbClr val="424242">
                <a:alpha val="64999"/>
              </a:srgbClr>
            </a:outerShdw>
          </a:effectLst>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A74B44"/>
              </a:buClr>
              <a:defRPr sz="3800">
                <a:solidFill>
                  <a:srgbClr val="A74B44"/>
                </a:solidFill>
                <a:uFill>
                  <a:solidFill>
                    <a:srgbClr val="A74B44"/>
                  </a:solidFill>
                </a:uFill>
                <a:latin typeface="Helvetica"/>
                <a:ea typeface="Helvetica"/>
                <a:cs typeface="Helvetica"/>
                <a:sym typeface="Helvetica"/>
              </a:defRPr>
            </a:lvl1pPr>
          </a:lstStyle>
          <a:p>
            <a:pPr>
              <a:defRPr sz="2400">
                <a:solidFill>
                  <a:srgbClr val="000000"/>
                </a:solidFill>
                <a:uFill>
                  <a:solidFill>
                    <a:srgbClr val="000000"/>
                  </a:solidFill>
                </a:uFill>
              </a:defRPr>
            </a:pPr>
            <a:r>
              <a:rPr sz="3800">
                <a:solidFill>
                  <a:srgbClr val="A74B44"/>
                </a:solidFill>
                <a:uFill>
                  <a:solidFill>
                    <a:srgbClr val="A74B44"/>
                  </a:solidFill>
                </a:uFill>
              </a:rPr>
              <a:t>Más de 1200 libros sobre bioquímica redox han sido publicados</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00"/>
                                        </p:tgtEl>
                                        <p:attrNameLst>
                                          <p:attrName>style.visibility</p:attrName>
                                        </p:attrNameLst>
                                      </p:cBhvr>
                                      <p:to>
                                        <p:strVal val="visible"/>
                                      </p:to>
                                    </p:set>
                                    <p:animEffect transition="in" filter="wipe(left)">
                                      <p:cBhvr>
                                        <p:cTn id="7" dur="500"/>
                                        <p:tgtEl>
                                          <p:spTgt spid="300"/>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301"/>
                                        </p:tgtEl>
                                        <p:attrNameLst>
                                          <p:attrName>style.visibility</p:attrName>
                                        </p:attrNameLst>
                                      </p:cBhvr>
                                      <p:to>
                                        <p:strVal val="visible"/>
                                      </p:to>
                                    </p:set>
                                    <p:animEffect transition="in" filter="wipe(left)">
                                      <p:cBhvr>
                                        <p:cTn id="11" dur="499"/>
                                        <p:tgtEl>
                                          <p:spTgt spid="301"/>
                                        </p:tgtEl>
                                      </p:cBhvr>
                                    </p:animEffect>
                                  </p:childTnLst>
                                </p:cTn>
                              </p:par>
                            </p:childTnLst>
                          </p:cTn>
                        </p:par>
                        <p:par>
                          <p:cTn id="12" fill="hold">
                            <p:stCondLst>
                              <p:cond delay="999"/>
                            </p:stCondLst>
                            <p:childTnLst>
                              <p:par>
                                <p:cTn id="13" presetID="22" presetClass="entr" presetSubtype="8" fill="hold" grpId="3" nodeType="afterEffect">
                                  <p:stCondLst>
                                    <p:cond delay="0"/>
                                  </p:stCondLst>
                                  <p:iterate>
                                    <p:tmAbs val="0"/>
                                  </p:iterate>
                                  <p:childTnLst>
                                    <p:set>
                                      <p:cBhvr>
                                        <p:cTn id="14" fill="hold"/>
                                        <p:tgtEl>
                                          <p:spTgt spid="302"/>
                                        </p:tgtEl>
                                        <p:attrNameLst>
                                          <p:attrName>style.visibility</p:attrName>
                                        </p:attrNameLst>
                                      </p:cBhvr>
                                      <p:to>
                                        <p:strVal val="visible"/>
                                      </p:to>
                                    </p:set>
                                    <p:animEffect transition="in" filter="wipe(left)">
                                      <p:cBhvr>
                                        <p:cTn id="15" dur="500"/>
                                        <p:tgtEl>
                                          <p:spTgt spid="302"/>
                                        </p:tgtEl>
                                      </p:cBhvr>
                                    </p:animEffect>
                                  </p:childTnLst>
                                </p:cTn>
                              </p:par>
                            </p:childTnLst>
                          </p:cTn>
                        </p:par>
                        <p:par>
                          <p:cTn id="16" fill="hold">
                            <p:stCondLst>
                              <p:cond delay="1499"/>
                            </p:stCondLst>
                            <p:childTnLst>
                              <p:par>
                                <p:cTn id="17" presetID="22" presetClass="entr" presetSubtype="8" fill="hold" grpId="4" nodeType="afterEffect">
                                  <p:stCondLst>
                                    <p:cond delay="0"/>
                                  </p:stCondLst>
                                  <p:iterate>
                                    <p:tmAbs val="0"/>
                                  </p:iterate>
                                  <p:childTnLst>
                                    <p:set>
                                      <p:cBhvr>
                                        <p:cTn id="18" fill="hold"/>
                                        <p:tgtEl>
                                          <p:spTgt spid="303"/>
                                        </p:tgtEl>
                                        <p:attrNameLst>
                                          <p:attrName>style.visibility</p:attrName>
                                        </p:attrNameLst>
                                      </p:cBhvr>
                                      <p:to>
                                        <p:strVal val="visible"/>
                                      </p:to>
                                    </p:set>
                                    <p:animEffect transition="in" filter="wipe(left)">
                                      <p:cBhvr>
                                        <p:cTn id="19" dur="500"/>
                                        <p:tgtEl>
                                          <p:spTgt spid="303"/>
                                        </p:tgtEl>
                                      </p:cBhvr>
                                    </p:animEffect>
                                  </p:childTnLst>
                                </p:cTn>
                              </p:par>
                            </p:childTnLst>
                          </p:cTn>
                        </p:par>
                        <p:par>
                          <p:cTn id="20" fill="hold">
                            <p:stCondLst>
                              <p:cond delay="1999"/>
                            </p:stCondLst>
                            <p:childTnLst>
                              <p:par>
                                <p:cTn id="21" presetID="9" presetClass="entr" fill="hold" grpId="5" nodeType="afterEffect">
                                  <p:stCondLst>
                                    <p:cond delay="0"/>
                                  </p:stCondLst>
                                  <p:iterate>
                                    <p:tmAbs val="0"/>
                                  </p:iterate>
                                  <p:childTnLst>
                                    <p:set>
                                      <p:cBhvr>
                                        <p:cTn id="22" fill="hold"/>
                                        <p:tgtEl>
                                          <p:spTgt spid="307"/>
                                        </p:tgtEl>
                                        <p:attrNameLst>
                                          <p:attrName>style.visibility</p:attrName>
                                        </p:attrNameLst>
                                      </p:cBhvr>
                                      <p:to>
                                        <p:strVal val="visible"/>
                                      </p:to>
                                    </p:set>
                                    <p:animEffect transition="in" filter="dissolve">
                                      <p:cBhvr>
                                        <p:cTn id="23" dur="500"/>
                                        <p:tgtEl>
                                          <p:spTgt spid="30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fill="hold" grpId="6" nodeType="clickEffect">
                                  <p:stCondLst>
                                    <p:cond delay="0"/>
                                  </p:stCondLst>
                                  <p:iterate>
                                    <p:tmAbs val="0"/>
                                  </p:iterate>
                                  <p:childTnLst>
                                    <p:animEffect transition="out" filter="dissolve">
                                      <p:cBhvr>
                                        <p:cTn id="27" dur="1000" fill="hold"/>
                                        <p:tgtEl>
                                          <p:spTgt spid="307"/>
                                        </p:tgtEl>
                                      </p:cBhvr>
                                    </p:animEffect>
                                    <p:set>
                                      <p:cBhvr>
                                        <p:cTn id="28" fill="hold">
                                          <p:stCondLst>
                                            <p:cond delay="999"/>
                                          </p:stCondLst>
                                        </p:cTn>
                                        <p:tgtEl>
                                          <p:spTgt spid="307"/>
                                        </p:tgtEl>
                                        <p:attrNameLst>
                                          <p:attrName>style.visibility</p:attrName>
                                        </p:attrNameLst>
                                      </p:cBhvr>
                                      <p:to>
                                        <p:strVal val="hidden"/>
                                      </p:to>
                                    </p:set>
                                  </p:childTnLst>
                                </p:cTn>
                              </p:par>
                            </p:childTnLst>
                          </p:cTn>
                        </p:par>
                        <p:par>
                          <p:cTn id="29" fill="hold">
                            <p:stCondLst>
                              <p:cond delay="0"/>
                            </p:stCondLst>
                            <p:childTnLst>
                              <p:par>
                                <p:cTn id="30" presetID="9" presetClass="emph" fill="hold" grpId="7" nodeType="withEffect">
                                  <p:stCondLst>
                                    <p:cond delay="0"/>
                                  </p:stCondLst>
                                  <p:childTnLst>
                                    <p:set>
                                      <p:cBhvr>
                                        <p:cTn id="31" dur="indefinite" fill="hold"/>
                                        <p:tgtEl>
                                          <p:spTgt spid="300"/>
                                        </p:tgtEl>
                                        <p:attrNameLst>
                                          <p:attrName>style.opacity</p:attrName>
                                        </p:attrNameLst>
                                      </p:cBhvr>
                                      <p:to>
                                        <p:strVal val="0.25"/>
                                      </p:to>
                                    </p:set>
                                    <p:animEffect filter="image" prLst="opacity: 0.25; ">
                                      <p:cBhvr>
                                        <p:cTn id="32" dur="indefinite" fill="hold"/>
                                        <p:tgtEl>
                                          <p:spTgt spid="300"/>
                                        </p:tgtEl>
                                      </p:cBhvr>
                                    </p:animEffect>
                                  </p:childTnLst>
                                </p:cTn>
                              </p:par>
                            </p:childTnLst>
                          </p:cTn>
                        </p:par>
                        <p:par>
                          <p:cTn id="33" fill="hold">
                            <p:stCondLst>
                              <p:cond delay="0"/>
                            </p:stCondLst>
                            <p:childTnLst>
                              <p:par>
                                <p:cTn id="34" presetID="9" presetClass="emph" fill="hold" grpId="8" nodeType="withEffect">
                                  <p:stCondLst>
                                    <p:cond delay="0"/>
                                  </p:stCondLst>
                                  <p:childTnLst>
                                    <p:set>
                                      <p:cBhvr>
                                        <p:cTn id="35" dur="indefinite" fill="hold"/>
                                        <p:tgtEl>
                                          <p:spTgt spid="301"/>
                                        </p:tgtEl>
                                        <p:attrNameLst>
                                          <p:attrName>style.opacity</p:attrName>
                                        </p:attrNameLst>
                                      </p:cBhvr>
                                      <p:to>
                                        <p:strVal val="0.24"/>
                                      </p:to>
                                    </p:set>
                                    <p:animEffect filter="image" prLst="opacity: 0.24; ">
                                      <p:cBhvr>
                                        <p:cTn id="36" dur="indefinite" fill="hold"/>
                                        <p:tgtEl>
                                          <p:spTgt spid="301"/>
                                        </p:tgtEl>
                                      </p:cBhvr>
                                    </p:animEffect>
                                  </p:childTnLst>
                                </p:cTn>
                              </p:par>
                            </p:childTnLst>
                          </p:cTn>
                        </p:par>
                        <p:par>
                          <p:cTn id="37" fill="hold">
                            <p:stCondLst>
                              <p:cond delay="0"/>
                            </p:stCondLst>
                            <p:childTnLst>
                              <p:par>
                                <p:cTn id="38" presetID="9" presetClass="emph" fill="hold" grpId="9" nodeType="withEffect">
                                  <p:stCondLst>
                                    <p:cond delay="0"/>
                                  </p:stCondLst>
                                  <p:childTnLst>
                                    <p:set>
                                      <p:cBhvr>
                                        <p:cTn id="39" dur="indefinite" fill="hold"/>
                                        <p:tgtEl>
                                          <p:spTgt spid="302"/>
                                        </p:tgtEl>
                                        <p:attrNameLst>
                                          <p:attrName>style.opacity</p:attrName>
                                        </p:attrNameLst>
                                      </p:cBhvr>
                                      <p:to>
                                        <p:strVal val="0.23"/>
                                      </p:to>
                                    </p:set>
                                    <p:animEffect filter="image" prLst="opacity: 0.23; ">
                                      <p:cBhvr>
                                        <p:cTn id="40" dur="indefinite" fill="hold"/>
                                        <p:tgtEl>
                                          <p:spTgt spid="302"/>
                                        </p:tgtEl>
                                      </p:cBhvr>
                                    </p:animEffect>
                                  </p:childTnLst>
                                </p:cTn>
                              </p:par>
                            </p:childTnLst>
                          </p:cTn>
                        </p:par>
                        <p:par>
                          <p:cTn id="41" fill="hold">
                            <p:stCondLst>
                              <p:cond delay="0"/>
                            </p:stCondLst>
                            <p:childTnLst>
                              <p:par>
                                <p:cTn id="42" presetID="9" presetClass="emph" fill="hold" grpId="10" nodeType="withEffect">
                                  <p:stCondLst>
                                    <p:cond delay="0"/>
                                  </p:stCondLst>
                                  <p:childTnLst>
                                    <p:set>
                                      <p:cBhvr>
                                        <p:cTn id="43" dur="indefinite" fill="hold"/>
                                        <p:tgtEl>
                                          <p:spTgt spid="303"/>
                                        </p:tgtEl>
                                        <p:attrNameLst>
                                          <p:attrName>style.opacity</p:attrName>
                                        </p:attrNameLst>
                                      </p:cBhvr>
                                      <p:to>
                                        <p:strVal val="0.24"/>
                                      </p:to>
                                    </p:set>
                                    <p:animEffect filter="image" prLst="opacity: 0.24; ">
                                      <p:cBhvr>
                                        <p:cTn id="44" dur="indefinite" fill="hold"/>
                                        <p:tgtEl>
                                          <p:spTgt spid="303"/>
                                        </p:tgtEl>
                                      </p:cBhvr>
                                    </p:animEffect>
                                  </p:childTnLst>
                                </p:cTn>
                              </p:par>
                            </p:childTnLst>
                          </p:cTn>
                        </p:par>
                        <p:par>
                          <p:cTn id="45" fill="hold">
                            <p:stCondLst>
                              <p:cond delay="1000"/>
                            </p:stCondLst>
                            <p:childTnLst>
                              <p:par>
                                <p:cTn id="46" presetID="9" presetClass="entr" fill="hold" grpId="11" nodeType="afterEffect">
                                  <p:stCondLst>
                                    <p:cond delay="0"/>
                                  </p:stCondLst>
                                  <p:iterate>
                                    <p:tmAbs val="0"/>
                                  </p:iterate>
                                  <p:childTnLst>
                                    <p:set>
                                      <p:cBhvr>
                                        <p:cTn id="47" fill="hold"/>
                                        <p:tgtEl>
                                          <p:spTgt spid="306"/>
                                        </p:tgtEl>
                                        <p:attrNameLst>
                                          <p:attrName>style.visibility</p:attrName>
                                        </p:attrNameLst>
                                      </p:cBhvr>
                                      <p:to>
                                        <p:strVal val="visible"/>
                                      </p:to>
                                    </p:set>
                                    <p:animEffect transition="in" filter="dissolve">
                                      <p:cBhvr>
                                        <p:cTn id="48" dur="1000"/>
                                        <p:tgtEl>
                                          <p:spTgt spid="306"/>
                                        </p:tgtEl>
                                      </p:cBhvr>
                                    </p:animEffect>
                                  </p:childTnLst>
                                </p:cTn>
                              </p:par>
                            </p:childTnLst>
                          </p:cTn>
                        </p:par>
                        <p:par>
                          <p:cTn id="49" fill="hold">
                            <p:stCondLst>
                              <p:cond delay="2000"/>
                            </p:stCondLst>
                            <p:childTnLst>
                              <p:par>
                                <p:cTn id="50" presetID="9" presetClass="entr" fill="hold" grpId="12" nodeType="afterEffect">
                                  <p:stCondLst>
                                    <p:cond delay="0"/>
                                  </p:stCondLst>
                                  <p:iterate>
                                    <p:tmAbs val="0"/>
                                  </p:iterate>
                                  <p:childTnLst>
                                    <p:set>
                                      <p:cBhvr>
                                        <p:cTn id="51" fill="hold"/>
                                        <p:tgtEl>
                                          <p:spTgt spid="309"/>
                                        </p:tgtEl>
                                        <p:attrNameLst>
                                          <p:attrName>style.visibility</p:attrName>
                                        </p:attrNameLst>
                                      </p:cBhvr>
                                      <p:to>
                                        <p:strVal val="visible"/>
                                      </p:to>
                                    </p:set>
                                    <p:animEffect transition="in" filter="dissolve">
                                      <p:cBhvr>
                                        <p:cTn id="52"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1" animBg="1" advAuto="0"/>
      <p:bldP spid="300" grpId="7" animBg="1" advAuto="0"/>
      <p:bldP spid="301" grpId="2" animBg="1" advAuto="0"/>
      <p:bldP spid="301" grpId="8" animBg="1" advAuto="0"/>
      <p:bldP spid="302" grpId="3" animBg="1" advAuto="0"/>
      <p:bldP spid="302" grpId="9" animBg="1" advAuto="0"/>
      <p:bldP spid="303" grpId="4" animBg="1" advAuto="0"/>
      <p:bldP spid="303" grpId="10" animBg="1" advAuto="0"/>
      <p:bldP spid="306" grpId="11" animBg="1" advAuto="0"/>
      <p:bldP spid="307" grpId="5" animBg="1" advAuto="0"/>
      <p:bldP spid="307" grpId="6" animBg="1" advAuto="0"/>
      <p:bldP spid="309" grpId="1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 name="Group 315"/>
          <p:cNvGrpSpPr/>
          <p:nvPr/>
        </p:nvGrpSpPr>
        <p:grpSpPr>
          <a:xfrm>
            <a:off x="30703" y="2686520"/>
            <a:ext cx="7563361" cy="5487490"/>
            <a:chOff x="0" y="0"/>
            <a:chExt cx="7563359" cy="5487489"/>
          </a:xfrm>
        </p:grpSpPr>
        <p:sp>
          <p:nvSpPr>
            <p:cNvPr id="313" name="Shape 313"/>
            <p:cNvSpPr/>
            <p:nvPr/>
          </p:nvSpPr>
          <p:spPr>
            <a:xfrm>
              <a:off x="0" y="0"/>
              <a:ext cx="7563360" cy="5487490"/>
            </a:xfrm>
            <a:prstGeom prst="ellipse">
              <a:avLst/>
            </a:prstGeom>
            <a:solidFill>
              <a:srgbClr val="FEE9D9"/>
            </a:solidFill>
            <a:ln w="25400" cap="flat">
              <a:solidFill>
                <a:schemeClr val="accent4">
                  <a:hueOff val="141567"/>
                  <a:satOff val="12213"/>
                  <a:lumOff val="21573"/>
                </a:schemeClr>
              </a:solidFill>
              <a:prstDash val="solid"/>
              <a:miter lim="400000"/>
            </a:ln>
            <a:effectLst>
              <a:outerShdw blurRad="50800" dist="34281" dir="3072413" rotWithShape="0">
                <a:srgbClr val="000000">
                  <a:alpha val="35000"/>
                </a:srgbClr>
              </a:outerShdw>
            </a:effectLst>
          </p:spPr>
          <p:txBody>
            <a:bodyPr wrap="square" lIns="60022" tIns="60022" rIns="60022" bIns="60022" numCol="1" anchor="ctr">
              <a:noAutofit/>
            </a:bodyPr>
            <a:lstStyle/>
            <a:p>
              <a:pPr algn="l" defTabSz="1300480">
                <a:defRPr sz="3400">
                  <a:solidFill>
                    <a:srgbClr val="000000"/>
                  </a:solidFill>
                  <a:latin typeface="Calibri"/>
                  <a:ea typeface="Calibri"/>
                  <a:cs typeface="Calibri"/>
                  <a:sym typeface="Calibri"/>
                </a:defRPr>
              </a:pPr>
              <a:endParaRPr/>
            </a:p>
          </p:txBody>
        </p:sp>
        <p:sp>
          <p:nvSpPr>
            <p:cNvPr id="314" name="Shape 314"/>
            <p:cNvSpPr/>
            <p:nvPr/>
          </p:nvSpPr>
          <p:spPr>
            <a:xfrm>
              <a:off x="1272611" y="364771"/>
              <a:ext cx="4830007" cy="17621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4022" tIns="64022" rIns="64022" bIns="64022" numCol="1" anchor="t">
              <a:noAutofit/>
            </a:bodyPr>
            <a:lstStyle/>
            <a:p>
              <a:pPr defTabSz="1300480">
                <a:defRPr sz="2600" b="1">
                  <a:solidFill>
                    <a:srgbClr val="1F497D"/>
                  </a:solidFill>
                  <a:latin typeface="Calibri"/>
                  <a:ea typeface="Calibri"/>
                  <a:cs typeface="Calibri"/>
                  <a:sym typeface="Calibri"/>
                </a:defRPr>
              </a:pPr>
              <a:r>
                <a:rPr sz="3000"/>
                <a:t>La Célula</a:t>
              </a:r>
            </a:p>
            <a:p>
              <a:pPr defTabSz="1300480">
                <a:defRPr sz="2600" i="1">
                  <a:solidFill>
                    <a:srgbClr val="1F497D"/>
                  </a:solidFill>
                  <a:latin typeface="Calibri"/>
                  <a:ea typeface="Calibri"/>
                  <a:cs typeface="Calibri"/>
                  <a:sym typeface="Calibri"/>
                </a:defRPr>
              </a:pPr>
              <a:r>
                <a:t>La bioquímica celular toma lugar en agua salada</a:t>
              </a:r>
            </a:p>
          </p:txBody>
        </p:sp>
      </p:grpSp>
      <p:sp>
        <p:nvSpPr>
          <p:cNvPr id="316" name="Shape 316"/>
          <p:cNvSpPr/>
          <p:nvPr/>
        </p:nvSpPr>
        <p:spPr>
          <a:xfrm>
            <a:off x="368029" y="755606"/>
            <a:ext cx="11586331" cy="763045"/>
          </a:xfrm>
          <a:prstGeom prst="rect">
            <a:avLst/>
          </a:prstGeom>
          <a:ln w="12700">
            <a:miter lim="400000"/>
          </a:ln>
          <a:extLst>
            <a:ext uri="{C572A759-6A51-4108-AA02-DFA0A04FC94B}">
              <ma14:wrappingTextBoxFlag xmlns:ma14="http://schemas.microsoft.com/office/mac/drawingml/2011/main" xmlns="" val="1"/>
            </a:ext>
          </a:extLst>
        </p:spPr>
        <p:txBody>
          <a:bodyPr lIns="64022" tIns="64022" rIns="64022" bIns="64022">
            <a:spAutoFit/>
          </a:bodyPr>
          <a:lstStyle>
            <a:lvl1pPr algn="l" defTabSz="1300480">
              <a:defRPr>
                <a:solidFill>
                  <a:srgbClr val="0071AD"/>
                </a:solidFill>
                <a:latin typeface="Helvetica Light"/>
                <a:ea typeface="Helvetica Light"/>
                <a:cs typeface="Helvetica Light"/>
                <a:sym typeface="Helvetica Light"/>
              </a:defRPr>
            </a:lvl1pPr>
          </a:lstStyle>
          <a:p>
            <a:r>
              <a:t>¿Qué son las Moléculas Señalizadoras Redox?</a:t>
            </a:r>
          </a:p>
        </p:txBody>
      </p:sp>
      <p:sp>
        <p:nvSpPr>
          <p:cNvPr id="317" name="Shape 317"/>
          <p:cNvSpPr/>
          <p:nvPr/>
        </p:nvSpPr>
        <p:spPr>
          <a:xfrm>
            <a:off x="5482101" y="5569920"/>
            <a:ext cx="655639" cy="195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800"/>
            </a:lvl1pPr>
          </a:lstStyle>
          <a:p>
            <a:r>
              <a:t>}</a:t>
            </a:r>
          </a:p>
        </p:txBody>
      </p:sp>
      <p:grpSp>
        <p:nvGrpSpPr>
          <p:cNvPr id="342" name="Group 342"/>
          <p:cNvGrpSpPr/>
          <p:nvPr/>
        </p:nvGrpSpPr>
        <p:grpSpPr>
          <a:xfrm>
            <a:off x="1643435" y="4531326"/>
            <a:ext cx="4042266" cy="3077352"/>
            <a:chOff x="-291279" y="0"/>
            <a:chExt cx="4042264" cy="3077350"/>
          </a:xfrm>
        </p:grpSpPr>
        <p:sp>
          <p:nvSpPr>
            <p:cNvPr id="318" name="Shape 318"/>
            <p:cNvSpPr/>
            <p:nvPr/>
          </p:nvSpPr>
          <p:spPr>
            <a:xfrm>
              <a:off x="-291280" y="869500"/>
              <a:ext cx="4042266" cy="3976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defTabSz="1300480">
                <a:spcBef>
                  <a:spcPts val="800"/>
                </a:spcBef>
                <a:defRPr sz="2100" b="1">
                  <a:solidFill>
                    <a:srgbClr val="1F497D"/>
                  </a:solidFill>
                  <a:latin typeface="Arial"/>
                  <a:ea typeface="Arial"/>
                  <a:cs typeface="Arial"/>
                  <a:sym typeface="Arial"/>
                </a:defRPr>
              </a:lvl1pPr>
            </a:lstStyle>
            <a:p>
              <a:r>
                <a:t>Moléculas señalizadoras redox</a:t>
              </a:r>
            </a:p>
          </p:txBody>
        </p:sp>
        <p:pic>
          <p:nvPicPr>
            <p:cNvPr id="319" name="blue_molecule.png"/>
            <p:cNvPicPr>
              <a:picLocks noChangeAspect="1"/>
            </p:cNvPicPr>
            <p:nvPr/>
          </p:nvPicPr>
          <p:blipFill>
            <a:blip r:embed="rId3"/>
            <a:stretch>
              <a:fillRect/>
            </a:stretch>
          </p:blipFill>
          <p:spPr>
            <a:xfrm>
              <a:off x="190697" y="1251624"/>
              <a:ext cx="566993" cy="375634"/>
            </a:xfrm>
            <a:prstGeom prst="rect">
              <a:avLst/>
            </a:prstGeom>
            <a:ln w="12700" cap="flat">
              <a:noFill/>
              <a:miter lim="400000"/>
            </a:ln>
            <a:effectLst/>
          </p:spPr>
        </p:pic>
        <p:pic>
          <p:nvPicPr>
            <p:cNvPr id="320" name="red_molecule.png"/>
            <p:cNvPicPr>
              <a:picLocks noChangeAspect="1"/>
            </p:cNvPicPr>
            <p:nvPr/>
          </p:nvPicPr>
          <p:blipFill>
            <a:blip r:embed="rId4"/>
            <a:stretch>
              <a:fillRect/>
            </a:stretch>
          </p:blipFill>
          <p:spPr>
            <a:xfrm>
              <a:off x="2546030" y="1277513"/>
              <a:ext cx="460440" cy="323857"/>
            </a:xfrm>
            <a:prstGeom prst="rect">
              <a:avLst/>
            </a:prstGeom>
            <a:ln w="12700" cap="flat">
              <a:noFill/>
              <a:miter lim="400000"/>
            </a:ln>
            <a:effectLst/>
          </p:spPr>
        </p:pic>
        <p:pic>
          <p:nvPicPr>
            <p:cNvPr id="321" name="blue_molecule.png"/>
            <p:cNvPicPr>
              <a:picLocks noChangeAspect="1"/>
            </p:cNvPicPr>
            <p:nvPr/>
          </p:nvPicPr>
          <p:blipFill>
            <a:blip r:embed="rId3"/>
            <a:stretch>
              <a:fillRect/>
            </a:stretch>
          </p:blipFill>
          <p:spPr>
            <a:xfrm>
              <a:off x="2699909" y="2701718"/>
              <a:ext cx="566994" cy="375633"/>
            </a:xfrm>
            <a:prstGeom prst="rect">
              <a:avLst/>
            </a:prstGeom>
            <a:ln w="12700" cap="flat">
              <a:noFill/>
              <a:miter lim="400000"/>
            </a:ln>
            <a:effectLst/>
          </p:spPr>
        </p:pic>
        <p:pic>
          <p:nvPicPr>
            <p:cNvPr id="322" name="red_molecule.png"/>
            <p:cNvPicPr>
              <a:picLocks noChangeAspect="1"/>
            </p:cNvPicPr>
            <p:nvPr/>
          </p:nvPicPr>
          <p:blipFill>
            <a:blip r:embed="rId4"/>
            <a:stretch>
              <a:fillRect/>
            </a:stretch>
          </p:blipFill>
          <p:spPr>
            <a:xfrm>
              <a:off x="830428" y="1462056"/>
              <a:ext cx="460441" cy="323858"/>
            </a:xfrm>
            <a:prstGeom prst="rect">
              <a:avLst/>
            </a:prstGeom>
            <a:ln w="12700" cap="flat">
              <a:noFill/>
              <a:miter lim="400000"/>
            </a:ln>
            <a:effectLst/>
          </p:spPr>
        </p:pic>
        <p:pic>
          <p:nvPicPr>
            <p:cNvPr id="323" name="blue_molecule.png"/>
            <p:cNvPicPr>
              <a:picLocks noChangeAspect="1"/>
            </p:cNvPicPr>
            <p:nvPr/>
          </p:nvPicPr>
          <p:blipFill>
            <a:blip r:embed="rId3"/>
            <a:stretch>
              <a:fillRect/>
            </a:stretch>
          </p:blipFill>
          <p:spPr>
            <a:xfrm>
              <a:off x="1812527" y="2621967"/>
              <a:ext cx="566994" cy="375633"/>
            </a:xfrm>
            <a:prstGeom prst="rect">
              <a:avLst/>
            </a:prstGeom>
            <a:ln w="12700" cap="flat">
              <a:noFill/>
              <a:miter lim="400000"/>
            </a:ln>
            <a:effectLst/>
          </p:spPr>
        </p:pic>
        <p:pic>
          <p:nvPicPr>
            <p:cNvPr id="324" name="red_molecule.png"/>
            <p:cNvPicPr>
              <a:picLocks noChangeAspect="1"/>
            </p:cNvPicPr>
            <p:nvPr/>
          </p:nvPicPr>
          <p:blipFill>
            <a:blip r:embed="rId4"/>
            <a:stretch>
              <a:fillRect/>
            </a:stretch>
          </p:blipFill>
          <p:spPr>
            <a:xfrm>
              <a:off x="992846" y="2647854"/>
              <a:ext cx="460441" cy="323858"/>
            </a:xfrm>
            <a:prstGeom prst="rect">
              <a:avLst/>
            </a:prstGeom>
            <a:ln w="12700" cap="flat">
              <a:noFill/>
              <a:miter lim="400000"/>
            </a:ln>
            <a:effectLst/>
          </p:spPr>
        </p:pic>
        <p:pic>
          <p:nvPicPr>
            <p:cNvPr id="325" name="blue_molecule.png"/>
            <p:cNvPicPr>
              <a:picLocks noChangeAspect="1"/>
            </p:cNvPicPr>
            <p:nvPr/>
          </p:nvPicPr>
          <p:blipFill>
            <a:blip r:embed="rId3"/>
            <a:stretch>
              <a:fillRect/>
            </a:stretch>
          </p:blipFill>
          <p:spPr>
            <a:xfrm>
              <a:off x="1262217" y="1660315"/>
              <a:ext cx="566994" cy="375634"/>
            </a:xfrm>
            <a:prstGeom prst="rect">
              <a:avLst/>
            </a:prstGeom>
            <a:ln w="12700" cap="flat">
              <a:noFill/>
              <a:miter lim="400000"/>
            </a:ln>
            <a:effectLst/>
          </p:spPr>
        </p:pic>
        <p:pic>
          <p:nvPicPr>
            <p:cNvPr id="326" name="red_molecule.png"/>
            <p:cNvPicPr>
              <a:picLocks noChangeAspect="1"/>
            </p:cNvPicPr>
            <p:nvPr/>
          </p:nvPicPr>
          <p:blipFill>
            <a:blip r:embed="rId4"/>
            <a:stretch>
              <a:fillRect/>
            </a:stretch>
          </p:blipFill>
          <p:spPr>
            <a:xfrm>
              <a:off x="2546030" y="1854565"/>
              <a:ext cx="460440" cy="323858"/>
            </a:xfrm>
            <a:prstGeom prst="rect">
              <a:avLst/>
            </a:prstGeom>
            <a:ln w="12700" cap="flat">
              <a:noFill/>
              <a:miter lim="400000"/>
            </a:ln>
            <a:effectLst/>
          </p:spPr>
        </p:pic>
        <p:pic>
          <p:nvPicPr>
            <p:cNvPr id="327" name="blue_molecule.png"/>
            <p:cNvPicPr>
              <a:picLocks noChangeAspect="1"/>
            </p:cNvPicPr>
            <p:nvPr/>
          </p:nvPicPr>
          <p:blipFill>
            <a:blip r:embed="rId3"/>
            <a:stretch>
              <a:fillRect/>
            </a:stretch>
          </p:blipFill>
          <p:spPr>
            <a:xfrm>
              <a:off x="295893" y="2316443"/>
              <a:ext cx="566994" cy="375633"/>
            </a:xfrm>
            <a:prstGeom prst="rect">
              <a:avLst/>
            </a:prstGeom>
            <a:ln w="12700" cap="flat">
              <a:noFill/>
              <a:miter lim="400000"/>
            </a:ln>
            <a:effectLst/>
          </p:spPr>
        </p:pic>
        <p:pic>
          <p:nvPicPr>
            <p:cNvPr id="328" name="red_molecule.png"/>
            <p:cNvPicPr>
              <a:picLocks noChangeAspect="1"/>
            </p:cNvPicPr>
            <p:nvPr/>
          </p:nvPicPr>
          <p:blipFill>
            <a:blip r:embed="rId4"/>
            <a:stretch>
              <a:fillRect/>
            </a:stretch>
          </p:blipFill>
          <p:spPr>
            <a:xfrm>
              <a:off x="394312" y="1854565"/>
              <a:ext cx="460441" cy="323858"/>
            </a:xfrm>
            <a:prstGeom prst="rect">
              <a:avLst/>
            </a:prstGeom>
            <a:ln w="12700" cap="flat">
              <a:noFill/>
              <a:miter lim="400000"/>
            </a:ln>
            <a:effectLst/>
          </p:spPr>
        </p:pic>
        <p:pic>
          <p:nvPicPr>
            <p:cNvPr id="329" name="blue_molecule.png"/>
            <p:cNvPicPr>
              <a:picLocks noChangeAspect="1"/>
            </p:cNvPicPr>
            <p:nvPr/>
          </p:nvPicPr>
          <p:blipFill>
            <a:blip r:embed="rId3"/>
            <a:stretch>
              <a:fillRect/>
            </a:stretch>
          </p:blipFill>
          <p:spPr>
            <a:xfrm>
              <a:off x="1066974" y="2161285"/>
              <a:ext cx="566994" cy="375633"/>
            </a:xfrm>
            <a:prstGeom prst="rect">
              <a:avLst/>
            </a:prstGeom>
            <a:ln w="12700" cap="flat">
              <a:noFill/>
              <a:miter lim="400000"/>
            </a:ln>
            <a:effectLst/>
          </p:spPr>
        </p:pic>
        <p:pic>
          <p:nvPicPr>
            <p:cNvPr id="330" name="red_molecule.png"/>
            <p:cNvPicPr>
              <a:picLocks noChangeAspect="1"/>
            </p:cNvPicPr>
            <p:nvPr/>
          </p:nvPicPr>
          <p:blipFill>
            <a:blip r:embed="rId4"/>
            <a:stretch>
              <a:fillRect/>
            </a:stretch>
          </p:blipFill>
          <p:spPr>
            <a:xfrm>
              <a:off x="1992804" y="2187172"/>
              <a:ext cx="460441" cy="323858"/>
            </a:xfrm>
            <a:prstGeom prst="rect">
              <a:avLst/>
            </a:prstGeom>
            <a:ln w="12700" cap="flat">
              <a:noFill/>
              <a:miter lim="400000"/>
            </a:ln>
            <a:effectLst/>
          </p:spPr>
        </p:pic>
        <p:pic>
          <p:nvPicPr>
            <p:cNvPr id="331" name="blue_molecule.png"/>
            <p:cNvPicPr>
              <a:picLocks noChangeAspect="1"/>
            </p:cNvPicPr>
            <p:nvPr/>
          </p:nvPicPr>
          <p:blipFill>
            <a:blip r:embed="rId3"/>
            <a:stretch>
              <a:fillRect/>
            </a:stretch>
          </p:blipFill>
          <p:spPr>
            <a:xfrm>
              <a:off x="1955912" y="1594899"/>
              <a:ext cx="566994" cy="375633"/>
            </a:xfrm>
            <a:prstGeom prst="rect">
              <a:avLst/>
            </a:prstGeom>
            <a:ln w="12700" cap="flat">
              <a:noFill/>
              <a:miter lim="400000"/>
            </a:ln>
            <a:effectLst/>
          </p:spPr>
        </p:pic>
        <p:pic>
          <p:nvPicPr>
            <p:cNvPr id="332" name="red_molecule.png"/>
            <p:cNvPicPr>
              <a:picLocks noChangeAspect="1"/>
            </p:cNvPicPr>
            <p:nvPr/>
          </p:nvPicPr>
          <p:blipFill>
            <a:blip r:embed="rId4"/>
            <a:stretch>
              <a:fillRect/>
            </a:stretch>
          </p:blipFill>
          <p:spPr>
            <a:xfrm>
              <a:off x="1499632" y="1277513"/>
              <a:ext cx="460441" cy="323857"/>
            </a:xfrm>
            <a:prstGeom prst="rect">
              <a:avLst/>
            </a:prstGeom>
            <a:ln w="12700" cap="flat">
              <a:noFill/>
              <a:miter lim="400000"/>
            </a:ln>
            <a:effectLst/>
          </p:spPr>
        </p:pic>
        <p:pic>
          <p:nvPicPr>
            <p:cNvPr id="333" name="blue_molecule.png"/>
            <p:cNvPicPr>
              <a:picLocks noChangeAspect="1"/>
            </p:cNvPicPr>
            <p:nvPr/>
          </p:nvPicPr>
          <p:blipFill>
            <a:blip r:embed="rId3"/>
            <a:stretch>
              <a:fillRect/>
            </a:stretch>
          </p:blipFill>
          <p:spPr>
            <a:xfrm>
              <a:off x="2883726" y="2161285"/>
              <a:ext cx="566994" cy="375633"/>
            </a:xfrm>
            <a:prstGeom prst="rect">
              <a:avLst/>
            </a:prstGeom>
            <a:ln w="12700" cap="flat">
              <a:noFill/>
              <a:miter lim="400000"/>
            </a:ln>
            <a:effectLst/>
          </p:spPr>
        </p:pic>
        <p:pic>
          <p:nvPicPr>
            <p:cNvPr id="334" name="red_molecule.png"/>
            <p:cNvPicPr>
              <a:picLocks noChangeAspect="1"/>
            </p:cNvPicPr>
            <p:nvPr/>
          </p:nvPicPr>
          <p:blipFill>
            <a:blip r:embed="rId4"/>
            <a:stretch>
              <a:fillRect/>
            </a:stretch>
          </p:blipFill>
          <p:spPr>
            <a:xfrm>
              <a:off x="116486" y="2727606"/>
              <a:ext cx="460441" cy="323858"/>
            </a:xfrm>
            <a:prstGeom prst="rect">
              <a:avLst/>
            </a:prstGeom>
            <a:ln w="12700" cap="flat">
              <a:noFill/>
              <a:miter lim="400000"/>
            </a:ln>
            <a:effectLst/>
          </p:spPr>
        </p:pic>
        <p:grpSp>
          <p:nvGrpSpPr>
            <p:cNvPr id="341" name="Group 341"/>
            <p:cNvGrpSpPr/>
            <p:nvPr/>
          </p:nvGrpSpPr>
          <p:grpSpPr>
            <a:xfrm>
              <a:off x="360123" y="0"/>
              <a:ext cx="2638184" cy="821675"/>
              <a:chOff x="0" y="0"/>
              <a:chExt cx="2638183" cy="821674"/>
            </a:xfrm>
          </p:grpSpPr>
          <p:sp>
            <p:nvSpPr>
              <p:cNvPr id="335" name="Shape 335"/>
              <p:cNvSpPr/>
              <p:nvPr/>
            </p:nvSpPr>
            <p:spPr>
              <a:xfrm rot="5400000">
                <a:off x="-243018"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36" name="Shape 336"/>
              <p:cNvSpPr/>
              <p:nvPr/>
            </p:nvSpPr>
            <p:spPr>
              <a:xfrm rot="5400000">
                <a:off x="2059526"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37" name="Shape 337"/>
              <p:cNvSpPr/>
              <p:nvPr/>
            </p:nvSpPr>
            <p:spPr>
              <a:xfrm rot="5400000">
                <a:off x="1599017"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38" name="Shape 338"/>
              <p:cNvSpPr/>
              <p:nvPr/>
            </p:nvSpPr>
            <p:spPr>
              <a:xfrm rot="5400000">
                <a:off x="1138508" y="243017"/>
                <a:ext cx="821676"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39" name="Shape 339"/>
              <p:cNvSpPr/>
              <p:nvPr/>
            </p:nvSpPr>
            <p:spPr>
              <a:xfrm rot="5400000">
                <a:off x="678000"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40" name="Shape 340"/>
              <p:cNvSpPr/>
              <p:nvPr/>
            </p:nvSpPr>
            <p:spPr>
              <a:xfrm rot="5400000">
                <a:off x="217491"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grpSp>
      </p:grpSp>
      <p:sp>
        <p:nvSpPr>
          <p:cNvPr id="343" name="Shape 343"/>
          <p:cNvSpPr/>
          <p:nvPr/>
        </p:nvSpPr>
        <p:spPr>
          <a:xfrm>
            <a:off x="6215956" y="1988847"/>
            <a:ext cx="6598445" cy="7416331"/>
          </a:xfrm>
          <a:custGeom>
            <a:avLst/>
            <a:gdLst/>
            <a:ahLst/>
            <a:cxnLst>
              <a:cxn ang="0">
                <a:pos x="wd2" y="hd2"/>
              </a:cxn>
              <a:cxn ang="5400000">
                <a:pos x="wd2" y="hd2"/>
              </a:cxn>
              <a:cxn ang="10800000">
                <a:pos x="wd2" y="hd2"/>
              </a:cxn>
              <a:cxn ang="16200000">
                <a:pos x="wd2" y="hd2"/>
              </a:cxn>
            </a:cxnLst>
            <a:rect l="0" t="0" r="r" b="b"/>
            <a:pathLst>
              <a:path w="21600" h="21600" extrusionOk="0">
                <a:moveTo>
                  <a:pt x="1680" y="0"/>
                </a:moveTo>
                <a:cubicBezTo>
                  <a:pt x="1359" y="0"/>
                  <a:pt x="1099" y="237"/>
                  <a:pt x="1099" y="530"/>
                </a:cubicBezTo>
                <a:lnTo>
                  <a:pt x="1099" y="13243"/>
                </a:lnTo>
                <a:lnTo>
                  <a:pt x="0" y="14082"/>
                </a:lnTo>
                <a:lnTo>
                  <a:pt x="1099" y="14922"/>
                </a:lnTo>
                <a:lnTo>
                  <a:pt x="1099" y="21070"/>
                </a:lnTo>
                <a:cubicBezTo>
                  <a:pt x="1099" y="21363"/>
                  <a:pt x="1359" y="21600"/>
                  <a:pt x="1680" y="21600"/>
                </a:cubicBezTo>
                <a:lnTo>
                  <a:pt x="21019" y="21600"/>
                </a:lnTo>
                <a:cubicBezTo>
                  <a:pt x="21340" y="21600"/>
                  <a:pt x="21600" y="21363"/>
                  <a:pt x="21600" y="21070"/>
                </a:cubicBezTo>
                <a:lnTo>
                  <a:pt x="21600" y="530"/>
                </a:lnTo>
                <a:cubicBezTo>
                  <a:pt x="21600" y="237"/>
                  <a:pt x="21340" y="0"/>
                  <a:pt x="21019" y="0"/>
                </a:cubicBezTo>
                <a:lnTo>
                  <a:pt x="1680" y="0"/>
                </a:lnTo>
                <a:close/>
              </a:path>
            </a:pathLst>
          </a:cu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457200" tIns="144497" rIns="144497" bIns="144497">
            <a:spAutoFit/>
          </a:bodyPr>
          <a:lstStyle/>
          <a:p>
            <a:pPr algn="l" defTabSz="754278">
              <a:defRPr sz="2784">
                <a:solidFill>
                  <a:srgbClr val="000000"/>
                </a:solidFill>
                <a:latin typeface="Helvetica"/>
                <a:ea typeface="Helvetica"/>
                <a:cs typeface="Helvetica"/>
                <a:sym typeface="Helvetica"/>
              </a:defRPr>
            </a:pPr>
            <a:r>
              <a:rPr dirty="0">
                <a:solidFill>
                  <a:srgbClr val="3DA547"/>
                </a:solidFill>
              </a:rPr>
              <a:t>Moléculas señalizadoras redox</a:t>
            </a:r>
            <a:endParaRPr dirty="0">
              <a:solidFill>
                <a:srgbClr val="6B6B6B"/>
              </a:solidFill>
            </a:endParaRPr>
          </a:p>
          <a:p>
            <a:pPr marL="359881" indent="-359881" algn="l" defTabSz="754278">
              <a:spcBef>
                <a:spcPts val="700"/>
              </a:spcBef>
              <a:buSzPct val="100000"/>
              <a:buChar char="•"/>
              <a:defRPr sz="2784">
                <a:solidFill>
                  <a:srgbClr val="6C6C6C"/>
                </a:solidFill>
                <a:latin typeface="Helvetica Light"/>
                <a:ea typeface="Helvetica Light"/>
                <a:cs typeface="Helvetica Light"/>
                <a:sym typeface="Helvetica Light"/>
              </a:defRPr>
            </a:pPr>
            <a:r>
              <a:rPr dirty="0">
                <a:solidFill>
                  <a:srgbClr val="6B6B6B"/>
                </a:solidFill>
              </a:rPr>
              <a:t>Están hechas de agua salada dentro de cada célula del cuerpo y son </a:t>
            </a:r>
            <a:r>
              <a:rPr i="1" dirty="0">
                <a:solidFill>
                  <a:srgbClr val="6B6B6B"/>
                </a:solidFill>
              </a:rPr>
              <a:t>vitales para la vida</a:t>
            </a:r>
            <a:r>
              <a:rPr i="1" dirty="0">
                <a:solidFill>
                  <a:srgbClr val="6B6B6B"/>
                </a:solidFill>
                <a:latin typeface="Helvetica"/>
                <a:ea typeface="Helvetica"/>
                <a:cs typeface="Helvetica"/>
                <a:sym typeface="Helvetica"/>
              </a:rPr>
              <a:t>.</a:t>
            </a:r>
            <a:r>
              <a:rPr dirty="0">
                <a:solidFill>
                  <a:srgbClr val="6B6B6B"/>
                </a:solidFill>
              </a:rPr>
              <a:t> </a:t>
            </a:r>
          </a:p>
          <a:p>
            <a:pPr marL="359881" indent="-359881" algn="l" defTabSz="754278">
              <a:spcBef>
                <a:spcPts val="700"/>
              </a:spcBef>
              <a:buSzPct val="100000"/>
              <a:buChar char="•"/>
              <a:defRPr sz="2784">
                <a:solidFill>
                  <a:srgbClr val="6C6C6C"/>
                </a:solidFill>
                <a:latin typeface="Helvetica Light"/>
                <a:ea typeface="Helvetica Light"/>
                <a:cs typeface="Helvetica Light"/>
                <a:sym typeface="Helvetica Light"/>
              </a:defRPr>
            </a:pPr>
            <a:r>
              <a:rPr b="1" dirty="0">
                <a:solidFill>
                  <a:srgbClr val="6CA7DB"/>
                </a:solidFill>
                <a:latin typeface="Helvetica"/>
                <a:ea typeface="Helvetica"/>
                <a:cs typeface="Helvetica"/>
                <a:sym typeface="Helvetica"/>
              </a:rPr>
              <a:t>Red</a:t>
            </a:r>
            <a:r>
              <a:rPr dirty="0">
                <a:solidFill>
                  <a:srgbClr val="6CA7DB"/>
                </a:solidFill>
                <a:latin typeface="Helvetica"/>
                <a:ea typeface="Helvetica"/>
                <a:cs typeface="Helvetica"/>
                <a:sym typeface="Helvetica"/>
              </a:rPr>
              <a:t>uctores:</a:t>
            </a:r>
            <a:r>
              <a:rPr dirty="0">
                <a:solidFill>
                  <a:srgbClr val="6B6B6B"/>
                </a:solidFill>
              </a:rPr>
              <a:t> Llevan los menajes que le dicen a las células que activen antioxidantes. Los antioxidantes ayudan a evitar el daño celular y la enfermedad. </a:t>
            </a:r>
          </a:p>
          <a:p>
            <a:pPr marL="359881" lvl="2" indent="-359881" algn="l" defTabSz="754278">
              <a:spcBef>
                <a:spcPts val="700"/>
              </a:spcBef>
              <a:buSzPct val="100000"/>
              <a:buChar char="•"/>
              <a:defRPr sz="2784">
                <a:solidFill>
                  <a:srgbClr val="6C6C6C"/>
                </a:solidFill>
                <a:latin typeface="Helvetica Light"/>
                <a:ea typeface="Helvetica Light"/>
                <a:cs typeface="Helvetica Light"/>
                <a:sym typeface="Helvetica Light"/>
              </a:defRPr>
            </a:pPr>
            <a:r>
              <a:rPr b="1" dirty="0">
                <a:solidFill>
                  <a:srgbClr val="FD2620"/>
                </a:solidFill>
                <a:latin typeface="Helvetica"/>
                <a:ea typeface="Helvetica"/>
                <a:cs typeface="Helvetica"/>
                <a:sym typeface="Helvetica"/>
              </a:rPr>
              <a:t>Ox</a:t>
            </a:r>
            <a:r>
              <a:rPr dirty="0">
                <a:solidFill>
                  <a:srgbClr val="FD2620"/>
                </a:solidFill>
                <a:latin typeface="Helvetica"/>
                <a:ea typeface="Helvetica"/>
                <a:cs typeface="Helvetica"/>
                <a:sym typeface="Helvetica"/>
              </a:rPr>
              <a:t>idantes:</a:t>
            </a:r>
            <a:r>
              <a:rPr b="1" dirty="0">
                <a:solidFill>
                  <a:srgbClr val="FD2620"/>
                </a:solidFill>
                <a:latin typeface="Helvetica"/>
                <a:ea typeface="Helvetica"/>
                <a:cs typeface="Helvetica"/>
                <a:sym typeface="Helvetica"/>
              </a:rPr>
              <a:t> </a:t>
            </a:r>
            <a:r>
              <a:rPr dirty="0">
                <a:solidFill>
                  <a:srgbClr val="6B6B6B"/>
                </a:solidFill>
              </a:rPr>
              <a:t>Responsables por permitir comunicación celular apropiada dentro de tu cuerpo para asegurar un desempeño óptimo del sistema inmune protegiendo contra bacterias, virus e infecciones dañinas.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15"/>
                                        </p:tgtEl>
                                        <p:attrNameLst>
                                          <p:attrName>style.visibility</p:attrName>
                                        </p:attrNameLst>
                                      </p:cBhvr>
                                      <p:to>
                                        <p:strVal val="visible"/>
                                      </p:to>
                                    </p:set>
                                    <p:anim calcmode="lin" valueType="num">
                                      <p:cBhvr>
                                        <p:cTn id="7" dur="750" fill="hold"/>
                                        <p:tgtEl>
                                          <p:spTgt spid="315"/>
                                        </p:tgtEl>
                                        <p:attrNameLst>
                                          <p:attrName>ppt_w</p:attrName>
                                        </p:attrNameLst>
                                      </p:cBhvr>
                                      <p:tavLst>
                                        <p:tav tm="0">
                                          <p:val>
                                            <p:fltVal val="0"/>
                                          </p:val>
                                        </p:tav>
                                        <p:tav tm="100000">
                                          <p:val>
                                            <p:strVal val="#ppt_w"/>
                                          </p:val>
                                        </p:tav>
                                      </p:tavLst>
                                    </p:anim>
                                    <p:anim calcmode="lin" valueType="num">
                                      <p:cBhvr>
                                        <p:cTn id="8" dur="750" fill="hold"/>
                                        <p:tgtEl>
                                          <p:spTgt spid="315"/>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4" fill="hold" grpId="2" nodeType="afterEffect">
                                  <p:stCondLst>
                                    <p:cond delay="0"/>
                                  </p:stCondLst>
                                  <p:iterate>
                                    <p:tmAbs val="0"/>
                                  </p:iterate>
                                  <p:childTnLst>
                                    <p:set>
                                      <p:cBhvr>
                                        <p:cTn id="11" dur="1" fill="hold">
                                          <p:stCondLst>
                                            <p:cond delay="0"/>
                                          </p:stCondLst>
                                        </p:cTn>
                                        <p:tgtEl>
                                          <p:spTgt spid="342"/>
                                        </p:tgtEl>
                                        <p:attrNameLst>
                                          <p:attrName>style.visibility</p:attrName>
                                        </p:attrNameLst>
                                      </p:cBhvr>
                                      <p:to>
                                        <p:strVal val="visible"/>
                                      </p:to>
                                    </p:set>
                                    <p:animEffect transition="in" filter="wipe(down)">
                                      <p:cBhvr>
                                        <p:cTn id="12" dur="1000"/>
                                        <p:tgtEl>
                                          <p:spTgt spid="342"/>
                                        </p:tgtEl>
                                      </p:cBhvr>
                                    </p:animEffect>
                                  </p:childTnLst>
                                </p:cTn>
                              </p:par>
                            </p:childTnLst>
                          </p:cTn>
                        </p:par>
                        <p:par>
                          <p:cTn id="13" fill="hold">
                            <p:stCondLst>
                              <p:cond delay="1750"/>
                            </p:stCondLst>
                            <p:childTnLst>
                              <p:par>
                                <p:cTn id="14" presetID="22" presetClass="entr" presetSubtype="8" fill="hold" grpId="3" nodeType="afterEffect">
                                  <p:stCondLst>
                                    <p:cond delay="0"/>
                                  </p:stCondLst>
                                  <p:iterate>
                                    <p:tmAbs val="0"/>
                                  </p:iterate>
                                  <p:childTnLst>
                                    <p:set>
                                      <p:cBhvr>
                                        <p:cTn id="15" fill="hold"/>
                                        <p:tgtEl>
                                          <p:spTgt spid="317"/>
                                        </p:tgtEl>
                                        <p:attrNameLst>
                                          <p:attrName>style.visibility</p:attrName>
                                        </p:attrNameLst>
                                      </p:cBhvr>
                                      <p:to>
                                        <p:strVal val="visible"/>
                                      </p:to>
                                    </p:set>
                                    <p:animEffect transition="in" filter="wipe(left)">
                                      <p:cBhvr>
                                        <p:cTn id="16" dur="400"/>
                                        <p:tgtEl>
                                          <p:spTgt spid="317"/>
                                        </p:tgtEl>
                                      </p:cBhvr>
                                    </p:animEffect>
                                  </p:childTnLst>
                                </p:cTn>
                              </p:par>
                            </p:childTnLst>
                          </p:cTn>
                        </p:par>
                        <p:par>
                          <p:cTn id="17" fill="hold">
                            <p:stCondLst>
                              <p:cond delay="2150"/>
                            </p:stCondLst>
                            <p:childTnLst>
                              <p:par>
                                <p:cTn id="18" presetID="22" presetClass="entr" presetSubtype="8" fill="hold" grpId="4" nodeType="afterEffect">
                                  <p:stCondLst>
                                    <p:cond delay="0"/>
                                  </p:stCondLst>
                                  <p:iterate>
                                    <p:tmAbs val="0"/>
                                  </p:iterate>
                                  <p:childTnLst>
                                    <p:set>
                                      <p:cBhvr>
                                        <p:cTn id="19" fill="hold"/>
                                        <p:tgtEl>
                                          <p:spTgt spid="343"/>
                                        </p:tgtEl>
                                        <p:attrNameLst>
                                          <p:attrName>style.visibility</p:attrName>
                                        </p:attrNameLst>
                                      </p:cBhvr>
                                      <p:to>
                                        <p:strVal val="visible"/>
                                      </p:to>
                                    </p:set>
                                    <p:animEffect transition="in" filter="wipe(left)">
                                      <p:cBhvr>
                                        <p:cTn id="20"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1" animBg="1" advAuto="0"/>
      <p:bldP spid="317" grpId="3" animBg="1" advAuto="0"/>
      <p:bldP spid="342" grpId="2" animBg="1" advAuto="0"/>
      <p:bldP spid="343"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image.jpg" descr="iStock_000004306066XSmall.jpg"/>
          <p:cNvPicPr>
            <a:picLocks noChangeAspect="1"/>
          </p:cNvPicPr>
          <p:nvPr/>
        </p:nvPicPr>
        <p:blipFill>
          <a:blip r:embed="rId3"/>
          <a:stretch>
            <a:fillRect/>
          </a:stretch>
        </p:blipFill>
        <p:spPr>
          <a:xfrm>
            <a:off x="1685740" y="2816934"/>
            <a:ext cx="1447801" cy="2200658"/>
          </a:xfrm>
          <a:prstGeom prst="rect">
            <a:avLst/>
          </a:prstGeom>
          <a:ln w="12700">
            <a:solidFill>
              <a:srgbClr val="1F497D"/>
            </a:solidFill>
            <a:bevel/>
          </a:ln>
          <a:effectLst>
            <a:outerShdw blurRad="292100" dist="139700" dir="2700000" rotWithShape="0">
              <a:srgbClr val="333333">
                <a:alpha val="64999"/>
              </a:srgbClr>
            </a:outerShdw>
          </a:effectLst>
        </p:spPr>
      </p:pic>
      <p:pic>
        <p:nvPicPr>
          <p:cNvPr id="348" name="image.jpg" descr="iStock_000002721547XSmall.jpg"/>
          <p:cNvPicPr>
            <a:picLocks noChangeAspect="1"/>
          </p:cNvPicPr>
          <p:nvPr/>
        </p:nvPicPr>
        <p:blipFill>
          <a:blip r:embed="rId4"/>
          <a:stretch>
            <a:fillRect/>
          </a:stretch>
        </p:blipFill>
        <p:spPr>
          <a:xfrm>
            <a:off x="3795582" y="3316938"/>
            <a:ext cx="1447801" cy="2157507"/>
          </a:xfrm>
          <a:prstGeom prst="rect">
            <a:avLst/>
          </a:prstGeom>
          <a:ln w="12700">
            <a:solidFill>
              <a:srgbClr val="1F497D"/>
            </a:solidFill>
            <a:bevel/>
          </a:ln>
          <a:effectLst>
            <a:outerShdw blurRad="292100" dist="139700" dir="2700000" rotWithShape="0">
              <a:srgbClr val="333333">
                <a:alpha val="64999"/>
              </a:srgbClr>
            </a:outerShdw>
          </a:effectLst>
        </p:spPr>
      </p:pic>
      <p:pic>
        <p:nvPicPr>
          <p:cNvPr id="349" name="image.jpg" descr="iStock_000001573999XSmall.jpg"/>
          <p:cNvPicPr>
            <a:picLocks noChangeAspect="1"/>
          </p:cNvPicPr>
          <p:nvPr/>
        </p:nvPicPr>
        <p:blipFill>
          <a:blip r:embed="rId5"/>
          <a:stretch>
            <a:fillRect/>
          </a:stretch>
        </p:blipFill>
        <p:spPr>
          <a:xfrm>
            <a:off x="6317994" y="3792132"/>
            <a:ext cx="1447801" cy="2169335"/>
          </a:xfrm>
          <a:prstGeom prst="rect">
            <a:avLst/>
          </a:prstGeom>
          <a:ln w="12700">
            <a:solidFill>
              <a:srgbClr val="1F497D"/>
            </a:solidFill>
            <a:bevel/>
          </a:ln>
          <a:effectLst>
            <a:outerShdw blurRad="292100" dist="139700" dir="2700000" rotWithShape="0">
              <a:srgbClr val="333333">
                <a:alpha val="64999"/>
              </a:srgbClr>
            </a:outerShdw>
          </a:effectLst>
        </p:spPr>
      </p:pic>
      <p:pic>
        <p:nvPicPr>
          <p:cNvPr id="350" name="image.jpg" descr="iStock_000000969911XSmall.jpg"/>
          <p:cNvPicPr>
            <a:picLocks noChangeAspect="1"/>
          </p:cNvPicPr>
          <p:nvPr/>
        </p:nvPicPr>
        <p:blipFill>
          <a:blip r:embed="rId6"/>
          <a:stretch>
            <a:fillRect/>
          </a:stretch>
        </p:blipFill>
        <p:spPr>
          <a:xfrm>
            <a:off x="8996995" y="4392973"/>
            <a:ext cx="1525663" cy="2286001"/>
          </a:xfrm>
          <a:prstGeom prst="rect">
            <a:avLst/>
          </a:prstGeom>
          <a:ln w="12700">
            <a:solidFill>
              <a:srgbClr val="1F497D"/>
            </a:solidFill>
            <a:bevel/>
          </a:ln>
          <a:effectLst>
            <a:outerShdw blurRad="292100" dist="139700" dir="2700000" rotWithShape="0">
              <a:srgbClr val="333333">
                <a:alpha val="64999"/>
              </a:srgbClr>
            </a:outerShdw>
          </a:effectLst>
        </p:spPr>
      </p:pic>
      <p:sp>
        <p:nvSpPr>
          <p:cNvPr id="351" name="Shape 351"/>
          <p:cNvSpPr/>
          <p:nvPr/>
        </p:nvSpPr>
        <p:spPr>
          <a:xfrm rot="480564">
            <a:off x="411066" y="6516958"/>
            <a:ext cx="12065081" cy="1704537"/>
          </a:xfrm>
          <a:prstGeom prst="rightArrow">
            <a:avLst>
              <a:gd name="adj1" fmla="val 48776"/>
              <a:gd name="adj2" fmla="val 50166"/>
            </a:avLst>
          </a:prstGeom>
          <a:gradFill>
            <a:gsLst>
              <a:gs pos="0">
                <a:srgbClr val="002F73"/>
              </a:gs>
              <a:gs pos="100000">
                <a:srgbClr val="9EC1E8"/>
              </a:gs>
            </a:gsLst>
            <a:lin ang="660000"/>
          </a:gradFill>
          <a:ln w="12700">
            <a:solidFill>
              <a:srgbClr val="5B91C7"/>
            </a:solidFill>
            <a:miter lim="400000"/>
          </a:ln>
          <a:effectLst>
            <a:outerShdw blurRad="50800" dist="38100" dir="2700000" rotWithShape="0">
              <a:srgbClr val="000000">
                <a:alpha val="39999"/>
              </a:srgbClr>
            </a:outerShdw>
          </a:effectLst>
          <a:extLst>
            <a:ext uri="{C572A759-6A51-4108-AA02-DFA0A04FC94B}">
              <ma14:wrappingTextBoxFlag xmlns:ma14="http://schemas.microsoft.com/office/mac/drawingml/2011/main" xmlns="" val="1"/>
            </a:ext>
          </a:extLst>
        </p:spPr>
        <p:txBody>
          <a:bodyPr lIns="50800" tIns="50800" rIns="50800" bIns="50800" anchor="ctr"/>
          <a:lstStyle>
            <a:lvl1pPr defTabSz="914400">
              <a:defRPr sz="3600" b="1">
                <a:solidFill>
                  <a:srgbClr val="FFFFFF"/>
                </a:solidFill>
                <a:latin typeface="Calibri"/>
                <a:ea typeface="Calibri"/>
                <a:cs typeface="Calibri"/>
                <a:sym typeface="Calibri"/>
              </a:defRPr>
            </a:lvl1pPr>
          </a:lstStyle>
          <a:p>
            <a:pPr>
              <a:defRPr sz="1800" b="0"/>
            </a:pPr>
            <a:r>
              <a:rPr sz="3600" b="1"/>
              <a:t>Deficiencias y desbalances en la función redox</a:t>
            </a:r>
          </a:p>
        </p:txBody>
      </p:sp>
      <p:sp>
        <p:nvSpPr>
          <p:cNvPr id="352" name="Shape 352"/>
          <p:cNvSpPr/>
          <p:nvPr/>
        </p:nvSpPr>
        <p:spPr>
          <a:xfrm>
            <a:off x="46384" y="-48206"/>
            <a:ext cx="12738258" cy="272973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lstStyle>
            <a:lvl1pPr defTabSz="866986">
              <a:lnSpc>
                <a:spcPct val="90000"/>
              </a:lnSpc>
              <a:defRPr sz="4900" cap="small" spc="490">
                <a:solidFill>
                  <a:srgbClr val="0071AD"/>
                </a:solidFill>
                <a:latin typeface="Helvetica Light"/>
                <a:ea typeface="Helvetica Light"/>
                <a:cs typeface="Helvetica Light"/>
                <a:sym typeface="Helvetica Light"/>
              </a:defRPr>
            </a:lvl1pPr>
          </a:lstStyle>
          <a:p>
            <a:r>
              <a:t>Con la edad, dieta y estrés nuestras células son menos activas</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47"/>
                                        </p:tgtEl>
                                        <p:attrNameLst>
                                          <p:attrName>style.visibility</p:attrName>
                                        </p:attrNameLst>
                                      </p:cBhvr>
                                      <p:to>
                                        <p:strVal val="visible"/>
                                      </p:to>
                                    </p:set>
                                    <p:anim calcmode="lin" valueType="num">
                                      <p:cBhvr>
                                        <p:cTn id="7" dur="1000" fill="hold"/>
                                        <p:tgtEl>
                                          <p:spTgt spid="347"/>
                                        </p:tgtEl>
                                        <p:attrNameLst>
                                          <p:attrName>ppt_w</p:attrName>
                                        </p:attrNameLst>
                                      </p:cBhvr>
                                      <p:tavLst>
                                        <p:tav tm="0">
                                          <p:val>
                                            <p:fltVal val="0"/>
                                          </p:val>
                                        </p:tav>
                                        <p:tav tm="100000">
                                          <p:val>
                                            <p:strVal val="#ppt_w"/>
                                          </p:val>
                                        </p:tav>
                                      </p:tavLst>
                                    </p:anim>
                                    <p:anim calcmode="lin" valueType="num">
                                      <p:cBhvr>
                                        <p:cTn id="8" dur="1000" fill="hold"/>
                                        <p:tgtEl>
                                          <p:spTgt spid="34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351"/>
                                        </p:tgtEl>
                                        <p:attrNameLst>
                                          <p:attrName>style.visibility</p:attrName>
                                        </p:attrNameLst>
                                      </p:cBhvr>
                                      <p:to>
                                        <p:strVal val="visible"/>
                                      </p:to>
                                    </p:set>
                                    <p:animEffect transition="in" filter="wipe(left)">
                                      <p:cBhvr>
                                        <p:cTn id="12" dur="4250"/>
                                        <p:tgtEl>
                                          <p:spTgt spid="351"/>
                                        </p:tgtEl>
                                      </p:cBhvr>
                                    </p:animEffect>
                                  </p:childTnLst>
                                </p:cTn>
                              </p:par>
                            </p:childTnLst>
                          </p:cTn>
                        </p:par>
                        <p:par>
                          <p:cTn id="13" fill="hold">
                            <p:stCondLst>
                              <p:cond delay="5250"/>
                            </p:stCondLst>
                            <p:childTnLst>
                              <p:par>
                                <p:cTn id="14" presetID="23" presetClass="entr" presetSubtype="16" fill="hold" grpId="3" nodeType="afterEffect">
                                  <p:stCondLst>
                                    <p:cond delay="1000"/>
                                  </p:stCondLst>
                                  <p:iterate>
                                    <p:tmAbs val="0"/>
                                  </p:iterate>
                                  <p:childTnLst>
                                    <p:set>
                                      <p:cBhvr>
                                        <p:cTn id="15" fill="hold"/>
                                        <p:tgtEl>
                                          <p:spTgt spid="348"/>
                                        </p:tgtEl>
                                        <p:attrNameLst>
                                          <p:attrName>style.visibility</p:attrName>
                                        </p:attrNameLst>
                                      </p:cBhvr>
                                      <p:to>
                                        <p:strVal val="visible"/>
                                      </p:to>
                                    </p:set>
                                    <p:anim calcmode="lin" valueType="num">
                                      <p:cBhvr>
                                        <p:cTn id="16" dur="1000" fill="hold"/>
                                        <p:tgtEl>
                                          <p:spTgt spid="348"/>
                                        </p:tgtEl>
                                        <p:attrNameLst>
                                          <p:attrName>ppt_w</p:attrName>
                                        </p:attrNameLst>
                                      </p:cBhvr>
                                      <p:tavLst>
                                        <p:tav tm="0">
                                          <p:val>
                                            <p:fltVal val="0"/>
                                          </p:val>
                                        </p:tav>
                                        <p:tav tm="100000">
                                          <p:val>
                                            <p:strVal val="#ppt_w"/>
                                          </p:val>
                                        </p:tav>
                                      </p:tavLst>
                                    </p:anim>
                                    <p:anim calcmode="lin" valueType="num">
                                      <p:cBhvr>
                                        <p:cTn id="17" dur="1000" fill="hold"/>
                                        <p:tgtEl>
                                          <p:spTgt spid="348"/>
                                        </p:tgtEl>
                                        <p:attrNameLst>
                                          <p:attrName>ppt_h</p:attrName>
                                        </p:attrNameLst>
                                      </p:cBhvr>
                                      <p:tavLst>
                                        <p:tav tm="0">
                                          <p:val>
                                            <p:fltVal val="0"/>
                                          </p:val>
                                        </p:tav>
                                        <p:tav tm="100000">
                                          <p:val>
                                            <p:strVal val="#ppt_h"/>
                                          </p:val>
                                        </p:tav>
                                      </p:tavLst>
                                    </p:anim>
                                  </p:childTnLst>
                                </p:cTn>
                              </p:par>
                            </p:childTnLst>
                          </p:cTn>
                        </p:par>
                        <p:par>
                          <p:cTn id="18" fill="hold">
                            <p:stCondLst>
                              <p:cond delay="7250"/>
                            </p:stCondLst>
                            <p:childTnLst>
                              <p:par>
                                <p:cTn id="19" presetID="23" presetClass="entr" presetSubtype="16" fill="hold" grpId="4" nodeType="afterEffect">
                                  <p:stCondLst>
                                    <p:cond delay="0"/>
                                  </p:stCondLst>
                                  <p:iterate>
                                    <p:tmAbs val="0"/>
                                  </p:iterate>
                                  <p:childTnLst>
                                    <p:set>
                                      <p:cBhvr>
                                        <p:cTn id="20" fill="hold"/>
                                        <p:tgtEl>
                                          <p:spTgt spid="349"/>
                                        </p:tgtEl>
                                        <p:attrNameLst>
                                          <p:attrName>style.visibility</p:attrName>
                                        </p:attrNameLst>
                                      </p:cBhvr>
                                      <p:to>
                                        <p:strVal val="visible"/>
                                      </p:to>
                                    </p:set>
                                    <p:anim calcmode="lin" valueType="num">
                                      <p:cBhvr>
                                        <p:cTn id="21" dur="1000" fill="hold"/>
                                        <p:tgtEl>
                                          <p:spTgt spid="349"/>
                                        </p:tgtEl>
                                        <p:attrNameLst>
                                          <p:attrName>ppt_w</p:attrName>
                                        </p:attrNameLst>
                                      </p:cBhvr>
                                      <p:tavLst>
                                        <p:tav tm="0">
                                          <p:val>
                                            <p:fltVal val="0"/>
                                          </p:val>
                                        </p:tav>
                                        <p:tav tm="100000">
                                          <p:val>
                                            <p:strVal val="#ppt_w"/>
                                          </p:val>
                                        </p:tav>
                                      </p:tavLst>
                                    </p:anim>
                                    <p:anim calcmode="lin" valueType="num">
                                      <p:cBhvr>
                                        <p:cTn id="22" dur="1000" fill="hold"/>
                                        <p:tgtEl>
                                          <p:spTgt spid="349"/>
                                        </p:tgtEl>
                                        <p:attrNameLst>
                                          <p:attrName>ppt_h</p:attrName>
                                        </p:attrNameLst>
                                      </p:cBhvr>
                                      <p:tavLst>
                                        <p:tav tm="0">
                                          <p:val>
                                            <p:fltVal val="0"/>
                                          </p:val>
                                        </p:tav>
                                        <p:tav tm="100000">
                                          <p:val>
                                            <p:strVal val="#ppt_h"/>
                                          </p:val>
                                        </p:tav>
                                      </p:tavLst>
                                    </p:anim>
                                  </p:childTnLst>
                                </p:cTn>
                              </p:par>
                            </p:childTnLst>
                          </p:cTn>
                        </p:par>
                        <p:par>
                          <p:cTn id="23" fill="hold">
                            <p:stCondLst>
                              <p:cond delay="8250"/>
                            </p:stCondLst>
                            <p:childTnLst>
                              <p:par>
                                <p:cTn id="24" presetID="23" presetClass="entr" presetSubtype="16" fill="hold" grpId="5" nodeType="afterEffect">
                                  <p:stCondLst>
                                    <p:cond delay="0"/>
                                  </p:stCondLst>
                                  <p:iterate>
                                    <p:tmAbs val="0"/>
                                  </p:iterate>
                                  <p:childTnLst>
                                    <p:set>
                                      <p:cBhvr>
                                        <p:cTn id="25" fill="hold"/>
                                        <p:tgtEl>
                                          <p:spTgt spid="350"/>
                                        </p:tgtEl>
                                        <p:attrNameLst>
                                          <p:attrName>style.visibility</p:attrName>
                                        </p:attrNameLst>
                                      </p:cBhvr>
                                      <p:to>
                                        <p:strVal val="visible"/>
                                      </p:to>
                                    </p:set>
                                    <p:anim calcmode="lin" valueType="num">
                                      <p:cBhvr>
                                        <p:cTn id="26" dur="1000" fill="hold"/>
                                        <p:tgtEl>
                                          <p:spTgt spid="350"/>
                                        </p:tgtEl>
                                        <p:attrNameLst>
                                          <p:attrName>ppt_w</p:attrName>
                                        </p:attrNameLst>
                                      </p:cBhvr>
                                      <p:tavLst>
                                        <p:tav tm="0">
                                          <p:val>
                                            <p:fltVal val="0"/>
                                          </p:val>
                                        </p:tav>
                                        <p:tav tm="100000">
                                          <p:val>
                                            <p:strVal val="#ppt_w"/>
                                          </p:val>
                                        </p:tav>
                                      </p:tavLst>
                                    </p:anim>
                                    <p:anim calcmode="lin" valueType="num">
                                      <p:cBhvr>
                                        <p:cTn id="27" dur="1000" fill="hold"/>
                                        <p:tgtEl>
                                          <p:spTgt spid="3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1" animBg="1" advAuto="0"/>
      <p:bldP spid="348" grpId="3" animBg="1" advAuto="0"/>
      <p:bldP spid="349" grpId="4" animBg="1" advAuto="0"/>
      <p:bldP spid="350" grpId="5" animBg="1" advAuto="0"/>
      <p:bldP spid="351"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xfrm>
            <a:off x="1012512" y="161875"/>
            <a:ext cx="10979776" cy="2107991"/>
          </a:xfrm>
          <a:prstGeom prst="rect">
            <a:avLst/>
          </a:prstGeom>
        </p:spPr>
        <p:txBody>
          <a:bodyPr/>
          <a:lstStyle/>
          <a:p>
            <a:r>
              <a:t>Descubrimiento REDOX de ASEA</a:t>
            </a:r>
          </a:p>
        </p:txBody>
      </p:sp>
      <p:pic>
        <p:nvPicPr>
          <p:cNvPr id="357" name="image14.jpeg"/>
          <p:cNvPicPr>
            <a:picLocks noChangeAspect="1"/>
          </p:cNvPicPr>
          <p:nvPr/>
        </p:nvPicPr>
        <p:blipFill>
          <a:blip r:embed="rId3"/>
          <a:stretch>
            <a:fillRect/>
          </a:stretch>
        </p:blipFill>
        <p:spPr>
          <a:xfrm>
            <a:off x="650238" y="2511089"/>
            <a:ext cx="6171372" cy="4114248"/>
          </a:xfrm>
          <a:prstGeom prst="rect">
            <a:avLst/>
          </a:prstGeom>
          <a:ln w="25400">
            <a:miter lim="400000"/>
          </a:ln>
          <a:effectLst>
            <a:outerShdw blurRad="127000" dist="76200" dir="5520000" rotWithShape="0">
              <a:srgbClr val="000000">
                <a:alpha val="60000"/>
              </a:srgbClr>
            </a:outerShdw>
          </a:effectLst>
        </p:spPr>
      </p:pic>
      <p:sp>
        <p:nvSpPr>
          <p:cNvPr id="358" name="Shape 358"/>
          <p:cNvSpPr/>
          <p:nvPr/>
        </p:nvSpPr>
        <p:spPr>
          <a:xfrm>
            <a:off x="7269570" y="2797828"/>
            <a:ext cx="5219175" cy="281025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ormAutofit/>
          </a:bodyPr>
          <a:lstStyle>
            <a:lvl1pPr algn="l" defTabSz="719598">
              <a:spcBef>
                <a:spcPts val="700"/>
              </a:spcBef>
              <a:defRPr sz="2905">
                <a:solidFill>
                  <a:srgbClr val="6C6C6C"/>
                </a:solidFill>
                <a:latin typeface="Helvetica Light"/>
                <a:ea typeface="Helvetica Light"/>
                <a:cs typeface="Helvetica Light"/>
                <a:sym typeface="Helvetica Light"/>
              </a:defRPr>
            </a:lvl1pPr>
          </a:lstStyle>
          <a:p>
            <a:r>
              <a:t>Después de una extensa investigación, pruebas de laboratorio y millones de dólares un equipo de científicos lograron lo imposible.</a:t>
            </a:r>
          </a:p>
        </p:txBody>
      </p:sp>
      <p:sp>
        <p:nvSpPr>
          <p:cNvPr id="359" name="Shape 359"/>
          <p:cNvSpPr/>
          <p:nvPr/>
        </p:nvSpPr>
        <p:spPr>
          <a:xfrm>
            <a:off x="7521140" y="5838624"/>
            <a:ext cx="3942768" cy="3478413"/>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65023" tIns="65023" rIns="65023" bIns="65023" anchor="ctr"/>
          <a:lstStyle>
            <a:lvl1pPr defTabSz="866986">
              <a:spcBef>
                <a:spcPts val="900"/>
              </a:spcBef>
              <a:defRPr sz="3000">
                <a:solidFill>
                  <a:srgbClr val="3DA547"/>
                </a:solidFill>
                <a:latin typeface="Helvetica Light"/>
                <a:ea typeface="Helvetica Light"/>
                <a:cs typeface="Helvetica Light"/>
                <a:sym typeface="Helvetica Light"/>
              </a:defRPr>
            </a:lvl1pPr>
          </a:lstStyle>
          <a:p>
            <a:pPr>
              <a:defRPr>
                <a:solidFill>
                  <a:srgbClr val="6C6C6C"/>
                </a:solidFill>
              </a:defRPr>
            </a:pPr>
            <a:r>
              <a:rPr>
                <a:solidFill>
                  <a:srgbClr val="3DA547"/>
                </a:solidFill>
              </a:rPr>
              <a:t>Se estabilizan las moléculas de señalización redox fuera del cuerpo en perfecto equilibrio, ya que se encuentran en las células sanas.</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58">
                                            <p:bg/>
                                          </p:spTgt>
                                        </p:tgtEl>
                                        <p:attrNameLst>
                                          <p:attrName>style.visibility</p:attrName>
                                        </p:attrNameLst>
                                      </p:cBhvr>
                                      <p:to>
                                        <p:strVal val="visible"/>
                                      </p:to>
                                    </p:set>
                                    <p:animEffect transition="in" filter="dissolve">
                                      <p:cBhvr>
                                        <p:cTn id="7" dur="500"/>
                                        <p:tgtEl>
                                          <p:spTgt spid="358">
                                            <p:bg/>
                                          </p:spTgt>
                                        </p:tgtEl>
                                      </p:cBhvr>
                                    </p:animEffect>
                                  </p:childTnLst>
                                </p:cTn>
                              </p:par>
                              <p:par>
                                <p:cTn id="8" presetID="9" presetClass="entr" presetSubtype="0" fill="hold" grpId="1" nodeType="withEffect">
                                  <p:stCondLst>
                                    <p:cond delay="0"/>
                                  </p:stCondLst>
                                  <p:iterate>
                                    <p:tmAbs val="0"/>
                                  </p:iterate>
                                  <p:childTnLst>
                                    <p:set>
                                      <p:cBhvr>
                                        <p:cTn id="9" fill="hold"/>
                                        <p:tgtEl>
                                          <p:spTgt spid="358">
                                            <p:txEl>
                                              <p:pRg st="0" end="0"/>
                                            </p:txEl>
                                          </p:spTgt>
                                        </p:tgtEl>
                                        <p:attrNameLst>
                                          <p:attrName>style.visibility</p:attrName>
                                        </p:attrNameLst>
                                      </p:cBhvr>
                                      <p:to>
                                        <p:strVal val="visible"/>
                                      </p:to>
                                    </p:set>
                                    <p:animEffect transition="in" filter="dissolve">
                                      <p:cBhvr>
                                        <p:cTn id="10" dur="500"/>
                                        <p:tgtEl>
                                          <p:spTgt spid="3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2" nodeType="clickEffect">
                                  <p:stCondLst>
                                    <p:cond delay="0"/>
                                  </p:stCondLst>
                                  <p:childTnLst>
                                    <p:set>
                                      <p:cBhvr>
                                        <p:cTn id="14" dur="1" fill="hold">
                                          <p:stCondLst>
                                            <p:cond delay="0"/>
                                          </p:stCondLst>
                                        </p:cTn>
                                        <p:tgtEl>
                                          <p:spTgt spid="359"/>
                                        </p:tgtEl>
                                        <p:attrNameLst>
                                          <p:attrName>style.visibility</p:attrName>
                                        </p:attrNameLst>
                                      </p:cBhvr>
                                      <p:to>
                                        <p:strVal val="visible"/>
                                      </p:to>
                                    </p:set>
                                    <p:animEffect transition="in" filter="wipe(up)">
                                      <p:cBhvr>
                                        <p:cTn id="15"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uiExpand="1" build="p" bldLvl="5" animBg="1" advAuto="0"/>
      <p:bldP spid="359"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p:nvPr/>
        </p:nvSpPr>
        <p:spPr>
          <a:xfrm>
            <a:off x="533493" y="490258"/>
            <a:ext cx="11937815" cy="1656374"/>
          </a:xfrm>
          <a:prstGeom prst="rect">
            <a:avLst/>
          </a:prstGeom>
          <a:ln w="12700">
            <a:miter lim="400000"/>
          </a:ln>
          <a:extLst>
            <a:ext uri="{C572A759-6A51-4108-AA02-DFA0A04FC94B}">
              <ma14:wrappingTextBoxFlag xmlns:ma14="http://schemas.microsoft.com/office/mac/drawingml/2011/main" xmlns="" val="1"/>
            </a:ext>
          </a:extLst>
        </p:spPr>
        <p:txBody>
          <a:bodyPr lIns="48767" tIns="48767" rIns="48767" bIns="48767">
            <a:normAutofit/>
          </a:bodyPr>
          <a:lstStyle>
            <a:lvl1pPr defTabSz="487643">
              <a:defRPr sz="4800">
                <a:solidFill>
                  <a:srgbClr val="3552A5"/>
                </a:solidFill>
                <a:latin typeface="Helvetica Light"/>
                <a:ea typeface="Helvetica Light"/>
                <a:cs typeface="Helvetica Light"/>
                <a:sym typeface="Helvetica Light"/>
              </a:defRPr>
            </a:lvl1pPr>
          </a:lstStyle>
          <a:p>
            <a:r>
              <a:t>¿Quién puede Beneficiarse de la Tecnología de ASEA?</a:t>
            </a:r>
          </a:p>
        </p:txBody>
      </p:sp>
      <p:grpSp>
        <p:nvGrpSpPr>
          <p:cNvPr id="366" name="Group 366"/>
          <p:cNvGrpSpPr/>
          <p:nvPr/>
        </p:nvGrpSpPr>
        <p:grpSpPr>
          <a:xfrm>
            <a:off x="4516335" y="2972536"/>
            <a:ext cx="4247261" cy="3398195"/>
            <a:chOff x="-173467" y="0"/>
            <a:chExt cx="4247260" cy="3398193"/>
          </a:xfrm>
        </p:grpSpPr>
        <p:pic>
          <p:nvPicPr>
            <p:cNvPr id="364" name="asea recover photo.png"/>
            <p:cNvPicPr>
              <a:picLocks noChangeAspect="1"/>
            </p:cNvPicPr>
            <p:nvPr/>
          </p:nvPicPr>
          <p:blipFill>
            <a:blip r:embed="rId3"/>
            <a:stretch>
              <a:fillRect/>
            </a:stretch>
          </p:blipFill>
          <p:spPr>
            <a:xfrm>
              <a:off x="0" y="797977"/>
              <a:ext cx="3900326" cy="2600217"/>
            </a:xfrm>
            <a:prstGeom prst="rect">
              <a:avLst/>
            </a:prstGeom>
            <a:ln w="25400" cap="flat">
              <a:noFill/>
              <a:miter lim="400000"/>
            </a:ln>
            <a:effectLst>
              <a:outerShdw blurRad="127000" dist="76200" dir="5520000" rotWithShape="0">
                <a:srgbClr val="000000">
                  <a:alpha val="60000"/>
                </a:srgbClr>
              </a:outerShdw>
            </a:effectLst>
          </p:spPr>
        </p:pic>
        <p:sp>
          <p:nvSpPr>
            <p:cNvPr id="365" name="Shape 365"/>
            <p:cNvSpPr/>
            <p:nvPr/>
          </p:nvSpPr>
          <p:spPr>
            <a:xfrm>
              <a:off x="-173468" y="0"/>
              <a:ext cx="4247262"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t>Deportes y Atletismo</a:t>
              </a:r>
            </a:p>
          </p:txBody>
        </p:sp>
      </p:grpSp>
      <p:grpSp>
        <p:nvGrpSpPr>
          <p:cNvPr id="369" name="Group 369"/>
          <p:cNvGrpSpPr/>
          <p:nvPr/>
        </p:nvGrpSpPr>
        <p:grpSpPr>
          <a:xfrm>
            <a:off x="518297" y="3743552"/>
            <a:ext cx="3901656" cy="3363140"/>
            <a:chOff x="0" y="0"/>
            <a:chExt cx="3901655" cy="3363139"/>
          </a:xfrm>
        </p:grpSpPr>
        <p:pic>
          <p:nvPicPr>
            <p:cNvPr id="367" name="iStock45494900_L happy people family beach.jpg"/>
            <p:cNvPicPr>
              <a:picLocks noChangeAspect="1"/>
            </p:cNvPicPr>
            <p:nvPr/>
          </p:nvPicPr>
          <p:blipFill>
            <a:blip r:embed="rId4"/>
            <a:stretch>
              <a:fillRect/>
            </a:stretch>
          </p:blipFill>
          <p:spPr>
            <a:xfrm>
              <a:off x="0" y="759639"/>
              <a:ext cx="3901656" cy="2603501"/>
            </a:xfrm>
            <a:prstGeom prst="rect">
              <a:avLst/>
            </a:prstGeom>
            <a:ln w="25400" cap="flat">
              <a:noFill/>
              <a:miter lim="400000"/>
            </a:ln>
            <a:effectLst>
              <a:outerShdw blurRad="127000" dist="76200" dir="5520000" rotWithShape="0">
                <a:srgbClr val="000000">
                  <a:alpha val="60000"/>
                </a:srgbClr>
              </a:outerShdw>
            </a:effectLst>
          </p:spPr>
        </p:pic>
        <p:sp>
          <p:nvSpPr>
            <p:cNvPr id="368" name="Shape 368"/>
            <p:cNvSpPr/>
            <p:nvPr/>
          </p:nvSpPr>
          <p:spPr>
            <a:xfrm>
              <a:off x="152126" y="0"/>
              <a:ext cx="3597403"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t>Salud y Bienestar</a:t>
              </a:r>
            </a:p>
          </p:txBody>
        </p:sp>
      </p:grpSp>
      <p:grpSp>
        <p:nvGrpSpPr>
          <p:cNvPr id="372" name="Group 372"/>
          <p:cNvGrpSpPr/>
          <p:nvPr/>
        </p:nvGrpSpPr>
        <p:grpSpPr>
          <a:xfrm>
            <a:off x="8584031" y="3457371"/>
            <a:ext cx="4381035" cy="3668802"/>
            <a:chOff x="-210459" y="-266700"/>
            <a:chExt cx="4381034" cy="3668800"/>
          </a:xfrm>
        </p:grpSpPr>
        <p:pic>
          <p:nvPicPr>
            <p:cNvPr id="370" name="image10.png"/>
            <p:cNvPicPr>
              <a:picLocks noChangeAspect="1"/>
            </p:cNvPicPr>
            <p:nvPr/>
          </p:nvPicPr>
          <p:blipFill>
            <a:blip r:embed="rId5"/>
            <a:srcRect l="1566" t="2071" r="1922" b="2387"/>
            <a:stretch>
              <a:fillRect/>
            </a:stretch>
          </p:blipFill>
          <p:spPr>
            <a:xfrm>
              <a:off x="230433" y="793954"/>
              <a:ext cx="3499145" cy="2608147"/>
            </a:xfrm>
            <a:prstGeom prst="rect">
              <a:avLst/>
            </a:prstGeom>
            <a:ln w="25400" cap="flat">
              <a:noFill/>
              <a:miter lim="400000"/>
            </a:ln>
            <a:effectLst>
              <a:outerShdw blurRad="127000" dist="76200" dir="5520000" rotWithShape="0">
                <a:srgbClr val="000000">
                  <a:alpha val="60000"/>
                </a:srgbClr>
              </a:outerShdw>
            </a:effectLst>
          </p:spPr>
        </p:pic>
        <p:sp>
          <p:nvSpPr>
            <p:cNvPr id="371" name="Shape 371"/>
            <p:cNvSpPr/>
            <p:nvPr/>
          </p:nvSpPr>
          <p:spPr>
            <a:xfrm>
              <a:off x="-210460" y="-266701"/>
              <a:ext cx="4381035" cy="1168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t>Recupérate a un Nivel Celular</a:t>
              </a: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69"/>
                                        </p:tgtEl>
                                        <p:attrNameLst>
                                          <p:attrName>style.visibility</p:attrName>
                                        </p:attrNameLst>
                                      </p:cBhvr>
                                      <p:to>
                                        <p:strVal val="visible"/>
                                      </p:to>
                                    </p:set>
                                    <p:anim calcmode="lin" valueType="num">
                                      <p:cBhvr>
                                        <p:cTn id="7" dur="750" fill="hold"/>
                                        <p:tgtEl>
                                          <p:spTgt spid="369"/>
                                        </p:tgtEl>
                                        <p:attrNameLst>
                                          <p:attrName>ppt_w</p:attrName>
                                        </p:attrNameLst>
                                      </p:cBhvr>
                                      <p:tavLst>
                                        <p:tav tm="0">
                                          <p:val>
                                            <p:fltVal val="0"/>
                                          </p:val>
                                        </p:tav>
                                        <p:tav tm="100000">
                                          <p:val>
                                            <p:strVal val="#ppt_w"/>
                                          </p:val>
                                        </p:tav>
                                      </p:tavLst>
                                    </p:anim>
                                    <p:anim calcmode="lin" valueType="num">
                                      <p:cBhvr>
                                        <p:cTn id="8" dur="750" fill="hold"/>
                                        <p:tgtEl>
                                          <p:spTgt spid="36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66"/>
                                        </p:tgtEl>
                                        <p:attrNameLst>
                                          <p:attrName>style.visibility</p:attrName>
                                        </p:attrNameLst>
                                      </p:cBhvr>
                                      <p:to>
                                        <p:strVal val="visible"/>
                                      </p:to>
                                    </p:set>
                                    <p:anim calcmode="lin" valueType="num">
                                      <p:cBhvr>
                                        <p:cTn id="13" dur="750" fill="hold"/>
                                        <p:tgtEl>
                                          <p:spTgt spid="366"/>
                                        </p:tgtEl>
                                        <p:attrNameLst>
                                          <p:attrName>ppt_w</p:attrName>
                                        </p:attrNameLst>
                                      </p:cBhvr>
                                      <p:tavLst>
                                        <p:tav tm="0">
                                          <p:val>
                                            <p:fltVal val="0"/>
                                          </p:val>
                                        </p:tav>
                                        <p:tav tm="100000">
                                          <p:val>
                                            <p:strVal val="#ppt_w"/>
                                          </p:val>
                                        </p:tav>
                                      </p:tavLst>
                                    </p:anim>
                                    <p:anim calcmode="lin" valueType="num">
                                      <p:cBhvr>
                                        <p:cTn id="14" dur="750" fill="hold"/>
                                        <p:tgtEl>
                                          <p:spTgt spid="36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72"/>
                                        </p:tgtEl>
                                        <p:attrNameLst>
                                          <p:attrName>style.visibility</p:attrName>
                                        </p:attrNameLst>
                                      </p:cBhvr>
                                      <p:to>
                                        <p:strVal val="visible"/>
                                      </p:to>
                                    </p:set>
                                    <p:anim calcmode="lin" valueType="num">
                                      <p:cBhvr>
                                        <p:cTn id="19" dur="750" fill="hold"/>
                                        <p:tgtEl>
                                          <p:spTgt spid="372"/>
                                        </p:tgtEl>
                                        <p:attrNameLst>
                                          <p:attrName>ppt_w</p:attrName>
                                        </p:attrNameLst>
                                      </p:cBhvr>
                                      <p:tavLst>
                                        <p:tav tm="0">
                                          <p:val>
                                            <p:fltVal val="0"/>
                                          </p:val>
                                        </p:tav>
                                        <p:tav tm="100000">
                                          <p:val>
                                            <p:strVal val="#ppt_w"/>
                                          </p:val>
                                        </p:tav>
                                      </p:tavLst>
                                    </p:anim>
                                    <p:anim calcmode="lin" valueType="num">
                                      <p:cBhvr>
                                        <p:cTn id="20" dur="750" fill="hold"/>
                                        <p:tgtEl>
                                          <p:spTgt spid="3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2" animBg="1" advAuto="0"/>
      <p:bldP spid="369" grpId="1" animBg="1" advAuto="0"/>
      <p:bldP spid="372"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 name="Group 378"/>
          <p:cNvGrpSpPr/>
          <p:nvPr/>
        </p:nvGrpSpPr>
        <p:grpSpPr>
          <a:xfrm>
            <a:off x="4782116" y="2261129"/>
            <a:ext cx="5588001" cy="4264096"/>
            <a:chOff x="0" y="25400"/>
            <a:chExt cx="5588000" cy="4264095"/>
          </a:xfrm>
        </p:grpSpPr>
        <p:pic>
          <p:nvPicPr>
            <p:cNvPr id="376" name="image.png"/>
            <p:cNvPicPr>
              <a:picLocks/>
            </p:cNvPicPr>
            <p:nvPr/>
          </p:nvPicPr>
          <p:blipFill>
            <a:blip r:embed="rId3"/>
            <a:stretch>
              <a:fillRect/>
            </a:stretch>
          </p:blipFill>
          <p:spPr>
            <a:xfrm>
              <a:off x="0" y="1622495"/>
              <a:ext cx="4445000" cy="2667001"/>
            </a:xfrm>
            <a:prstGeom prst="rect">
              <a:avLst/>
            </a:prstGeom>
            <a:ln w="12700" cap="flat">
              <a:noFill/>
              <a:miter lim="400000"/>
            </a:ln>
            <a:effectLst/>
          </p:spPr>
        </p:pic>
        <p:pic>
          <p:nvPicPr>
            <p:cNvPr id="377" name="Picture 376"/>
            <p:cNvPicPr>
              <a:picLocks/>
            </p:cNvPicPr>
            <p:nvPr/>
          </p:nvPicPr>
          <p:blipFill>
            <a:blip r:embed="rId4">
              <a:alphaModFix amt="77000"/>
            </a:blip>
            <a:stretch>
              <a:fillRect/>
            </a:stretch>
          </p:blipFill>
          <p:spPr>
            <a:xfrm>
              <a:off x="2540000" y="25400"/>
              <a:ext cx="3048000" cy="4165600"/>
            </a:xfrm>
            <a:prstGeom prst="rect">
              <a:avLst/>
            </a:prstGeom>
            <a:effectLst/>
          </p:spPr>
        </p:pic>
      </p:grpSp>
      <p:pic>
        <p:nvPicPr>
          <p:cNvPr id="379" name="NoSign not.jpg"/>
          <p:cNvPicPr>
            <a:picLocks noChangeAspect="1"/>
          </p:cNvPicPr>
          <p:nvPr/>
        </p:nvPicPr>
        <p:blipFill>
          <a:blip r:embed="rId5">
            <a:alphaModFix amt="33993"/>
          </a:blip>
          <a:srcRect l="4717" t="13830" r="6835" b="9342"/>
          <a:stretch>
            <a:fillRect/>
          </a:stretch>
        </p:blipFill>
        <p:spPr>
          <a:xfrm>
            <a:off x="5394061" y="2139932"/>
            <a:ext cx="4389512" cy="4439445"/>
          </a:xfrm>
          <a:custGeom>
            <a:avLst/>
            <a:gdLst/>
            <a:ahLst/>
            <a:cxnLst>
              <a:cxn ang="0">
                <a:pos x="wd2" y="hd2"/>
              </a:cxn>
              <a:cxn ang="5400000">
                <a:pos x="wd2" y="hd2"/>
              </a:cxn>
              <a:cxn ang="10800000">
                <a:pos x="wd2" y="hd2"/>
              </a:cxn>
              <a:cxn ang="16200000">
                <a:pos x="wd2" y="hd2"/>
              </a:cxn>
            </a:cxnLst>
            <a:rect l="0" t="0" r="r" b="b"/>
            <a:pathLst>
              <a:path w="21599" h="21600" extrusionOk="0">
                <a:moveTo>
                  <a:pt x="10658" y="0"/>
                </a:moveTo>
                <a:lnTo>
                  <a:pt x="10246" y="4"/>
                </a:lnTo>
                <a:lnTo>
                  <a:pt x="9871" y="19"/>
                </a:lnTo>
                <a:lnTo>
                  <a:pt x="9561" y="42"/>
                </a:lnTo>
                <a:lnTo>
                  <a:pt x="9217" y="93"/>
                </a:lnTo>
                <a:lnTo>
                  <a:pt x="8817" y="168"/>
                </a:lnTo>
                <a:lnTo>
                  <a:pt x="8415" y="259"/>
                </a:lnTo>
                <a:lnTo>
                  <a:pt x="8065" y="351"/>
                </a:lnTo>
                <a:lnTo>
                  <a:pt x="7811" y="427"/>
                </a:lnTo>
                <a:lnTo>
                  <a:pt x="7487" y="521"/>
                </a:lnTo>
                <a:lnTo>
                  <a:pt x="7067" y="657"/>
                </a:lnTo>
                <a:lnTo>
                  <a:pt x="6647" y="809"/>
                </a:lnTo>
                <a:lnTo>
                  <a:pt x="6290" y="958"/>
                </a:lnTo>
                <a:lnTo>
                  <a:pt x="6057" y="1076"/>
                </a:lnTo>
                <a:lnTo>
                  <a:pt x="5645" y="1327"/>
                </a:lnTo>
                <a:lnTo>
                  <a:pt x="5140" y="1601"/>
                </a:lnTo>
                <a:lnTo>
                  <a:pt x="4839" y="1778"/>
                </a:lnTo>
                <a:lnTo>
                  <a:pt x="4589" y="1954"/>
                </a:lnTo>
                <a:lnTo>
                  <a:pt x="4353" y="2147"/>
                </a:lnTo>
                <a:lnTo>
                  <a:pt x="4081" y="2367"/>
                </a:lnTo>
                <a:lnTo>
                  <a:pt x="3749" y="2651"/>
                </a:lnTo>
                <a:lnTo>
                  <a:pt x="3374" y="3008"/>
                </a:lnTo>
                <a:lnTo>
                  <a:pt x="2978" y="3412"/>
                </a:lnTo>
                <a:lnTo>
                  <a:pt x="2595" y="3825"/>
                </a:lnTo>
                <a:lnTo>
                  <a:pt x="2249" y="4225"/>
                </a:lnTo>
                <a:lnTo>
                  <a:pt x="1966" y="4578"/>
                </a:lnTo>
                <a:lnTo>
                  <a:pt x="1775" y="4851"/>
                </a:lnTo>
                <a:lnTo>
                  <a:pt x="1703" y="5019"/>
                </a:lnTo>
                <a:lnTo>
                  <a:pt x="1640" y="5136"/>
                </a:lnTo>
                <a:lnTo>
                  <a:pt x="1498" y="5324"/>
                </a:lnTo>
                <a:lnTo>
                  <a:pt x="1357" y="5507"/>
                </a:lnTo>
                <a:lnTo>
                  <a:pt x="1296" y="5621"/>
                </a:lnTo>
                <a:lnTo>
                  <a:pt x="1267" y="5700"/>
                </a:lnTo>
                <a:lnTo>
                  <a:pt x="1193" y="5799"/>
                </a:lnTo>
                <a:lnTo>
                  <a:pt x="1076" y="5986"/>
                </a:lnTo>
                <a:lnTo>
                  <a:pt x="945" y="6276"/>
                </a:lnTo>
                <a:lnTo>
                  <a:pt x="742" y="6814"/>
                </a:lnTo>
                <a:lnTo>
                  <a:pt x="582" y="7266"/>
                </a:lnTo>
                <a:lnTo>
                  <a:pt x="486" y="7579"/>
                </a:lnTo>
                <a:lnTo>
                  <a:pt x="465" y="7712"/>
                </a:lnTo>
                <a:lnTo>
                  <a:pt x="427" y="7830"/>
                </a:lnTo>
                <a:lnTo>
                  <a:pt x="355" y="8017"/>
                </a:lnTo>
                <a:lnTo>
                  <a:pt x="279" y="8342"/>
                </a:lnTo>
                <a:lnTo>
                  <a:pt x="201" y="8695"/>
                </a:lnTo>
                <a:lnTo>
                  <a:pt x="133" y="8948"/>
                </a:lnTo>
                <a:lnTo>
                  <a:pt x="72" y="9163"/>
                </a:lnTo>
                <a:lnTo>
                  <a:pt x="33" y="9479"/>
                </a:lnTo>
                <a:lnTo>
                  <a:pt x="10" y="9927"/>
                </a:lnTo>
                <a:cubicBezTo>
                  <a:pt x="7" y="10195"/>
                  <a:pt x="1" y="10304"/>
                  <a:pt x="0" y="10786"/>
                </a:cubicBezTo>
                <a:cubicBezTo>
                  <a:pt x="-1" y="11073"/>
                  <a:pt x="5" y="11242"/>
                  <a:pt x="8" y="11468"/>
                </a:cubicBezTo>
                <a:lnTo>
                  <a:pt x="33" y="11988"/>
                </a:lnTo>
                <a:lnTo>
                  <a:pt x="86" y="12484"/>
                </a:lnTo>
                <a:lnTo>
                  <a:pt x="154" y="12793"/>
                </a:lnTo>
                <a:lnTo>
                  <a:pt x="209" y="12967"/>
                </a:lnTo>
                <a:lnTo>
                  <a:pt x="246" y="13150"/>
                </a:lnTo>
                <a:lnTo>
                  <a:pt x="283" y="13347"/>
                </a:lnTo>
                <a:lnTo>
                  <a:pt x="340" y="13554"/>
                </a:lnTo>
                <a:lnTo>
                  <a:pt x="427" y="13834"/>
                </a:lnTo>
                <a:lnTo>
                  <a:pt x="545" y="14204"/>
                </a:lnTo>
                <a:lnTo>
                  <a:pt x="716" y="14737"/>
                </a:lnTo>
                <a:lnTo>
                  <a:pt x="880" y="15179"/>
                </a:lnTo>
                <a:lnTo>
                  <a:pt x="1017" y="15506"/>
                </a:lnTo>
                <a:lnTo>
                  <a:pt x="1123" y="15680"/>
                </a:lnTo>
                <a:lnTo>
                  <a:pt x="1197" y="15782"/>
                </a:lnTo>
                <a:lnTo>
                  <a:pt x="1228" y="15865"/>
                </a:lnTo>
                <a:lnTo>
                  <a:pt x="1252" y="15925"/>
                </a:lnTo>
                <a:lnTo>
                  <a:pt x="1314" y="16035"/>
                </a:lnTo>
                <a:lnTo>
                  <a:pt x="1402" y="16184"/>
                </a:lnTo>
                <a:lnTo>
                  <a:pt x="1509" y="16350"/>
                </a:lnTo>
                <a:lnTo>
                  <a:pt x="1623" y="16518"/>
                </a:lnTo>
                <a:lnTo>
                  <a:pt x="1728" y="16670"/>
                </a:lnTo>
                <a:lnTo>
                  <a:pt x="1818" y="16790"/>
                </a:lnTo>
                <a:lnTo>
                  <a:pt x="1880" y="16861"/>
                </a:lnTo>
                <a:lnTo>
                  <a:pt x="1935" y="16925"/>
                </a:lnTo>
                <a:lnTo>
                  <a:pt x="2027" y="17045"/>
                </a:lnTo>
                <a:lnTo>
                  <a:pt x="2146" y="17207"/>
                </a:lnTo>
                <a:lnTo>
                  <a:pt x="2281" y="17390"/>
                </a:lnTo>
                <a:lnTo>
                  <a:pt x="2470" y="17634"/>
                </a:lnTo>
                <a:lnTo>
                  <a:pt x="2732" y="17931"/>
                </a:lnTo>
                <a:lnTo>
                  <a:pt x="3038" y="18257"/>
                </a:lnTo>
                <a:lnTo>
                  <a:pt x="3366" y="18590"/>
                </a:lnTo>
                <a:lnTo>
                  <a:pt x="3691" y="18900"/>
                </a:lnTo>
                <a:lnTo>
                  <a:pt x="3987" y="19171"/>
                </a:lnTo>
                <a:lnTo>
                  <a:pt x="4232" y="19374"/>
                </a:lnTo>
                <a:lnTo>
                  <a:pt x="4399" y="19486"/>
                </a:lnTo>
                <a:lnTo>
                  <a:pt x="4562" y="19580"/>
                </a:lnTo>
                <a:lnTo>
                  <a:pt x="4630" y="19659"/>
                </a:lnTo>
                <a:lnTo>
                  <a:pt x="4704" y="19740"/>
                </a:lnTo>
                <a:lnTo>
                  <a:pt x="4884" y="19843"/>
                </a:lnTo>
                <a:lnTo>
                  <a:pt x="5144" y="19974"/>
                </a:lnTo>
                <a:lnTo>
                  <a:pt x="5411" y="20129"/>
                </a:lnTo>
                <a:lnTo>
                  <a:pt x="5692" y="20300"/>
                </a:lnTo>
                <a:lnTo>
                  <a:pt x="5891" y="20418"/>
                </a:lnTo>
                <a:lnTo>
                  <a:pt x="6073" y="20517"/>
                </a:lnTo>
                <a:lnTo>
                  <a:pt x="6296" y="20633"/>
                </a:lnTo>
                <a:lnTo>
                  <a:pt x="6676" y="20806"/>
                </a:lnTo>
                <a:lnTo>
                  <a:pt x="7106" y="20972"/>
                </a:lnTo>
                <a:lnTo>
                  <a:pt x="7487" y="21094"/>
                </a:lnTo>
                <a:lnTo>
                  <a:pt x="7723" y="21142"/>
                </a:lnTo>
                <a:lnTo>
                  <a:pt x="7940" y="21208"/>
                </a:lnTo>
                <a:lnTo>
                  <a:pt x="8075" y="21262"/>
                </a:lnTo>
                <a:lnTo>
                  <a:pt x="8284" y="21295"/>
                </a:lnTo>
                <a:lnTo>
                  <a:pt x="8508" y="21328"/>
                </a:lnTo>
                <a:lnTo>
                  <a:pt x="8690" y="21390"/>
                </a:lnTo>
                <a:lnTo>
                  <a:pt x="8901" y="21457"/>
                </a:lnTo>
                <a:lnTo>
                  <a:pt x="9196" y="21503"/>
                </a:lnTo>
                <a:lnTo>
                  <a:pt x="9455" y="21536"/>
                </a:lnTo>
                <a:lnTo>
                  <a:pt x="9584" y="21569"/>
                </a:lnTo>
                <a:lnTo>
                  <a:pt x="9744" y="21600"/>
                </a:lnTo>
                <a:lnTo>
                  <a:pt x="9918" y="21527"/>
                </a:lnTo>
                <a:lnTo>
                  <a:pt x="9998" y="21482"/>
                </a:lnTo>
                <a:lnTo>
                  <a:pt x="10086" y="21519"/>
                </a:lnTo>
                <a:lnTo>
                  <a:pt x="10172" y="21552"/>
                </a:lnTo>
                <a:lnTo>
                  <a:pt x="10326" y="21571"/>
                </a:lnTo>
                <a:lnTo>
                  <a:pt x="10526" y="21586"/>
                </a:lnTo>
                <a:lnTo>
                  <a:pt x="10750" y="21590"/>
                </a:lnTo>
                <a:lnTo>
                  <a:pt x="10975" y="21586"/>
                </a:lnTo>
                <a:lnTo>
                  <a:pt x="11174" y="21575"/>
                </a:lnTo>
                <a:lnTo>
                  <a:pt x="11330" y="21554"/>
                </a:lnTo>
                <a:lnTo>
                  <a:pt x="11414" y="21523"/>
                </a:lnTo>
                <a:lnTo>
                  <a:pt x="11504" y="21488"/>
                </a:lnTo>
                <a:lnTo>
                  <a:pt x="11602" y="21536"/>
                </a:lnTo>
                <a:lnTo>
                  <a:pt x="11736" y="21585"/>
                </a:lnTo>
                <a:lnTo>
                  <a:pt x="11926" y="21577"/>
                </a:lnTo>
                <a:lnTo>
                  <a:pt x="12176" y="21538"/>
                </a:lnTo>
                <a:lnTo>
                  <a:pt x="12467" y="21513"/>
                </a:lnTo>
                <a:lnTo>
                  <a:pt x="12734" y="21467"/>
                </a:lnTo>
                <a:lnTo>
                  <a:pt x="12918" y="21376"/>
                </a:lnTo>
                <a:lnTo>
                  <a:pt x="13023" y="21312"/>
                </a:lnTo>
                <a:lnTo>
                  <a:pt x="13092" y="21324"/>
                </a:lnTo>
                <a:lnTo>
                  <a:pt x="13164" y="21361"/>
                </a:lnTo>
                <a:lnTo>
                  <a:pt x="13283" y="21351"/>
                </a:lnTo>
                <a:lnTo>
                  <a:pt x="13422" y="21303"/>
                </a:lnTo>
                <a:lnTo>
                  <a:pt x="13547" y="21223"/>
                </a:lnTo>
                <a:lnTo>
                  <a:pt x="13658" y="21167"/>
                </a:lnTo>
                <a:lnTo>
                  <a:pt x="13767" y="21171"/>
                </a:lnTo>
                <a:lnTo>
                  <a:pt x="13935" y="21158"/>
                </a:lnTo>
                <a:lnTo>
                  <a:pt x="14183" y="21067"/>
                </a:lnTo>
                <a:lnTo>
                  <a:pt x="14418" y="20974"/>
                </a:lnTo>
                <a:lnTo>
                  <a:pt x="14550" y="20959"/>
                </a:lnTo>
                <a:lnTo>
                  <a:pt x="14667" y="20936"/>
                </a:lnTo>
                <a:lnTo>
                  <a:pt x="14863" y="20830"/>
                </a:lnTo>
                <a:lnTo>
                  <a:pt x="15058" y="20710"/>
                </a:lnTo>
                <a:lnTo>
                  <a:pt x="15179" y="20662"/>
                </a:lnTo>
                <a:lnTo>
                  <a:pt x="15312" y="20617"/>
                </a:lnTo>
                <a:lnTo>
                  <a:pt x="15533" y="20511"/>
                </a:lnTo>
                <a:lnTo>
                  <a:pt x="15755" y="20403"/>
                </a:lnTo>
                <a:lnTo>
                  <a:pt x="15888" y="20355"/>
                </a:lnTo>
                <a:lnTo>
                  <a:pt x="16027" y="20316"/>
                </a:lnTo>
                <a:lnTo>
                  <a:pt x="16171" y="20237"/>
                </a:lnTo>
                <a:lnTo>
                  <a:pt x="16290" y="20138"/>
                </a:lnTo>
                <a:lnTo>
                  <a:pt x="16353" y="20042"/>
                </a:lnTo>
                <a:lnTo>
                  <a:pt x="16398" y="19961"/>
                </a:lnTo>
                <a:lnTo>
                  <a:pt x="16454" y="19949"/>
                </a:lnTo>
                <a:lnTo>
                  <a:pt x="16562" y="19961"/>
                </a:lnTo>
                <a:lnTo>
                  <a:pt x="16695" y="19908"/>
                </a:lnTo>
                <a:lnTo>
                  <a:pt x="16825" y="19814"/>
                </a:lnTo>
                <a:lnTo>
                  <a:pt x="16909" y="19700"/>
                </a:lnTo>
                <a:lnTo>
                  <a:pt x="17009" y="19584"/>
                </a:lnTo>
                <a:lnTo>
                  <a:pt x="17110" y="19569"/>
                </a:lnTo>
                <a:lnTo>
                  <a:pt x="17269" y="19478"/>
                </a:lnTo>
                <a:lnTo>
                  <a:pt x="17419" y="19362"/>
                </a:lnTo>
                <a:lnTo>
                  <a:pt x="17485" y="19265"/>
                </a:lnTo>
                <a:lnTo>
                  <a:pt x="17521" y="19192"/>
                </a:lnTo>
                <a:lnTo>
                  <a:pt x="17605" y="19136"/>
                </a:lnTo>
                <a:lnTo>
                  <a:pt x="17743" y="19063"/>
                </a:lnTo>
                <a:lnTo>
                  <a:pt x="17876" y="18955"/>
                </a:lnTo>
                <a:lnTo>
                  <a:pt x="17972" y="18848"/>
                </a:lnTo>
                <a:lnTo>
                  <a:pt x="17991" y="18773"/>
                </a:lnTo>
                <a:lnTo>
                  <a:pt x="18009" y="18713"/>
                </a:lnTo>
                <a:lnTo>
                  <a:pt x="18097" y="18644"/>
                </a:lnTo>
                <a:lnTo>
                  <a:pt x="18194" y="18607"/>
                </a:lnTo>
                <a:lnTo>
                  <a:pt x="18280" y="18620"/>
                </a:lnTo>
                <a:lnTo>
                  <a:pt x="18386" y="18528"/>
                </a:lnTo>
                <a:lnTo>
                  <a:pt x="18503" y="18389"/>
                </a:lnTo>
                <a:lnTo>
                  <a:pt x="18581" y="18257"/>
                </a:lnTo>
                <a:lnTo>
                  <a:pt x="18649" y="18149"/>
                </a:lnTo>
                <a:lnTo>
                  <a:pt x="18731" y="18107"/>
                </a:lnTo>
                <a:lnTo>
                  <a:pt x="18841" y="18061"/>
                </a:lnTo>
                <a:lnTo>
                  <a:pt x="18970" y="17949"/>
                </a:lnTo>
                <a:lnTo>
                  <a:pt x="19073" y="17825"/>
                </a:lnTo>
                <a:lnTo>
                  <a:pt x="19108" y="17728"/>
                </a:lnTo>
                <a:lnTo>
                  <a:pt x="19159" y="17620"/>
                </a:lnTo>
                <a:lnTo>
                  <a:pt x="19304" y="17448"/>
                </a:lnTo>
                <a:lnTo>
                  <a:pt x="19460" y="17248"/>
                </a:lnTo>
                <a:lnTo>
                  <a:pt x="19540" y="17078"/>
                </a:lnTo>
                <a:lnTo>
                  <a:pt x="19579" y="16973"/>
                </a:lnTo>
                <a:lnTo>
                  <a:pt x="19649" y="16929"/>
                </a:lnTo>
                <a:lnTo>
                  <a:pt x="19755" y="16879"/>
                </a:lnTo>
                <a:lnTo>
                  <a:pt x="19862" y="16761"/>
                </a:lnTo>
                <a:lnTo>
                  <a:pt x="19940" y="16624"/>
                </a:lnTo>
                <a:lnTo>
                  <a:pt x="19954" y="16512"/>
                </a:lnTo>
                <a:lnTo>
                  <a:pt x="19962" y="16438"/>
                </a:lnTo>
                <a:lnTo>
                  <a:pt x="20032" y="16382"/>
                </a:lnTo>
                <a:lnTo>
                  <a:pt x="20132" y="16298"/>
                </a:lnTo>
                <a:lnTo>
                  <a:pt x="20241" y="16153"/>
                </a:lnTo>
                <a:lnTo>
                  <a:pt x="20313" y="16014"/>
                </a:lnTo>
                <a:lnTo>
                  <a:pt x="20305" y="15954"/>
                </a:lnTo>
                <a:lnTo>
                  <a:pt x="20325" y="15892"/>
                </a:lnTo>
                <a:lnTo>
                  <a:pt x="20438" y="15747"/>
                </a:lnTo>
                <a:lnTo>
                  <a:pt x="20565" y="15577"/>
                </a:lnTo>
                <a:lnTo>
                  <a:pt x="20626" y="15461"/>
                </a:lnTo>
                <a:lnTo>
                  <a:pt x="20645" y="15315"/>
                </a:lnTo>
                <a:lnTo>
                  <a:pt x="20688" y="15214"/>
                </a:lnTo>
                <a:lnTo>
                  <a:pt x="20778" y="15062"/>
                </a:lnTo>
                <a:lnTo>
                  <a:pt x="20870" y="14878"/>
                </a:lnTo>
                <a:lnTo>
                  <a:pt x="20919" y="14693"/>
                </a:lnTo>
                <a:lnTo>
                  <a:pt x="20971" y="14480"/>
                </a:lnTo>
                <a:lnTo>
                  <a:pt x="21077" y="14231"/>
                </a:lnTo>
                <a:lnTo>
                  <a:pt x="21174" y="13996"/>
                </a:lnTo>
                <a:lnTo>
                  <a:pt x="21137" y="13874"/>
                </a:lnTo>
                <a:lnTo>
                  <a:pt x="21100" y="13791"/>
                </a:lnTo>
                <a:lnTo>
                  <a:pt x="21184" y="13698"/>
                </a:lnTo>
                <a:lnTo>
                  <a:pt x="21284" y="13556"/>
                </a:lnTo>
                <a:lnTo>
                  <a:pt x="21325" y="13304"/>
                </a:lnTo>
                <a:lnTo>
                  <a:pt x="21354" y="13065"/>
                </a:lnTo>
                <a:lnTo>
                  <a:pt x="21409" y="12914"/>
                </a:lnTo>
                <a:lnTo>
                  <a:pt x="21475" y="12797"/>
                </a:lnTo>
                <a:lnTo>
                  <a:pt x="21516" y="12665"/>
                </a:lnTo>
                <a:lnTo>
                  <a:pt x="21522" y="12551"/>
                </a:lnTo>
                <a:lnTo>
                  <a:pt x="21489" y="12484"/>
                </a:lnTo>
                <a:lnTo>
                  <a:pt x="21489" y="12366"/>
                </a:lnTo>
                <a:lnTo>
                  <a:pt x="21563" y="12221"/>
                </a:lnTo>
                <a:lnTo>
                  <a:pt x="21565" y="12212"/>
                </a:lnTo>
                <a:cubicBezTo>
                  <a:pt x="21569" y="12112"/>
                  <a:pt x="21570" y="11907"/>
                  <a:pt x="21573" y="11779"/>
                </a:cubicBezTo>
                <a:lnTo>
                  <a:pt x="21561" y="11740"/>
                </a:lnTo>
                <a:lnTo>
                  <a:pt x="21510" y="11634"/>
                </a:lnTo>
                <a:lnTo>
                  <a:pt x="21547" y="11520"/>
                </a:lnTo>
                <a:lnTo>
                  <a:pt x="21581" y="11426"/>
                </a:lnTo>
                <a:lnTo>
                  <a:pt x="21582" y="11412"/>
                </a:lnTo>
                <a:cubicBezTo>
                  <a:pt x="21587" y="11134"/>
                  <a:pt x="21595" y="11045"/>
                  <a:pt x="21598" y="10640"/>
                </a:cubicBezTo>
                <a:cubicBezTo>
                  <a:pt x="21599" y="10537"/>
                  <a:pt x="21597" y="10520"/>
                  <a:pt x="21598" y="10427"/>
                </a:cubicBezTo>
                <a:lnTo>
                  <a:pt x="21584" y="10333"/>
                </a:lnTo>
                <a:lnTo>
                  <a:pt x="21553" y="10254"/>
                </a:lnTo>
                <a:lnTo>
                  <a:pt x="21516" y="10145"/>
                </a:lnTo>
                <a:lnTo>
                  <a:pt x="21569" y="9997"/>
                </a:lnTo>
                <a:lnTo>
                  <a:pt x="21596" y="9916"/>
                </a:lnTo>
                <a:cubicBezTo>
                  <a:pt x="21596" y="9832"/>
                  <a:pt x="21595" y="9736"/>
                  <a:pt x="21594" y="9665"/>
                </a:cubicBezTo>
                <a:lnTo>
                  <a:pt x="21584" y="9612"/>
                </a:lnTo>
                <a:lnTo>
                  <a:pt x="21540" y="9406"/>
                </a:lnTo>
                <a:lnTo>
                  <a:pt x="21543" y="9219"/>
                </a:lnTo>
                <a:lnTo>
                  <a:pt x="21543" y="9047"/>
                </a:lnTo>
                <a:lnTo>
                  <a:pt x="21493" y="8883"/>
                </a:lnTo>
                <a:lnTo>
                  <a:pt x="21426" y="8695"/>
                </a:lnTo>
                <a:lnTo>
                  <a:pt x="21391" y="8469"/>
                </a:lnTo>
                <a:lnTo>
                  <a:pt x="21354" y="8257"/>
                </a:lnTo>
                <a:lnTo>
                  <a:pt x="21286" y="8106"/>
                </a:lnTo>
                <a:lnTo>
                  <a:pt x="21219" y="7961"/>
                </a:lnTo>
                <a:lnTo>
                  <a:pt x="21180" y="7764"/>
                </a:lnTo>
                <a:lnTo>
                  <a:pt x="21137" y="7562"/>
                </a:lnTo>
                <a:lnTo>
                  <a:pt x="21053" y="7407"/>
                </a:lnTo>
                <a:lnTo>
                  <a:pt x="20989" y="7299"/>
                </a:lnTo>
                <a:lnTo>
                  <a:pt x="20987" y="7212"/>
                </a:lnTo>
                <a:lnTo>
                  <a:pt x="20969" y="7071"/>
                </a:lnTo>
                <a:lnTo>
                  <a:pt x="20862" y="6836"/>
                </a:lnTo>
                <a:lnTo>
                  <a:pt x="20749" y="6596"/>
                </a:lnTo>
                <a:lnTo>
                  <a:pt x="20723" y="6446"/>
                </a:lnTo>
                <a:lnTo>
                  <a:pt x="20700" y="6318"/>
                </a:lnTo>
                <a:lnTo>
                  <a:pt x="20598" y="6129"/>
                </a:lnTo>
                <a:lnTo>
                  <a:pt x="20460" y="5899"/>
                </a:lnTo>
                <a:lnTo>
                  <a:pt x="20346" y="5677"/>
                </a:lnTo>
                <a:lnTo>
                  <a:pt x="20245" y="5501"/>
                </a:lnTo>
                <a:lnTo>
                  <a:pt x="20128" y="5387"/>
                </a:lnTo>
                <a:lnTo>
                  <a:pt x="20048" y="5320"/>
                </a:lnTo>
                <a:lnTo>
                  <a:pt x="20040" y="5254"/>
                </a:lnTo>
                <a:lnTo>
                  <a:pt x="20028" y="5154"/>
                </a:lnTo>
                <a:lnTo>
                  <a:pt x="19960" y="4995"/>
                </a:lnTo>
                <a:lnTo>
                  <a:pt x="19868" y="4851"/>
                </a:lnTo>
                <a:lnTo>
                  <a:pt x="19790" y="4789"/>
                </a:lnTo>
                <a:lnTo>
                  <a:pt x="19714" y="4700"/>
                </a:lnTo>
                <a:lnTo>
                  <a:pt x="19594" y="4486"/>
                </a:lnTo>
                <a:lnTo>
                  <a:pt x="19464" y="4271"/>
                </a:lnTo>
                <a:lnTo>
                  <a:pt x="19354" y="4183"/>
                </a:lnTo>
                <a:lnTo>
                  <a:pt x="19255" y="4111"/>
                </a:lnTo>
                <a:lnTo>
                  <a:pt x="19145" y="3941"/>
                </a:lnTo>
                <a:lnTo>
                  <a:pt x="19016" y="3754"/>
                </a:lnTo>
                <a:lnTo>
                  <a:pt x="18870" y="3640"/>
                </a:lnTo>
                <a:lnTo>
                  <a:pt x="18757" y="3576"/>
                </a:lnTo>
                <a:lnTo>
                  <a:pt x="18710" y="3505"/>
                </a:lnTo>
                <a:lnTo>
                  <a:pt x="18675" y="3429"/>
                </a:lnTo>
                <a:lnTo>
                  <a:pt x="18579" y="3310"/>
                </a:lnTo>
                <a:lnTo>
                  <a:pt x="18440" y="3161"/>
                </a:lnTo>
                <a:lnTo>
                  <a:pt x="18276" y="2997"/>
                </a:lnTo>
                <a:lnTo>
                  <a:pt x="18104" y="2840"/>
                </a:lnTo>
                <a:lnTo>
                  <a:pt x="17944" y="2701"/>
                </a:lnTo>
                <a:lnTo>
                  <a:pt x="17812" y="2603"/>
                </a:lnTo>
                <a:lnTo>
                  <a:pt x="17724" y="2557"/>
                </a:lnTo>
                <a:lnTo>
                  <a:pt x="17632" y="2516"/>
                </a:lnTo>
                <a:lnTo>
                  <a:pt x="17601" y="2456"/>
                </a:lnTo>
                <a:lnTo>
                  <a:pt x="17532" y="2365"/>
                </a:lnTo>
                <a:lnTo>
                  <a:pt x="17345" y="2238"/>
                </a:lnTo>
                <a:lnTo>
                  <a:pt x="17136" y="2093"/>
                </a:lnTo>
                <a:lnTo>
                  <a:pt x="17003" y="1952"/>
                </a:lnTo>
                <a:lnTo>
                  <a:pt x="16884" y="1829"/>
                </a:lnTo>
                <a:lnTo>
                  <a:pt x="16696" y="1721"/>
                </a:lnTo>
                <a:lnTo>
                  <a:pt x="16534" y="1637"/>
                </a:lnTo>
                <a:lnTo>
                  <a:pt x="16466" y="1570"/>
                </a:lnTo>
                <a:lnTo>
                  <a:pt x="16435" y="1520"/>
                </a:lnTo>
                <a:lnTo>
                  <a:pt x="16384" y="1483"/>
                </a:lnTo>
                <a:lnTo>
                  <a:pt x="16296" y="1435"/>
                </a:lnTo>
                <a:lnTo>
                  <a:pt x="16159" y="1367"/>
                </a:lnTo>
                <a:lnTo>
                  <a:pt x="15968" y="1274"/>
                </a:lnTo>
                <a:lnTo>
                  <a:pt x="15710" y="1155"/>
                </a:lnTo>
                <a:lnTo>
                  <a:pt x="15376" y="998"/>
                </a:lnTo>
                <a:lnTo>
                  <a:pt x="14894" y="784"/>
                </a:lnTo>
                <a:lnTo>
                  <a:pt x="14476" y="616"/>
                </a:lnTo>
                <a:lnTo>
                  <a:pt x="14150" y="506"/>
                </a:lnTo>
                <a:lnTo>
                  <a:pt x="13949" y="467"/>
                </a:lnTo>
                <a:lnTo>
                  <a:pt x="13779" y="413"/>
                </a:lnTo>
                <a:lnTo>
                  <a:pt x="13621" y="355"/>
                </a:lnTo>
                <a:lnTo>
                  <a:pt x="13336" y="290"/>
                </a:lnTo>
                <a:lnTo>
                  <a:pt x="12926" y="210"/>
                </a:lnTo>
                <a:lnTo>
                  <a:pt x="12467" y="116"/>
                </a:lnTo>
                <a:lnTo>
                  <a:pt x="12221" y="75"/>
                </a:lnTo>
                <a:lnTo>
                  <a:pt x="11891" y="44"/>
                </a:lnTo>
                <a:lnTo>
                  <a:pt x="11506" y="21"/>
                </a:lnTo>
                <a:lnTo>
                  <a:pt x="11088" y="6"/>
                </a:lnTo>
                <a:lnTo>
                  <a:pt x="10658" y="0"/>
                </a:lnTo>
                <a:close/>
                <a:moveTo>
                  <a:pt x="10684" y="2586"/>
                </a:moveTo>
                <a:lnTo>
                  <a:pt x="10785" y="2636"/>
                </a:lnTo>
                <a:lnTo>
                  <a:pt x="10941" y="2688"/>
                </a:lnTo>
                <a:lnTo>
                  <a:pt x="11189" y="2686"/>
                </a:lnTo>
                <a:lnTo>
                  <a:pt x="11420" y="2678"/>
                </a:lnTo>
                <a:lnTo>
                  <a:pt x="11547" y="2703"/>
                </a:lnTo>
                <a:lnTo>
                  <a:pt x="11668" y="2761"/>
                </a:lnTo>
                <a:lnTo>
                  <a:pt x="11836" y="2794"/>
                </a:lnTo>
                <a:lnTo>
                  <a:pt x="12000" y="2788"/>
                </a:lnTo>
                <a:lnTo>
                  <a:pt x="12105" y="2750"/>
                </a:lnTo>
                <a:lnTo>
                  <a:pt x="12189" y="2707"/>
                </a:lnTo>
                <a:lnTo>
                  <a:pt x="12269" y="2771"/>
                </a:lnTo>
                <a:lnTo>
                  <a:pt x="12375" y="2848"/>
                </a:lnTo>
                <a:lnTo>
                  <a:pt x="12519" y="2891"/>
                </a:lnTo>
                <a:lnTo>
                  <a:pt x="12680" y="2910"/>
                </a:lnTo>
                <a:lnTo>
                  <a:pt x="12826" y="2924"/>
                </a:lnTo>
                <a:lnTo>
                  <a:pt x="12943" y="2947"/>
                </a:lnTo>
                <a:lnTo>
                  <a:pt x="13031" y="2981"/>
                </a:lnTo>
                <a:lnTo>
                  <a:pt x="13037" y="2983"/>
                </a:lnTo>
                <a:lnTo>
                  <a:pt x="13097" y="3001"/>
                </a:lnTo>
                <a:lnTo>
                  <a:pt x="13287" y="3070"/>
                </a:lnTo>
                <a:lnTo>
                  <a:pt x="13451" y="3117"/>
                </a:lnTo>
                <a:lnTo>
                  <a:pt x="13574" y="3140"/>
                </a:lnTo>
                <a:lnTo>
                  <a:pt x="13670" y="3173"/>
                </a:lnTo>
                <a:lnTo>
                  <a:pt x="13839" y="3248"/>
                </a:lnTo>
                <a:lnTo>
                  <a:pt x="14066" y="3356"/>
                </a:lnTo>
                <a:lnTo>
                  <a:pt x="14320" y="3487"/>
                </a:lnTo>
                <a:lnTo>
                  <a:pt x="14582" y="3628"/>
                </a:lnTo>
                <a:lnTo>
                  <a:pt x="14826" y="3762"/>
                </a:lnTo>
                <a:lnTo>
                  <a:pt x="15035" y="3885"/>
                </a:lnTo>
                <a:lnTo>
                  <a:pt x="15179" y="3976"/>
                </a:lnTo>
                <a:lnTo>
                  <a:pt x="15398" y="4123"/>
                </a:lnTo>
                <a:lnTo>
                  <a:pt x="15527" y="4183"/>
                </a:lnTo>
                <a:lnTo>
                  <a:pt x="15634" y="4250"/>
                </a:lnTo>
                <a:lnTo>
                  <a:pt x="15845" y="4424"/>
                </a:lnTo>
                <a:lnTo>
                  <a:pt x="16126" y="4675"/>
                </a:lnTo>
                <a:lnTo>
                  <a:pt x="16263" y="4804"/>
                </a:lnTo>
                <a:lnTo>
                  <a:pt x="16318" y="4829"/>
                </a:lnTo>
                <a:lnTo>
                  <a:pt x="16445" y="4936"/>
                </a:lnTo>
                <a:lnTo>
                  <a:pt x="16564" y="5078"/>
                </a:lnTo>
                <a:lnTo>
                  <a:pt x="16560" y="5084"/>
                </a:lnTo>
                <a:lnTo>
                  <a:pt x="16736" y="5254"/>
                </a:lnTo>
                <a:lnTo>
                  <a:pt x="16995" y="5515"/>
                </a:lnTo>
                <a:lnTo>
                  <a:pt x="17173" y="5712"/>
                </a:lnTo>
                <a:lnTo>
                  <a:pt x="17234" y="5805"/>
                </a:lnTo>
                <a:lnTo>
                  <a:pt x="17288" y="5911"/>
                </a:lnTo>
                <a:lnTo>
                  <a:pt x="17441" y="6108"/>
                </a:lnTo>
                <a:lnTo>
                  <a:pt x="17624" y="6357"/>
                </a:lnTo>
                <a:lnTo>
                  <a:pt x="17653" y="6407"/>
                </a:lnTo>
                <a:lnTo>
                  <a:pt x="17667" y="6419"/>
                </a:lnTo>
                <a:lnTo>
                  <a:pt x="17663" y="6424"/>
                </a:lnTo>
                <a:lnTo>
                  <a:pt x="17751" y="6585"/>
                </a:lnTo>
                <a:lnTo>
                  <a:pt x="17843" y="6762"/>
                </a:lnTo>
                <a:lnTo>
                  <a:pt x="17935" y="6880"/>
                </a:lnTo>
                <a:lnTo>
                  <a:pt x="18030" y="7067"/>
                </a:lnTo>
                <a:lnTo>
                  <a:pt x="18075" y="7214"/>
                </a:lnTo>
                <a:lnTo>
                  <a:pt x="18179" y="7411"/>
                </a:lnTo>
                <a:lnTo>
                  <a:pt x="18313" y="7660"/>
                </a:lnTo>
                <a:lnTo>
                  <a:pt x="18442" y="7960"/>
                </a:lnTo>
                <a:lnTo>
                  <a:pt x="18546" y="8263"/>
                </a:lnTo>
                <a:lnTo>
                  <a:pt x="18608" y="8521"/>
                </a:lnTo>
                <a:lnTo>
                  <a:pt x="18649" y="8713"/>
                </a:lnTo>
                <a:lnTo>
                  <a:pt x="18702" y="8890"/>
                </a:lnTo>
                <a:lnTo>
                  <a:pt x="18786" y="9211"/>
                </a:lnTo>
                <a:lnTo>
                  <a:pt x="18854" y="9651"/>
                </a:lnTo>
                <a:lnTo>
                  <a:pt x="18899" y="10132"/>
                </a:lnTo>
                <a:lnTo>
                  <a:pt x="18901" y="10149"/>
                </a:lnTo>
                <a:lnTo>
                  <a:pt x="18915" y="10375"/>
                </a:lnTo>
                <a:lnTo>
                  <a:pt x="18917" y="10599"/>
                </a:lnTo>
                <a:lnTo>
                  <a:pt x="18919" y="10674"/>
                </a:lnTo>
                <a:lnTo>
                  <a:pt x="18913" y="11207"/>
                </a:lnTo>
                <a:lnTo>
                  <a:pt x="18891" y="11667"/>
                </a:lnTo>
                <a:lnTo>
                  <a:pt x="18858" y="12007"/>
                </a:lnTo>
                <a:lnTo>
                  <a:pt x="18819" y="12177"/>
                </a:lnTo>
                <a:lnTo>
                  <a:pt x="18782" y="12302"/>
                </a:lnTo>
                <a:lnTo>
                  <a:pt x="18745" y="12528"/>
                </a:lnTo>
                <a:lnTo>
                  <a:pt x="18700" y="12804"/>
                </a:lnTo>
                <a:lnTo>
                  <a:pt x="18653" y="13005"/>
                </a:lnTo>
                <a:lnTo>
                  <a:pt x="18651" y="13021"/>
                </a:lnTo>
                <a:lnTo>
                  <a:pt x="18647" y="13038"/>
                </a:lnTo>
                <a:lnTo>
                  <a:pt x="18638" y="13077"/>
                </a:lnTo>
                <a:lnTo>
                  <a:pt x="18569" y="13301"/>
                </a:lnTo>
                <a:lnTo>
                  <a:pt x="18509" y="13432"/>
                </a:lnTo>
                <a:lnTo>
                  <a:pt x="18458" y="13536"/>
                </a:lnTo>
                <a:lnTo>
                  <a:pt x="18409" y="13698"/>
                </a:lnTo>
                <a:lnTo>
                  <a:pt x="18368" y="13820"/>
                </a:lnTo>
                <a:lnTo>
                  <a:pt x="18302" y="13988"/>
                </a:lnTo>
                <a:lnTo>
                  <a:pt x="18216" y="14181"/>
                </a:lnTo>
                <a:lnTo>
                  <a:pt x="18120" y="14382"/>
                </a:lnTo>
                <a:lnTo>
                  <a:pt x="18024" y="14571"/>
                </a:lnTo>
                <a:lnTo>
                  <a:pt x="17938" y="14728"/>
                </a:lnTo>
                <a:lnTo>
                  <a:pt x="17831" y="14878"/>
                </a:lnTo>
                <a:lnTo>
                  <a:pt x="17751" y="14965"/>
                </a:lnTo>
                <a:lnTo>
                  <a:pt x="17628" y="15179"/>
                </a:lnTo>
                <a:lnTo>
                  <a:pt x="17544" y="15332"/>
                </a:lnTo>
                <a:lnTo>
                  <a:pt x="17528" y="15365"/>
                </a:lnTo>
                <a:lnTo>
                  <a:pt x="17482" y="15450"/>
                </a:lnTo>
                <a:lnTo>
                  <a:pt x="17433" y="15479"/>
                </a:lnTo>
                <a:lnTo>
                  <a:pt x="17431" y="15481"/>
                </a:lnTo>
                <a:lnTo>
                  <a:pt x="17425" y="15483"/>
                </a:lnTo>
                <a:lnTo>
                  <a:pt x="17319" y="15417"/>
                </a:lnTo>
                <a:lnTo>
                  <a:pt x="17189" y="15264"/>
                </a:lnTo>
                <a:lnTo>
                  <a:pt x="17187" y="15259"/>
                </a:lnTo>
                <a:lnTo>
                  <a:pt x="17009" y="15089"/>
                </a:lnTo>
                <a:lnTo>
                  <a:pt x="16603" y="14689"/>
                </a:lnTo>
                <a:lnTo>
                  <a:pt x="16142" y="14226"/>
                </a:lnTo>
                <a:lnTo>
                  <a:pt x="15685" y="13762"/>
                </a:lnTo>
                <a:lnTo>
                  <a:pt x="15288" y="13353"/>
                </a:lnTo>
                <a:lnTo>
                  <a:pt x="15007" y="13055"/>
                </a:lnTo>
                <a:lnTo>
                  <a:pt x="14902" y="12928"/>
                </a:lnTo>
                <a:lnTo>
                  <a:pt x="14855" y="12853"/>
                </a:lnTo>
                <a:lnTo>
                  <a:pt x="14746" y="12741"/>
                </a:lnTo>
                <a:lnTo>
                  <a:pt x="14625" y="12634"/>
                </a:lnTo>
                <a:lnTo>
                  <a:pt x="14546" y="12590"/>
                </a:lnTo>
                <a:lnTo>
                  <a:pt x="14453" y="12519"/>
                </a:lnTo>
                <a:lnTo>
                  <a:pt x="14246" y="12327"/>
                </a:lnTo>
                <a:lnTo>
                  <a:pt x="13964" y="12057"/>
                </a:lnTo>
                <a:lnTo>
                  <a:pt x="13646" y="11744"/>
                </a:lnTo>
                <a:lnTo>
                  <a:pt x="13330" y="11428"/>
                </a:lnTo>
                <a:lnTo>
                  <a:pt x="13058" y="11150"/>
                </a:lnTo>
                <a:lnTo>
                  <a:pt x="12865" y="10943"/>
                </a:lnTo>
                <a:lnTo>
                  <a:pt x="12793" y="10850"/>
                </a:lnTo>
                <a:lnTo>
                  <a:pt x="12746" y="10767"/>
                </a:lnTo>
                <a:lnTo>
                  <a:pt x="12633" y="10659"/>
                </a:lnTo>
                <a:lnTo>
                  <a:pt x="12494" y="10551"/>
                </a:lnTo>
                <a:lnTo>
                  <a:pt x="12367" y="10485"/>
                </a:lnTo>
                <a:lnTo>
                  <a:pt x="12283" y="10427"/>
                </a:lnTo>
                <a:lnTo>
                  <a:pt x="12248" y="10352"/>
                </a:lnTo>
                <a:lnTo>
                  <a:pt x="12205" y="10252"/>
                </a:lnTo>
                <a:lnTo>
                  <a:pt x="12101" y="10132"/>
                </a:lnTo>
                <a:lnTo>
                  <a:pt x="11963" y="10020"/>
                </a:lnTo>
                <a:lnTo>
                  <a:pt x="11822" y="9947"/>
                </a:lnTo>
                <a:lnTo>
                  <a:pt x="11738" y="9889"/>
                </a:lnTo>
                <a:lnTo>
                  <a:pt x="11703" y="9813"/>
                </a:lnTo>
                <a:lnTo>
                  <a:pt x="11654" y="9703"/>
                </a:lnTo>
                <a:lnTo>
                  <a:pt x="11533" y="9564"/>
                </a:lnTo>
                <a:lnTo>
                  <a:pt x="11414" y="9468"/>
                </a:lnTo>
                <a:lnTo>
                  <a:pt x="11336" y="9448"/>
                </a:lnTo>
                <a:lnTo>
                  <a:pt x="11264" y="9388"/>
                </a:lnTo>
                <a:lnTo>
                  <a:pt x="11156" y="9290"/>
                </a:lnTo>
                <a:lnTo>
                  <a:pt x="11024" y="9161"/>
                </a:lnTo>
                <a:lnTo>
                  <a:pt x="10783" y="8902"/>
                </a:lnTo>
                <a:lnTo>
                  <a:pt x="10717" y="8809"/>
                </a:lnTo>
                <a:lnTo>
                  <a:pt x="10676" y="8765"/>
                </a:lnTo>
                <a:lnTo>
                  <a:pt x="10389" y="8469"/>
                </a:lnTo>
                <a:lnTo>
                  <a:pt x="10383" y="8467"/>
                </a:lnTo>
                <a:lnTo>
                  <a:pt x="10258" y="8400"/>
                </a:lnTo>
                <a:lnTo>
                  <a:pt x="10174" y="8348"/>
                </a:lnTo>
                <a:lnTo>
                  <a:pt x="10139" y="8280"/>
                </a:lnTo>
                <a:lnTo>
                  <a:pt x="10104" y="8212"/>
                </a:lnTo>
                <a:lnTo>
                  <a:pt x="10010" y="8097"/>
                </a:lnTo>
                <a:lnTo>
                  <a:pt x="9873" y="7950"/>
                </a:lnTo>
                <a:lnTo>
                  <a:pt x="9715" y="7786"/>
                </a:lnTo>
                <a:lnTo>
                  <a:pt x="9547" y="7625"/>
                </a:lnTo>
                <a:lnTo>
                  <a:pt x="9389" y="7483"/>
                </a:lnTo>
                <a:lnTo>
                  <a:pt x="9258" y="7378"/>
                </a:lnTo>
                <a:lnTo>
                  <a:pt x="9170" y="7324"/>
                </a:lnTo>
                <a:lnTo>
                  <a:pt x="9084" y="7266"/>
                </a:lnTo>
                <a:lnTo>
                  <a:pt x="9051" y="7191"/>
                </a:lnTo>
                <a:lnTo>
                  <a:pt x="9002" y="7079"/>
                </a:lnTo>
                <a:lnTo>
                  <a:pt x="8907" y="6967"/>
                </a:lnTo>
                <a:lnTo>
                  <a:pt x="8887" y="6950"/>
                </a:lnTo>
                <a:lnTo>
                  <a:pt x="8772" y="6861"/>
                </a:lnTo>
                <a:lnTo>
                  <a:pt x="8645" y="6841"/>
                </a:lnTo>
                <a:lnTo>
                  <a:pt x="8600" y="6766"/>
                </a:lnTo>
                <a:lnTo>
                  <a:pt x="8514" y="6612"/>
                </a:lnTo>
                <a:lnTo>
                  <a:pt x="8379" y="6453"/>
                </a:lnTo>
                <a:lnTo>
                  <a:pt x="8245" y="6337"/>
                </a:lnTo>
                <a:lnTo>
                  <a:pt x="8157" y="6309"/>
                </a:lnTo>
                <a:lnTo>
                  <a:pt x="8098" y="6287"/>
                </a:lnTo>
                <a:lnTo>
                  <a:pt x="8040" y="6189"/>
                </a:lnTo>
                <a:lnTo>
                  <a:pt x="7866" y="5940"/>
                </a:lnTo>
                <a:lnTo>
                  <a:pt x="7606" y="5776"/>
                </a:lnTo>
                <a:lnTo>
                  <a:pt x="7487" y="5637"/>
                </a:lnTo>
                <a:lnTo>
                  <a:pt x="7419" y="5526"/>
                </a:lnTo>
                <a:lnTo>
                  <a:pt x="7253" y="5395"/>
                </a:lnTo>
                <a:lnTo>
                  <a:pt x="7044" y="5225"/>
                </a:lnTo>
                <a:lnTo>
                  <a:pt x="6872" y="5019"/>
                </a:lnTo>
                <a:lnTo>
                  <a:pt x="6841" y="4992"/>
                </a:lnTo>
                <a:lnTo>
                  <a:pt x="6844" y="4988"/>
                </a:lnTo>
                <a:lnTo>
                  <a:pt x="6741" y="4854"/>
                </a:lnTo>
                <a:lnTo>
                  <a:pt x="6630" y="4789"/>
                </a:lnTo>
                <a:lnTo>
                  <a:pt x="6542" y="4744"/>
                </a:lnTo>
                <a:lnTo>
                  <a:pt x="6473" y="4636"/>
                </a:lnTo>
                <a:lnTo>
                  <a:pt x="6389" y="4493"/>
                </a:lnTo>
                <a:lnTo>
                  <a:pt x="6272" y="4360"/>
                </a:lnTo>
                <a:lnTo>
                  <a:pt x="6132" y="4233"/>
                </a:lnTo>
                <a:lnTo>
                  <a:pt x="6139" y="4225"/>
                </a:lnTo>
                <a:lnTo>
                  <a:pt x="6120" y="4204"/>
                </a:lnTo>
                <a:lnTo>
                  <a:pt x="6202" y="4140"/>
                </a:lnTo>
                <a:lnTo>
                  <a:pt x="6305" y="4011"/>
                </a:lnTo>
                <a:lnTo>
                  <a:pt x="6452" y="3862"/>
                </a:lnTo>
                <a:lnTo>
                  <a:pt x="6559" y="3819"/>
                </a:lnTo>
                <a:lnTo>
                  <a:pt x="6694" y="3792"/>
                </a:lnTo>
                <a:lnTo>
                  <a:pt x="6897" y="3680"/>
                </a:lnTo>
                <a:lnTo>
                  <a:pt x="7090" y="3561"/>
                </a:lnTo>
                <a:lnTo>
                  <a:pt x="7200" y="3511"/>
                </a:lnTo>
                <a:lnTo>
                  <a:pt x="7303" y="3466"/>
                </a:lnTo>
                <a:lnTo>
                  <a:pt x="7487" y="3364"/>
                </a:lnTo>
                <a:lnTo>
                  <a:pt x="7717" y="3256"/>
                </a:lnTo>
                <a:lnTo>
                  <a:pt x="7942" y="3205"/>
                </a:lnTo>
                <a:lnTo>
                  <a:pt x="8149" y="3163"/>
                </a:lnTo>
                <a:lnTo>
                  <a:pt x="8346" y="3072"/>
                </a:lnTo>
                <a:lnTo>
                  <a:pt x="8456" y="3024"/>
                </a:lnTo>
                <a:lnTo>
                  <a:pt x="8483" y="3001"/>
                </a:lnTo>
                <a:lnTo>
                  <a:pt x="8518" y="2997"/>
                </a:lnTo>
                <a:lnTo>
                  <a:pt x="8557" y="2981"/>
                </a:lnTo>
                <a:lnTo>
                  <a:pt x="8803" y="2927"/>
                </a:lnTo>
                <a:lnTo>
                  <a:pt x="9018" y="2877"/>
                </a:lnTo>
                <a:lnTo>
                  <a:pt x="9153" y="2794"/>
                </a:lnTo>
                <a:lnTo>
                  <a:pt x="9239" y="2725"/>
                </a:lnTo>
                <a:lnTo>
                  <a:pt x="9330" y="2740"/>
                </a:lnTo>
                <a:lnTo>
                  <a:pt x="9440" y="2775"/>
                </a:lnTo>
                <a:lnTo>
                  <a:pt x="9584" y="2779"/>
                </a:lnTo>
                <a:lnTo>
                  <a:pt x="9723" y="2756"/>
                </a:lnTo>
                <a:lnTo>
                  <a:pt x="9821" y="2705"/>
                </a:lnTo>
                <a:lnTo>
                  <a:pt x="9947" y="2678"/>
                </a:lnTo>
                <a:lnTo>
                  <a:pt x="10178" y="2686"/>
                </a:lnTo>
                <a:lnTo>
                  <a:pt x="10426" y="2688"/>
                </a:lnTo>
                <a:lnTo>
                  <a:pt x="10582" y="2636"/>
                </a:lnTo>
                <a:lnTo>
                  <a:pt x="10684" y="2586"/>
                </a:lnTo>
                <a:close/>
                <a:moveTo>
                  <a:pt x="4169" y="6034"/>
                </a:moveTo>
                <a:lnTo>
                  <a:pt x="5452" y="7332"/>
                </a:lnTo>
                <a:lnTo>
                  <a:pt x="5952" y="7840"/>
                </a:lnTo>
                <a:lnTo>
                  <a:pt x="6360" y="8265"/>
                </a:lnTo>
                <a:lnTo>
                  <a:pt x="6635" y="8558"/>
                </a:lnTo>
                <a:lnTo>
                  <a:pt x="6739" y="8684"/>
                </a:lnTo>
                <a:lnTo>
                  <a:pt x="6770" y="8732"/>
                </a:lnTo>
                <a:lnTo>
                  <a:pt x="6852" y="8819"/>
                </a:lnTo>
                <a:lnTo>
                  <a:pt x="6979" y="8939"/>
                </a:lnTo>
                <a:lnTo>
                  <a:pt x="7130" y="9074"/>
                </a:lnTo>
                <a:lnTo>
                  <a:pt x="7344" y="9265"/>
                </a:lnTo>
                <a:lnTo>
                  <a:pt x="7604" y="9506"/>
                </a:lnTo>
                <a:lnTo>
                  <a:pt x="7885" y="9777"/>
                </a:lnTo>
                <a:lnTo>
                  <a:pt x="8168" y="10047"/>
                </a:lnTo>
                <a:lnTo>
                  <a:pt x="8424" y="10302"/>
                </a:lnTo>
                <a:lnTo>
                  <a:pt x="8629" y="10512"/>
                </a:lnTo>
                <a:lnTo>
                  <a:pt x="8762" y="10655"/>
                </a:lnTo>
                <a:lnTo>
                  <a:pt x="8795" y="10707"/>
                </a:lnTo>
                <a:lnTo>
                  <a:pt x="8823" y="10765"/>
                </a:lnTo>
                <a:lnTo>
                  <a:pt x="8950" y="10908"/>
                </a:lnTo>
                <a:lnTo>
                  <a:pt x="9116" y="11051"/>
                </a:lnTo>
                <a:lnTo>
                  <a:pt x="9237" y="11111"/>
                </a:lnTo>
                <a:lnTo>
                  <a:pt x="9371" y="11227"/>
                </a:lnTo>
                <a:lnTo>
                  <a:pt x="9414" y="11283"/>
                </a:lnTo>
                <a:lnTo>
                  <a:pt x="9514" y="11397"/>
                </a:lnTo>
                <a:lnTo>
                  <a:pt x="9670" y="11561"/>
                </a:lnTo>
                <a:lnTo>
                  <a:pt x="9869" y="11771"/>
                </a:lnTo>
                <a:lnTo>
                  <a:pt x="10112" y="12017"/>
                </a:lnTo>
                <a:lnTo>
                  <a:pt x="10383" y="12295"/>
                </a:lnTo>
                <a:lnTo>
                  <a:pt x="10684" y="12594"/>
                </a:lnTo>
                <a:lnTo>
                  <a:pt x="11002" y="12912"/>
                </a:lnTo>
                <a:lnTo>
                  <a:pt x="11324" y="13229"/>
                </a:lnTo>
                <a:lnTo>
                  <a:pt x="11627" y="13534"/>
                </a:lnTo>
                <a:lnTo>
                  <a:pt x="11908" y="13816"/>
                </a:lnTo>
                <a:lnTo>
                  <a:pt x="12154" y="14067"/>
                </a:lnTo>
                <a:lnTo>
                  <a:pt x="12365" y="14285"/>
                </a:lnTo>
                <a:lnTo>
                  <a:pt x="12531" y="14457"/>
                </a:lnTo>
                <a:lnTo>
                  <a:pt x="12644" y="14581"/>
                </a:lnTo>
                <a:lnTo>
                  <a:pt x="12699" y="14647"/>
                </a:lnTo>
                <a:lnTo>
                  <a:pt x="12793" y="14762"/>
                </a:lnTo>
                <a:lnTo>
                  <a:pt x="12867" y="14811"/>
                </a:lnTo>
                <a:lnTo>
                  <a:pt x="12990" y="14911"/>
                </a:lnTo>
                <a:lnTo>
                  <a:pt x="13287" y="15189"/>
                </a:lnTo>
                <a:lnTo>
                  <a:pt x="13713" y="15597"/>
                </a:lnTo>
                <a:lnTo>
                  <a:pt x="14218" y="16097"/>
                </a:lnTo>
                <a:lnTo>
                  <a:pt x="15513" y="17383"/>
                </a:lnTo>
                <a:lnTo>
                  <a:pt x="15361" y="17529"/>
                </a:lnTo>
                <a:lnTo>
                  <a:pt x="15152" y="17690"/>
                </a:lnTo>
                <a:lnTo>
                  <a:pt x="14847" y="17864"/>
                </a:lnTo>
                <a:lnTo>
                  <a:pt x="14470" y="18047"/>
                </a:lnTo>
                <a:lnTo>
                  <a:pt x="14039" y="18230"/>
                </a:lnTo>
                <a:lnTo>
                  <a:pt x="13572" y="18406"/>
                </a:lnTo>
                <a:lnTo>
                  <a:pt x="13094" y="18564"/>
                </a:lnTo>
                <a:lnTo>
                  <a:pt x="12623" y="18698"/>
                </a:lnTo>
                <a:lnTo>
                  <a:pt x="12180" y="18800"/>
                </a:lnTo>
                <a:lnTo>
                  <a:pt x="11932" y="18837"/>
                </a:lnTo>
                <a:lnTo>
                  <a:pt x="11627" y="18868"/>
                </a:lnTo>
                <a:lnTo>
                  <a:pt x="11291" y="18887"/>
                </a:lnTo>
                <a:lnTo>
                  <a:pt x="10945" y="18899"/>
                </a:lnTo>
                <a:lnTo>
                  <a:pt x="10610" y="18899"/>
                </a:lnTo>
                <a:lnTo>
                  <a:pt x="10309" y="18891"/>
                </a:lnTo>
                <a:lnTo>
                  <a:pt x="10067" y="18870"/>
                </a:lnTo>
                <a:lnTo>
                  <a:pt x="9901" y="18839"/>
                </a:lnTo>
                <a:lnTo>
                  <a:pt x="9721" y="18804"/>
                </a:lnTo>
                <a:lnTo>
                  <a:pt x="9573" y="18806"/>
                </a:lnTo>
                <a:lnTo>
                  <a:pt x="9381" y="18798"/>
                </a:lnTo>
                <a:lnTo>
                  <a:pt x="9096" y="18734"/>
                </a:lnTo>
                <a:lnTo>
                  <a:pt x="8750" y="18632"/>
                </a:lnTo>
                <a:lnTo>
                  <a:pt x="8413" y="18532"/>
                </a:lnTo>
                <a:lnTo>
                  <a:pt x="8170" y="18474"/>
                </a:lnTo>
                <a:lnTo>
                  <a:pt x="8051" y="18466"/>
                </a:lnTo>
                <a:lnTo>
                  <a:pt x="7958" y="18441"/>
                </a:lnTo>
                <a:lnTo>
                  <a:pt x="7778" y="18335"/>
                </a:lnTo>
                <a:lnTo>
                  <a:pt x="7571" y="18221"/>
                </a:lnTo>
                <a:lnTo>
                  <a:pt x="7413" y="18173"/>
                </a:lnTo>
                <a:lnTo>
                  <a:pt x="7245" y="18099"/>
                </a:lnTo>
                <a:lnTo>
                  <a:pt x="7137" y="18014"/>
                </a:lnTo>
                <a:lnTo>
                  <a:pt x="6950" y="17912"/>
                </a:lnTo>
                <a:lnTo>
                  <a:pt x="6632" y="17748"/>
                </a:lnTo>
                <a:lnTo>
                  <a:pt x="6302" y="17537"/>
                </a:lnTo>
                <a:lnTo>
                  <a:pt x="5948" y="17267"/>
                </a:lnTo>
                <a:lnTo>
                  <a:pt x="5550" y="16929"/>
                </a:lnTo>
                <a:lnTo>
                  <a:pt x="5044" y="16473"/>
                </a:lnTo>
                <a:lnTo>
                  <a:pt x="4692" y="16145"/>
                </a:lnTo>
                <a:lnTo>
                  <a:pt x="4491" y="15933"/>
                </a:lnTo>
                <a:lnTo>
                  <a:pt x="4425" y="15830"/>
                </a:lnTo>
                <a:lnTo>
                  <a:pt x="4345" y="15705"/>
                </a:lnTo>
                <a:lnTo>
                  <a:pt x="4153" y="15490"/>
                </a:lnTo>
                <a:lnTo>
                  <a:pt x="3970" y="15295"/>
                </a:lnTo>
                <a:lnTo>
                  <a:pt x="3909" y="15174"/>
                </a:lnTo>
                <a:lnTo>
                  <a:pt x="3864" y="15064"/>
                </a:lnTo>
                <a:lnTo>
                  <a:pt x="3790" y="14907"/>
                </a:lnTo>
                <a:lnTo>
                  <a:pt x="3698" y="14724"/>
                </a:lnTo>
                <a:lnTo>
                  <a:pt x="3601" y="14535"/>
                </a:lnTo>
                <a:lnTo>
                  <a:pt x="3505" y="14361"/>
                </a:lnTo>
                <a:lnTo>
                  <a:pt x="3425" y="14222"/>
                </a:lnTo>
                <a:lnTo>
                  <a:pt x="3366" y="14137"/>
                </a:lnTo>
                <a:lnTo>
                  <a:pt x="3298" y="14007"/>
                </a:lnTo>
                <a:lnTo>
                  <a:pt x="3255" y="13836"/>
                </a:lnTo>
                <a:lnTo>
                  <a:pt x="3210" y="13644"/>
                </a:lnTo>
                <a:lnTo>
                  <a:pt x="3134" y="13465"/>
                </a:lnTo>
                <a:lnTo>
                  <a:pt x="3058" y="13270"/>
                </a:lnTo>
                <a:lnTo>
                  <a:pt x="3019" y="13034"/>
                </a:lnTo>
                <a:lnTo>
                  <a:pt x="2974" y="12816"/>
                </a:lnTo>
                <a:lnTo>
                  <a:pt x="2900" y="12661"/>
                </a:lnTo>
                <a:lnTo>
                  <a:pt x="2859" y="12461"/>
                </a:lnTo>
                <a:lnTo>
                  <a:pt x="2882" y="12353"/>
                </a:lnTo>
                <a:lnTo>
                  <a:pt x="2861" y="12227"/>
                </a:lnTo>
                <a:lnTo>
                  <a:pt x="2781" y="12015"/>
                </a:lnTo>
                <a:lnTo>
                  <a:pt x="2736" y="11858"/>
                </a:lnTo>
                <a:lnTo>
                  <a:pt x="2718" y="11721"/>
                </a:lnTo>
                <a:lnTo>
                  <a:pt x="2720" y="11561"/>
                </a:lnTo>
                <a:lnTo>
                  <a:pt x="2706" y="11350"/>
                </a:lnTo>
                <a:lnTo>
                  <a:pt x="2654" y="11206"/>
                </a:lnTo>
                <a:lnTo>
                  <a:pt x="2601" y="11111"/>
                </a:lnTo>
                <a:lnTo>
                  <a:pt x="2646" y="11026"/>
                </a:lnTo>
                <a:lnTo>
                  <a:pt x="2702" y="10908"/>
                </a:lnTo>
                <a:lnTo>
                  <a:pt x="2722" y="10736"/>
                </a:lnTo>
                <a:lnTo>
                  <a:pt x="2708" y="10570"/>
                </a:lnTo>
                <a:lnTo>
                  <a:pt x="2660" y="10472"/>
                </a:lnTo>
                <a:lnTo>
                  <a:pt x="2648" y="10319"/>
                </a:lnTo>
                <a:lnTo>
                  <a:pt x="2736" y="10116"/>
                </a:lnTo>
                <a:lnTo>
                  <a:pt x="2788" y="9935"/>
                </a:lnTo>
                <a:lnTo>
                  <a:pt x="2806" y="9796"/>
                </a:lnTo>
                <a:lnTo>
                  <a:pt x="2779" y="9711"/>
                </a:lnTo>
                <a:lnTo>
                  <a:pt x="2751" y="9624"/>
                </a:lnTo>
                <a:lnTo>
                  <a:pt x="2790" y="9499"/>
                </a:lnTo>
                <a:lnTo>
                  <a:pt x="2853" y="9323"/>
                </a:lnTo>
                <a:lnTo>
                  <a:pt x="2888" y="9105"/>
                </a:lnTo>
                <a:lnTo>
                  <a:pt x="2925" y="8842"/>
                </a:lnTo>
                <a:lnTo>
                  <a:pt x="2991" y="8556"/>
                </a:lnTo>
                <a:lnTo>
                  <a:pt x="3072" y="8290"/>
                </a:lnTo>
                <a:lnTo>
                  <a:pt x="3161" y="8083"/>
                </a:lnTo>
                <a:lnTo>
                  <a:pt x="3238" y="7909"/>
                </a:lnTo>
                <a:lnTo>
                  <a:pt x="3296" y="7724"/>
                </a:lnTo>
                <a:lnTo>
                  <a:pt x="3378" y="7513"/>
                </a:lnTo>
                <a:lnTo>
                  <a:pt x="3509" y="7272"/>
                </a:lnTo>
                <a:lnTo>
                  <a:pt x="3628" y="7058"/>
                </a:lnTo>
                <a:lnTo>
                  <a:pt x="3677" y="6911"/>
                </a:lnTo>
                <a:lnTo>
                  <a:pt x="3763" y="6760"/>
                </a:lnTo>
                <a:lnTo>
                  <a:pt x="3868" y="6623"/>
                </a:lnTo>
                <a:lnTo>
                  <a:pt x="4007" y="6368"/>
                </a:lnTo>
                <a:lnTo>
                  <a:pt x="4169" y="6034"/>
                </a:lnTo>
                <a:close/>
              </a:path>
            </a:pathLst>
          </a:custGeom>
          <a:ln w="25400"/>
        </p:spPr>
      </p:pic>
      <p:sp>
        <p:nvSpPr>
          <p:cNvPr id="380" name="Shape 380"/>
          <p:cNvSpPr>
            <a:spLocks noGrp="1"/>
          </p:cNvSpPr>
          <p:nvPr>
            <p:ph type="title"/>
          </p:nvPr>
        </p:nvSpPr>
        <p:spPr>
          <a:xfrm>
            <a:off x="650239" y="685200"/>
            <a:ext cx="7602458" cy="1933760"/>
          </a:xfrm>
          <a:prstGeom prst="rect">
            <a:avLst/>
          </a:prstGeom>
        </p:spPr>
        <p:txBody>
          <a:bodyPr lIns="63500" tIns="63500" rIns="63500" bIns="63500" anchor="t"/>
          <a:lstStyle>
            <a:lvl1pPr algn="l">
              <a:defRPr sz="5300" spc="530"/>
            </a:lvl1pPr>
          </a:lstStyle>
          <a:p>
            <a:r>
              <a:t>Las Moléculas Redox NO son...</a:t>
            </a:r>
          </a:p>
        </p:txBody>
      </p:sp>
      <p:sp>
        <p:nvSpPr>
          <p:cNvPr id="381" name="Shape 381"/>
          <p:cNvSpPr>
            <a:spLocks noGrp="1"/>
          </p:cNvSpPr>
          <p:nvPr>
            <p:ph type="body" sz="half" idx="1"/>
          </p:nvPr>
        </p:nvSpPr>
        <p:spPr>
          <a:prstGeom prst="rect">
            <a:avLst/>
          </a:prstGeom>
        </p:spPr>
        <p:txBody>
          <a:bodyPr/>
          <a:lstStyle/>
          <a:p>
            <a:pPr marL="390676" indent="-390676"/>
            <a:r>
              <a:t>Vitaminas</a:t>
            </a:r>
          </a:p>
          <a:p>
            <a:pPr marL="390676" indent="-390676"/>
            <a:r>
              <a:t>Minerales</a:t>
            </a:r>
          </a:p>
          <a:p>
            <a:pPr marL="390676" indent="-390676"/>
            <a:r>
              <a:t>Antioxidantes</a:t>
            </a:r>
          </a:p>
          <a:p>
            <a:pPr marL="390676" indent="-390676"/>
            <a:r>
              <a:t>Jugos exóticos</a:t>
            </a:r>
          </a:p>
          <a:p>
            <a:pPr marL="390676" indent="-390676"/>
            <a:r>
              <a:t>Agua alcalina</a:t>
            </a:r>
          </a:p>
        </p:txBody>
      </p:sp>
      <p:sp>
        <p:nvSpPr>
          <p:cNvPr id="382" name="Shape 382"/>
          <p:cNvSpPr/>
          <p:nvPr/>
        </p:nvSpPr>
        <p:spPr>
          <a:xfrm>
            <a:off x="3121275" y="7619642"/>
            <a:ext cx="9188655" cy="1653422"/>
          </a:xfrm>
          <a:prstGeom prst="roundRect">
            <a:avLst>
              <a:gd name="adj" fmla="val 21138"/>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63500" tIns="63500" rIns="63500" bIns="63500">
            <a:normAutofit lnSpcReduction="10000"/>
          </a:bodyPr>
          <a:lstStyle>
            <a:lvl1pPr defTabSz="762948">
              <a:defRPr sz="3080">
                <a:solidFill>
                  <a:srgbClr val="6B6B6B"/>
                </a:solidFill>
                <a:latin typeface="Helvetica Light"/>
                <a:ea typeface="Helvetica Light"/>
                <a:cs typeface="Helvetica Light"/>
                <a:sym typeface="Helvetica Light"/>
              </a:defRPr>
            </a:lvl1pPr>
          </a:lstStyle>
          <a:p>
            <a:pPr>
              <a:defRPr>
                <a:solidFill>
                  <a:srgbClr val="6C6C6C"/>
                </a:solidFill>
              </a:defRPr>
            </a:pPr>
            <a:r>
              <a:rPr>
                <a:solidFill>
                  <a:srgbClr val="6B6B6B"/>
                </a:solidFill>
              </a:rPr>
              <a:t>ASEA ha desarrollado una tecnología que puede crear y estabilizar moléculas señalizadoras redox activas en una forma consumible.</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381"/>
                                        </p:tgtEl>
                                        <p:attrNameLst>
                                          <p:attrName>style.visibility</p:attrName>
                                        </p:attrNameLst>
                                      </p:cBhvr>
                                      <p:to>
                                        <p:strVal val="visible"/>
                                      </p:to>
                                    </p:set>
                                    <p:animEffect transition="in" filter="wipe(up)">
                                      <p:cBhvr>
                                        <p:cTn id="7" dur="1500"/>
                                        <p:tgtEl>
                                          <p:spTgt spid="381"/>
                                        </p:tgtEl>
                                      </p:cBhvr>
                                    </p:animEffect>
                                  </p:childTnLst>
                                </p:cTn>
                              </p:par>
                            </p:childTnLst>
                          </p:cTn>
                        </p:par>
                        <p:par>
                          <p:cTn id="8" fill="hold">
                            <p:stCondLst>
                              <p:cond delay="1500"/>
                            </p:stCondLst>
                            <p:childTnLst>
                              <p:par>
                                <p:cTn id="9" presetID="9" presetClass="entr" fill="hold" grpId="2" nodeType="afterEffect">
                                  <p:stCondLst>
                                    <p:cond delay="0"/>
                                  </p:stCondLst>
                                  <p:iterate>
                                    <p:tmAbs val="0"/>
                                  </p:iterate>
                                  <p:childTnLst>
                                    <p:set>
                                      <p:cBhvr>
                                        <p:cTn id="10" fill="hold"/>
                                        <p:tgtEl>
                                          <p:spTgt spid="378"/>
                                        </p:tgtEl>
                                        <p:attrNameLst>
                                          <p:attrName>style.visibility</p:attrName>
                                        </p:attrNameLst>
                                      </p:cBhvr>
                                      <p:to>
                                        <p:strVal val="visible"/>
                                      </p:to>
                                    </p:set>
                                    <p:animEffect transition="in" filter="dissolve">
                                      <p:cBhvr>
                                        <p:cTn id="11" dur="1000"/>
                                        <p:tgtEl>
                                          <p:spTgt spid="378"/>
                                        </p:tgtEl>
                                      </p:cBhvr>
                                    </p:animEffect>
                                  </p:childTnLst>
                                </p:cTn>
                              </p:par>
                            </p:childTnLst>
                          </p:cTn>
                        </p:par>
                        <p:par>
                          <p:cTn id="12" fill="hold">
                            <p:stCondLst>
                              <p:cond delay="2500"/>
                            </p:stCondLst>
                            <p:childTnLst>
                              <p:par>
                                <p:cTn id="13" presetID="23" presetClass="entr" presetSubtype="16" fill="hold" grpId="3" nodeType="afterEffect">
                                  <p:stCondLst>
                                    <p:cond delay="0"/>
                                  </p:stCondLst>
                                  <p:iterate>
                                    <p:tmAbs val="0"/>
                                  </p:iterate>
                                  <p:childTnLst>
                                    <p:set>
                                      <p:cBhvr>
                                        <p:cTn id="14" fill="hold"/>
                                        <p:tgtEl>
                                          <p:spTgt spid="379"/>
                                        </p:tgtEl>
                                        <p:attrNameLst>
                                          <p:attrName>style.visibility</p:attrName>
                                        </p:attrNameLst>
                                      </p:cBhvr>
                                      <p:to>
                                        <p:strVal val="visible"/>
                                      </p:to>
                                    </p:set>
                                    <p:anim calcmode="lin" valueType="num">
                                      <p:cBhvr>
                                        <p:cTn id="15" dur="500" fill="hold"/>
                                        <p:tgtEl>
                                          <p:spTgt spid="379"/>
                                        </p:tgtEl>
                                        <p:attrNameLst>
                                          <p:attrName>ppt_w</p:attrName>
                                        </p:attrNameLst>
                                      </p:cBhvr>
                                      <p:tavLst>
                                        <p:tav tm="0">
                                          <p:val>
                                            <p:fltVal val="0"/>
                                          </p:val>
                                        </p:tav>
                                        <p:tav tm="100000">
                                          <p:val>
                                            <p:strVal val="#ppt_w"/>
                                          </p:val>
                                        </p:tav>
                                      </p:tavLst>
                                    </p:anim>
                                    <p:anim calcmode="lin" valueType="num">
                                      <p:cBhvr>
                                        <p:cTn id="16" dur="500" fill="hold"/>
                                        <p:tgtEl>
                                          <p:spTgt spid="379"/>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382"/>
                                        </p:tgtEl>
                                        <p:attrNameLst>
                                          <p:attrName>style.visibility</p:attrName>
                                        </p:attrNameLst>
                                      </p:cBhvr>
                                      <p:to>
                                        <p:strVal val="visible"/>
                                      </p:to>
                                    </p:set>
                                    <p:animEffect transition="in" filter="dissolve">
                                      <p:cBhvr>
                                        <p:cTn id="21"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2" animBg="1" advAuto="0"/>
      <p:bldP spid="379" grpId="3" animBg="1" advAuto="0"/>
      <p:bldP spid="381" grpId="1" animBg="1" advAuto="0"/>
      <p:bldP spid="382" grpId="4" animBg="1" advAuto="0"/>
    </p:bldLst>
  </p:timing>
</p:sld>
</file>

<file path=ppt/theme/theme1.xml><?xml version="1.0" encoding="utf-8"?>
<a:theme xmlns:a="http://schemas.openxmlformats.org/drawingml/2006/main" name="Showroom">
  <a:themeElements>
    <a:clrScheme name="Showroom">
      <a:dk1>
        <a:srgbClr val="535353"/>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765</TotalTime>
  <Words>5238</Words>
  <Application>Microsoft Macintosh PowerPoint</Application>
  <PresentationFormat>Custom</PresentationFormat>
  <Paragraphs>328</Paragraphs>
  <Slides>32</Slides>
  <Notes>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ApexNew-Book</vt:lpstr>
      <vt:lpstr>Arial</vt:lpstr>
      <vt:lpstr>Calibri</vt:lpstr>
      <vt:lpstr>Futura</vt:lpstr>
      <vt:lpstr>Gill Sans</vt:lpstr>
      <vt:lpstr>Gill Sans Light</vt:lpstr>
      <vt:lpstr>Gill Sans SemiBold</vt:lpstr>
      <vt:lpstr>Helvetica</vt:lpstr>
      <vt:lpstr>Helvetica Light</vt:lpstr>
      <vt:lpstr>Helvetica Neue</vt:lpstr>
      <vt:lpstr>Lucida Grande</vt:lpstr>
      <vt:lpstr>Times</vt:lpstr>
      <vt:lpstr>Trebuchet MS</vt:lpstr>
      <vt:lpstr>Showroom</vt:lpstr>
      <vt:lpstr>PowerPoint Presentation</vt:lpstr>
      <vt:lpstr>La misión de ASEA:  Mejorar la vida de las personas y ser una fuerza para el bien en el mundo.</vt:lpstr>
      <vt:lpstr>Principios y Propósito antes del ego y las finanzas</vt:lpstr>
      <vt:lpstr>Bioquímica Redox:  Una de las áreas científicas de más rápido crecimiento en el mundo!</vt:lpstr>
      <vt:lpstr>PowerPoint Presentation</vt:lpstr>
      <vt:lpstr>PowerPoint Presentation</vt:lpstr>
      <vt:lpstr>Descubrimiento REDOX de ASEA</vt:lpstr>
      <vt:lpstr>PowerPoint Presentation</vt:lpstr>
      <vt:lpstr>Las Moléculas Redox NO son...</vt:lpstr>
      <vt:lpstr>El Proceso Patentado de 3 Pasos de ASEA</vt:lpstr>
      <vt:lpstr>PowerPoint Presentation</vt:lpstr>
      <vt:lpstr>ASEA Salud Celular</vt:lpstr>
      <vt:lpstr>RENU 28 ASEA Salud Celular De adentro hacia fuera</vt:lpstr>
      <vt:lpstr>ASEA Pruebas Clínicas </vt:lpstr>
      <vt:lpstr>ASEA Pruebas Clínicas </vt:lpstr>
      <vt:lpstr>RENU 28 gel Revitalizador para Todo el Cuerpo</vt:lpstr>
      <vt:lpstr>Salud Celular de afuera hacia adentro ¡Obtén de nuevo tu propia piel,      pero esta vez mejor!</vt:lpstr>
      <vt:lpstr>Tecnología Patentada de Señalización Redox diferencias visibles en la piel</vt:lpstr>
      <vt:lpstr>El Sistema RENU ADVANCE Aumenta un 43% la Humectación de la Piel    </vt:lpstr>
      <vt:lpstr>Productos Seguros RENU ADVANCE Sin neurotoxinas o ingredientes agresivos</vt:lpstr>
      <vt:lpstr>Suplemento ASEA Redox</vt:lpstr>
      <vt:lpstr>ASEA Educciones Significativas en Factores de Riesgo de Enfermedades</vt:lpstr>
      <vt:lpstr>Las moléculas redox impactan significativamente a los atletas</vt:lpstr>
      <vt:lpstr>Cambiando Vidas en todo el Mundo</vt:lpstr>
      <vt:lpstr>PowerPoint Presentation</vt:lpstr>
      <vt:lpstr>¿Hecho o ficción?</vt:lpstr>
      <vt:lpstr>Consejo Científico de ASEA</vt:lpstr>
      <vt:lpstr>Efectividad del canal de mercado para nuevos clientes</vt:lpstr>
      <vt:lpstr>PowerPoint Presentation</vt:lpstr>
      <vt:lpstr>Una Oportunidad Extraordinaria para todo el Mundo</vt:lpstr>
      <vt:lpstr>¿Por qué ASEA? 6 Razones</vt:lpstr>
      <vt:lpstr>¿Dónde te Ves a Ti Mismo(a)?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bob swenk</cp:lastModifiedBy>
  <cp:revision>6</cp:revision>
  <dcterms:modified xsi:type="dcterms:W3CDTF">2020-07-10T19:53:52Z</dcterms:modified>
</cp:coreProperties>
</file>