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Frobisher"/>
          <a:ea typeface="Frobisher"/>
          <a:cs typeface="Frobisher"/>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50055F3-0D34-4402-8CC4-C0F9FF7D5BC4}"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DBA3957-6544-45A7-B0B4-F33D9C884BEC}"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65DE7C1-8400-4DEC-8CFF-F7B7C807EEC1}"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EEFE16-B4CB-4D44-B43C-6334E34A4994}"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9672B62-ACBF-43B6-8E1A-B11BE4B11892}"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8F18CE9-1D41-4A0F-8C2A-E5FB74A22F81}"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8588CD5-E2B6-4BD8-9077-1776A769A9C0}"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9A16364C-DE0A-4675-A20B-2D90D1BD83FF}"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EB51B347-B4C9-4291-874A-92BA799C0F6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16749D37-184E-409D-9EA9-3AA8FB0CE840}"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p:restoredTop sz="72381"/>
  </p:normalViewPr>
  <p:slideViewPr>
    <p:cSldViewPr snapToGrid="0" snapToObjects="1">
      <p:cViewPr varScale="1">
        <p:scale>
          <a:sx n="64" d="100"/>
          <a:sy n="64" d="100"/>
        </p:scale>
        <p:origin x="24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1143000" y="685800"/>
            <a:ext cx="4572000" cy="3429000"/>
          </a:xfrm>
          <a:prstGeom prst="rect">
            <a:avLst/>
          </a:prstGeom>
        </p:spPr>
        <p:txBody>
          <a:bodyPr/>
          <a:lstStyle/>
          <a:p>
            <a:endParaRPr/>
          </a:p>
        </p:txBody>
      </p:sp>
      <p:sp>
        <p:nvSpPr>
          <p:cNvPr id="268" name="Shape 26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52970941"/>
      </p:ext>
    </p:extLst>
  </p:cSld>
  <p:clrMap bg1="lt1" tx1="dk1" bg2="lt2" tx2="dk2" accent1="accent1" accent2="accent2" accent3="accent3" accent4="accent4" accent5="accent5" accent6="accent6" hlink="hlink" folHlink="folHlink"/>
  <p:notesStyle>
    <a:lvl1pPr defTabSz="457200" latinLnBrk="0">
      <a:spcBef>
        <a:spcPts val="300"/>
      </a:spcBef>
      <a:defRPr sz="2800">
        <a:latin typeface="Helvetica Neue"/>
        <a:ea typeface="Helvetica Neue"/>
        <a:cs typeface="Helvetica Neue"/>
        <a:sym typeface="Helvetica Neue"/>
      </a:defRPr>
    </a:lvl1pPr>
    <a:lvl2pPr indent="228600" defTabSz="457200" latinLnBrk="0">
      <a:spcBef>
        <a:spcPts val="300"/>
      </a:spcBef>
      <a:defRPr sz="2800">
        <a:latin typeface="Helvetica Neue"/>
        <a:ea typeface="Helvetica Neue"/>
        <a:cs typeface="Helvetica Neue"/>
        <a:sym typeface="Helvetica Neue"/>
      </a:defRPr>
    </a:lvl2pPr>
    <a:lvl3pPr indent="457200" defTabSz="457200" latinLnBrk="0">
      <a:spcBef>
        <a:spcPts val="300"/>
      </a:spcBef>
      <a:defRPr sz="2800">
        <a:latin typeface="Helvetica Neue"/>
        <a:ea typeface="Helvetica Neue"/>
        <a:cs typeface="Helvetica Neue"/>
        <a:sym typeface="Helvetica Neue"/>
      </a:defRPr>
    </a:lvl3pPr>
    <a:lvl4pPr indent="685800" defTabSz="457200" latinLnBrk="0">
      <a:spcBef>
        <a:spcPts val="300"/>
      </a:spcBef>
      <a:defRPr sz="2800">
        <a:latin typeface="Helvetica Neue"/>
        <a:ea typeface="Helvetica Neue"/>
        <a:cs typeface="Helvetica Neue"/>
        <a:sym typeface="Helvetica Neue"/>
      </a:defRPr>
    </a:lvl4pPr>
    <a:lvl5pPr indent="914400" defTabSz="457200" latinLnBrk="0">
      <a:spcBef>
        <a:spcPts val="300"/>
      </a:spcBef>
      <a:defRPr sz="2800">
        <a:latin typeface="Helvetica Neue"/>
        <a:ea typeface="Helvetica Neue"/>
        <a:cs typeface="Helvetica Neue"/>
        <a:sym typeface="Helvetica Neue"/>
      </a:defRPr>
    </a:lvl5pPr>
    <a:lvl6pPr indent="1143000" defTabSz="457200" latinLnBrk="0">
      <a:spcBef>
        <a:spcPts val="300"/>
      </a:spcBef>
      <a:defRPr sz="2800">
        <a:latin typeface="Helvetica Neue"/>
        <a:ea typeface="Helvetica Neue"/>
        <a:cs typeface="Helvetica Neue"/>
        <a:sym typeface="Helvetica Neue"/>
      </a:defRPr>
    </a:lvl6pPr>
    <a:lvl7pPr indent="1371600" defTabSz="457200" latinLnBrk="0">
      <a:spcBef>
        <a:spcPts val="300"/>
      </a:spcBef>
      <a:defRPr sz="2800">
        <a:latin typeface="Helvetica Neue"/>
        <a:ea typeface="Helvetica Neue"/>
        <a:cs typeface="Helvetica Neue"/>
        <a:sym typeface="Helvetica Neue"/>
      </a:defRPr>
    </a:lvl7pPr>
    <a:lvl8pPr indent="1600200" defTabSz="457200" latinLnBrk="0">
      <a:spcBef>
        <a:spcPts val="300"/>
      </a:spcBef>
      <a:defRPr sz="2800">
        <a:latin typeface="Helvetica Neue"/>
        <a:ea typeface="Helvetica Neue"/>
        <a:cs typeface="Helvetica Neue"/>
        <a:sym typeface="Helvetica Neue"/>
      </a:defRPr>
    </a:lvl8pPr>
    <a:lvl9pPr indent="1828800" defTabSz="457200" latinLnBrk="0">
      <a:spcBef>
        <a:spcPts val="300"/>
      </a:spcBef>
      <a:defRPr sz="2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246184" indent="-246184">
              <a:buSzPct val="100000"/>
              <a:buChar char="•"/>
            </a:pPr>
            <a:r>
              <a:t>Клеточное Здоровье ASEA - это глобальная компания, которая работает в динамично развивающейся области науки под названием “Редокс сигналирование”. </a:t>
            </a:r>
          </a:p>
          <a:p>
            <a:pPr marL="246184" indent="-246184">
              <a:buSzPct val="100000"/>
              <a:buChar char="•"/>
            </a:pPr>
            <a:r>
              <a:t>Мы верим, что путь к здоровью пролегает через невероятную способность организма к самоисцелению.</a:t>
            </a:r>
          </a:p>
          <a:p>
            <a:pPr marL="246184" indent="-246184">
              <a:buSzPct val="100000"/>
              <a:buChar char="•"/>
            </a:pPr>
            <a:r>
              <a:t>Научный прорыв нашей компании касается практически всех областей здравоохранения и личного оздоровления.</a:t>
            </a:r>
          </a:p>
        </p:txBody>
      </p:sp>
    </p:spTree>
    <p:extLst>
      <p:ext uri="{BB962C8B-B14F-4D97-AF65-F5344CB8AC3E}">
        <p14:creationId xmlns:p14="http://schemas.microsoft.com/office/powerpoint/2010/main" val="266359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marL="246184" indent="-246184">
              <a:buClr>
                <a:srgbClr val="000000"/>
              </a:buClr>
              <a:buSzPct val="100000"/>
              <a:buFont typeface="Helvetica"/>
              <a:buChar char="•"/>
            </a:pPr>
            <a:r>
              <a:t>ASEA начинается с двух простых ингредиентов: вода и соль. Почему? Когда наши клетки производят редокс молекулы, они используют ресурсы, которые у них есть в избытке: воду и соль. На основе запатентованной технологии ASEA воссоздает естественный процесс организма.</a:t>
            </a:r>
          </a:p>
          <a:p>
            <a:pPr marL="246184" indent="-246184">
              <a:buClr>
                <a:srgbClr val="000000"/>
              </a:buClr>
              <a:buSzPct val="100000"/>
              <a:buFont typeface="Helvetica"/>
              <a:buChar char="•"/>
            </a:pPr>
            <a:r>
              <a:t>Молекулы воды и соли распадаются на свободные атомы и реструктурируются в идеально сбалансированную смесь редокс сигнальных молекул.</a:t>
            </a:r>
          </a:p>
          <a:p>
            <a:pPr marL="246184" indent="-246184">
              <a:buClr>
                <a:srgbClr val="000000"/>
              </a:buClr>
              <a:buSzPct val="100000"/>
              <a:buFont typeface="Helvetica"/>
              <a:buChar char="•"/>
            </a:pPr>
            <a:r>
              <a:t>По завершении этого процесса, остается лишь немного соли. Одна порция ASEA содержит примерно столько же натрия, сколько и морковь.</a:t>
            </a:r>
          </a:p>
          <a:p>
            <a:pPr marL="246184" indent="-246184">
              <a:buClr>
                <a:srgbClr val="000000"/>
              </a:buClr>
              <a:buSzPct val="100000"/>
              <a:buFont typeface="Helvetica"/>
              <a:buChar char="•"/>
            </a:pPr>
            <a:r>
              <a:t>Даже те, кто сидят на бессолевой диете могут не беспокоясь  примать ASEA.</a:t>
            </a:r>
          </a:p>
        </p:txBody>
      </p:sp>
    </p:spTree>
    <p:extLst>
      <p:ext uri="{BB962C8B-B14F-4D97-AF65-F5344CB8AC3E}">
        <p14:creationId xmlns:p14="http://schemas.microsoft.com/office/powerpoint/2010/main" val="1224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marL="246184" indent="-246184">
              <a:buSzPct val="100000"/>
              <a:buChar char="•"/>
            </a:pPr>
            <a:r>
              <a:t>ASEA придерживается высоких стандартов для обеспечения контроля качества: </a:t>
            </a:r>
          </a:p>
          <a:p>
            <a:pPr marL="474784" lvl="1" indent="-246184">
              <a:buSzPct val="100000"/>
              <a:buChar char="•"/>
            </a:pPr>
            <a:r>
              <a:t>Для проверки наличия биологически активных редокс сигнальных молекул в наших “редокс сертифицированных” продуктах ASEA использует не только внутренние процедуры тестирования, но и проверку независимой лаборатории, которая проводит биологический анализ для 21 из топ-25 мировых фармацевтических и биотехнологических компаний.</a:t>
            </a:r>
          </a:p>
          <a:p>
            <a:pPr marL="246184" indent="-246184">
              <a:buSzPct val="100000"/>
              <a:buChar char="•"/>
            </a:pPr>
            <a:r>
              <a:t>ASEA также сотрудничает с несколькими независимыми лабораториями мирового класса для клинического тестирования. </a:t>
            </a:r>
          </a:p>
          <a:p>
            <a:pPr marL="246184" indent="-246184">
              <a:buSzPct val="100000"/>
              <a:buChar char="•"/>
            </a:pPr>
            <a:r>
              <a:t>Прежде чем я начну говорить о результатах этих клинических тестов, мне бы хотелось представить Вам нашу линию продуктов.</a:t>
            </a:r>
          </a:p>
        </p:txBody>
      </p:sp>
    </p:spTree>
    <p:extLst>
      <p:ext uri="{BB962C8B-B14F-4D97-AF65-F5344CB8AC3E}">
        <p14:creationId xmlns:p14="http://schemas.microsoft.com/office/powerpoint/2010/main" val="1786986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pPr marL="246184" indent="-246184">
              <a:buSzPct val="100000"/>
              <a:buChar char="•"/>
            </a:pPr>
            <a:r>
              <a:t>ASEA предлагает продукты, улучшающие клеточное здоровье как изнутри-наружу, так и снаружи-внутрь. </a:t>
            </a:r>
          </a:p>
          <a:p>
            <a:pPr marL="246184" indent="-246184">
              <a:buSzPct val="100000"/>
              <a:buChar char="•"/>
            </a:pPr>
            <a:r>
              <a:t>Редокс добавка ASEA — это наш флагманский продукт.</a:t>
            </a:r>
          </a:p>
          <a:p>
            <a:pPr marL="246184" indent="-246184">
              <a:buSzPct val="100000"/>
              <a:buChar char="•"/>
            </a:pPr>
            <a:r>
              <a:t>RENU 28 — это больше, чем ASEA в концентрированной форме. Это восстанавливающий гель для всего тела, который можно наносить на любую часть тела, чтобы выглядеть и чувствовать себя на порядок лучше.</a:t>
            </a:r>
          </a:p>
          <a:p>
            <a:pPr marL="474784" lvl="1" indent="-246184">
              <a:buSzPct val="100000"/>
              <a:buChar char="•"/>
            </a:pPr>
            <a:r>
              <a:t>Для того, чтобы дополнить омолаживающий эффект RENU 28, ASEA создала единственную в мире редокс линию средств по уходу за кожей под названием Renu Advanced. </a:t>
            </a:r>
          </a:p>
          <a:p>
            <a:pPr marL="246184" indent="-246184">
              <a:buSzPct val="100000"/>
              <a:buChar char="•"/>
            </a:pPr>
            <a:r>
              <a:t>На следующих слайдах мы обсудим каждый из этих продуктов более подробно.</a:t>
            </a:r>
          </a:p>
        </p:txBody>
      </p:sp>
    </p:spTree>
    <p:extLst>
      <p:ext uri="{BB962C8B-B14F-4D97-AF65-F5344CB8AC3E}">
        <p14:creationId xmlns:p14="http://schemas.microsoft.com/office/powerpoint/2010/main" val="133103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298938" indent="-298938">
              <a:buSzPct val="100000"/>
              <a:buChar char="•"/>
            </a:pPr>
            <a:r>
              <a:rPr dirty="0"/>
              <a:t>Давайте начнем с RENU 28, восстанавливающего геля ASEA для всего тела, так как его результаты налицо.</a:t>
            </a:r>
          </a:p>
          <a:p>
            <a:pPr marL="298938" indent="-298938">
              <a:buSzPct val="100000"/>
              <a:buChar char="•"/>
            </a:pPr>
            <a:r>
              <a:rPr dirty="0"/>
              <a:t>Единственный активный ингредиент в RENU 28 – это Редокс Сигнальные Молекулы, созданные из воды и соли, для ежедневного обеспечения оптимального восстановления кожи.</a:t>
            </a:r>
          </a:p>
          <a:p>
            <a:pPr marL="298938" indent="-298938">
              <a:buSzPct val="100000"/>
              <a:buChar char="•"/>
            </a:pPr>
            <a:r>
              <a:rPr dirty="0"/>
              <a:t>Редокс Сигнальные Молекулы не только помогают регенерации наших клеток, но также дают возможность телу посылать сообщения плохим клеткам на самоуничтожение и тем самым обеспечить их замену здоровыми клетками.</a:t>
            </a:r>
          </a:p>
          <a:p>
            <a:pPr marL="298938" indent="-298938">
              <a:buSzPct val="100000"/>
              <a:buChar char="•"/>
            </a:pPr>
            <a:r>
              <a:rPr dirty="0"/>
              <a:t>Вы можете наглядно видеть, какие изменения происходят с кожей</a:t>
            </a:r>
          </a:p>
          <a:p>
            <a:pPr marL="298938" indent="-298938">
              <a:buSzPct val="100000"/>
              <a:buChar char="•"/>
            </a:pPr>
            <a:r>
              <a:rPr lang="ru-RU" dirty="0"/>
              <a:t>Люди часто также отмечают ощутимые преимущества под поверхностью кожи, что приводит к уменьшению дискомфорта в мягких тканях и увеличению свободы движения</a:t>
            </a:r>
            <a:r>
              <a:rPr lang="en-US" dirty="0"/>
              <a:t>.</a:t>
            </a:r>
          </a:p>
          <a:p>
            <a:pPr marL="298938" indent="-298938">
              <a:buSzPct val="100000"/>
              <a:buChar char="•"/>
            </a:pPr>
            <a:r>
              <a:rPr dirty="0"/>
              <a:t>(дополнение: В этом месте остановитесь и предложите присутствующим наложить немного геля RENU 28 на их проблемные зоны. Предложите им наложить гель ещё 2-3 раза в течение презентации. Спросите их, что они почувствовали и как они количественно могут оценить изменения в их состоянии после использования геля)</a:t>
            </a:r>
          </a:p>
        </p:txBody>
      </p:sp>
    </p:spTree>
    <p:extLst>
      <p:ext uri="{BB962C8B-B14F-4D97-AF65-F5344CB8AC3E}">
        <p14:creationId xmlns:p14="http://schemas.microsoft.com/office/powerpoint/2010/main" val="3416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marL="246184" indent="-246184">
              <a:buSzPct val="100000"/>
              <a:buChar char="•"/>
            </a:pPr>
            <a:r>
              <a:t>По результатам исследований, проведенных мировым лидером в области дерматологии, RENU 28 улучшает циркуляцию крови в коже. </a:t>
            </a:r>
          </a:p>
          <a:p>
            <a:pPr marL="246184" indent="-246184">
              <a:buSzPct val="100000"/>
              <a:buChar char="•"/>
            </a:pPr>
            <a:r>
              <a:t>Данные показали, что циркуляция улучшилась на 55% через 96 часов при использовании геля дважды в день! Томас Стивенс, PhD, который проводил все необходимые исследования, заявил: “Эти результаты являются крайне убедительными, так как ускоренное кровообращение может значительно повлиять на множество кожных заболеваний.”</a:t>
            </a:r>
          </a:p>
          <a:p>
            <a:pPr marL="246184" indent="-246184">
              <a:buSzPct val="100000"/>
              <a:buChar char="•"/>
            </a:pPr>
            <a:r>
              <a:t>Кровь доставляет живительный кислород и питательные вещества нашим клеткам, убирая продукты выделения. Хорошая циркуляция крови — это так же важно для нашей кожи, как и для любой другой части нашего тела!</a:t>
            </a:r>
          </a:p>
        </p:txBody>
      </p:sp>
    </p:spTree>
    <p:extLst>
      <p:ext uri="{BB962C8B-B14F-4D97-AF65-F5344CB8AC3E}">
        <p14:creationId xmlns:p14="http://schemas.microsoft.com/office/powerpoint/2010/main" val="143693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marL="246184" indent="-246184">
              <a:buSzPct val="100000"/>
              <a:buChar char="•"/>
            </a:pPr>
            <a:r>
              <a:t>Это исследование обнаружило, что с RENU 28, период обновления кожи сократился на 16%.  </a:t>
            </a:r>
          </a:p>
          <a:p>
            <a:pPr marL="246184" indent="-246184">
              <a:buSzPct val="100000"/>
              <a:buChar char="•"/>
            </a:pPr>
            <a:r>
              <a:t>Доктор Томас Стивенс, исследователь, сказал: “Более короткий период обновления кожи с RENU 28 может значительно повлиять как на внешний вид кожи, так и на здоровье в целом.”</a:t>
            </a:r>
          </a:p>
          <a:p>
            <a:pPr marL="246184" indent="-246184">
              <a:buSzPct val="100000"/>
              <a:buChar char="•"/>
            </a:pPr>
            <a:r>
              <a:t> Это исследование чрезвычайно важно для лечения поврежденной кожи.</a:t>
            </a:r>
          </a:p>
          <a:p>
            <a:pPr marL="246184" indent="-246184">
              <a:buSzPct val="100000"/>
              <a:buChar char="•"/>
            </a:pPr>
            <a:r>
              <a:t>Наш редокс продукт называется RENU 28, так как оптимальное восстановление кожных клеток происходит каждые 28 дней, однако, этот процесс может занимать больше времени в связи с возрастом, стрессами и так далее… Этот продукт ускоряет процесс обновления клеток до естественного срока в 28 дней или даже меньше!</a:t>
            </a:r>
          </a:p>
        </p:txBody>
      </p:sp>
    </p:spTree>
    <p:extLst>
      <p:ext uri="{BB962C8B-B14F-4D97-AF65-F5344CB8AC3E}">
        <p14:creationId xmlns:p14="http://schemas.microsoft.com/office/powerpoint/2010/main" val="2039000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pPr marL="246184" indent="-246184">
              <a:buSzPct val="100000"/>
              <a:buChar char="•"/>
            </a:pPr>
            <a:r>
              <a:t>У участников клинического исследования, использовавших RENU 28 дважды в день на протяжении 12 недель, наблюдалось 16% уменьшение целлюлита.</a:t>
            </a:r>
          </a:p>
          <a:p>
            <a:pPr marL="246184" indent="-246184">
              <a:buSzPct val="100000"/>
              <a:buChar char="•"/>
            </a:pPr>
            <a:r>
              <a:t>Средство RENU 28 работает с естественной клеточной коммуникацией тела, уменьшая жировые отложения, в то время как другие средства от целлюлита используют воспаление (inflammation) и  филлеры для получения временного эффекта. </a:t>
            </a:r>
          </a:p>
          <a:p>
            <a:pPr marL="246184" indent="-246184">
              <a:buSzPct val="100000"/>
              <a:buChar char="•"/>
            </a:pPr>
            <a:r>
              <a:t>Посмотрите на фотографии руки - заметно явное улучшение упругости кожи и улучшение в расположенной ниже соединительной ткани. </a:t>
            </a:r>
          </a:p>
          <a:p>
            <a:pPr marL="246184" indent="-246184">
              <a:buSzPct val="100000"/>
              <a:buChar char="•"/>
            </a:pPr>
            <a:r>
              <a:t>Люди часто сообщают о значительном улучшении состояния тканей под поверхностью кожи - уменьшение дискомфорта или стресса.</a:t>
            </a:r>
          </a:p>
        </p:txBody>
      </p:sp>
    </p:spTree>
    <p:extLst>
      <p:ext uri="{BB962C8B-B14F-4D97-AF65-F5344CB8AC3E}">
        <p14:creationId xmlns:p14="http://schemas.microsoft.com/office/powerpoint/2010/main" val="2084713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Кожа становится более здоровой и выглядит более гладкой и молодой, потому что так и есть! Этот доктор провел свое собственное “исследование”, используя RENU 28 лишь на одной половине своего лица. Если Вы достаточно храбры, вы тоже можете повторить эксперимент! Пожалуй, это будет лучшим способом поделиться историей ASEA с другими людьми!</a:t>
            </a:r>
          </a:p>
        </p:txBody>
      </p:sp>
    </p:spTree>
    <p:extLst>
      <p:ext uri="{BB962C8B-B14F-4D97-AF65-F5344CB8AC3E}">
        <p14:creationId xmlns:p14="http://schemas.microsoft.com/office/powerpoint/2010/main" val="159022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marL="188258" indent="-188258">
              <a:buSzPct val="100000"/>
              <a:buChar char="•"/>
            </a:pPr>
            <a:r>
              <a:t>На первой фотографии изображена женщина, которая использовала RENU 28 на протяжении года. </a:t>
            </a:r>
          </a:p>
          <a:p>
            <a:pPr marL="188258" indent="-188258">
              <a:buSzPct val="100000"/>
              <a:buChar char="•"/>
            </a:pPr>
            <a:r>
              <a:t>Второе изображение на правом верхнем углу демонстрирует женщину, наносившую гель RENU 28 в течение 6 месяцев. </a:t>
            </a:r>
          </a:p>
          <a:p>
            <a:pPr marL="188258" indent="-188258">
              <a:buSzPct val="100000"/>
              <a:buChar char="•"/>
            </a:pPr>
            <a:r>
              <a:t>Третья женщина в левом нижнем углу использовала RENU 28 в течение 6 месяцев. </a:t>
            </a:r>
          </a:p>
          <a:p>
            <a:pPr marL="188258" indent="-188258">
              <a:buSzPct val="100000"/>
              <a:buChar char="•"/>
            </a:pPr>
            <a:r>
              <a:t>Мужчина в нижнем правом углу наносил гель RENU 28 на протяжении 28 дней. </a:t>
            </a:r>
          </a:p>
          <a:p>
            <a:pPr marL="188258" indent="-188258">
              <a:buSzPct val="100000"/>
              <a:buChar char="•"/>
            </a:pPr>
            <a:r>
              <a:t>Период появления результата может различаться у разных людей, но в долгосрочной перспективе использование геля приносит видимые результаты!</a:t>
            </a:r>
          </a:p>
          <a:p>
            <a:r>
              <a:t> </a:t>
            </a:r>
          </a:p>
        </p:txBody>
      </p:sp>
    </p:spTree>
    <p:extLst>
      <p:ext uri="{BB962C8B-B14F-4D97-AF65-F5344CB8AC3E}">
        <p14:creationId xmlns:p14="http://schemas.microsoft.com/office/powerpoint/2010/main" val="153221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marL="246184" indent="-246184">
              <a:buSzPct val="100000"/>
              <a:buChar char="•"/>
              <a:defRPr sz="2600"/>
            </a:pPr>
            <a:r>
              <a:t>RENU Advanced — это первая и единственная в мире редокс сигнальная и омолаживающая система ухода за кожей! Для мужчин и женщин любого возраста и любого типа кожи. Мы готовим нашу кожу к получению редокс сигнальных молекул путем использования смягчающего очищающего средства. Он придает тон и увлажняет кожу, смывая грязь, жир и различные загрязнения. </a:t>
            </a:r>
          </a:p>
          <a:p>
            <a:pPr marL="246184" indent="-246184">
              <a:buSzPct val="100000"/>
              <a:buChar char="•"/>
              <a:defRPr sz="2600"/>
            </a:pPr>
            <a:r>
              <a:t>Затем мы наносим восстанавливающий гель RENU 28 на лицо, шею и везде, где восстановление необходимо.</a:t>
            </a:r>
          </a:p>
          <a:p>
            <a:pPr marL="246184" indent="-246184">
              <a:buSzPct val="100000"/>
              <a:buChar char="•"/>
              <a:defRPr sz="2600"/>
            </a:pPr>
            <a:r>
              <a:t>Для особо проблемных зон после этого можно использовать Интенсивную Редокс сыровотку  (Intensive Redox Serum), а первые результаты вы можете заметить уже через 30 минут. Отлично подходит для нанесения под глазами и вокруг губ. </a:t>
            </a:r>
          </a:p>
          <a:p>
            <a:pPr marL="246184" indent="-246184">
              <a:buSzPct val="100000"/>
              <a:buChar char="•"/>
              <a:defRPr sz="2600"/>
            </a:pPr>
            <a:r>
              <a:t>Спустя несколько минут, мы наносим ультра восстанавливающий увлажнитель. Клинические испытания показывают, что этот высококачественный продукт делает кожу на 43% более увлажненной уже через 4 недели. Увлажняющий крем идет в комплекте со специальным пробиотиком с кислородными аттракторами, которые увеличивают содержание кислорода в вашей коже. </a:t>
            </a:r>
          </a:p>
          <a:p>
            <a:pPr marL="246184" indent="-246184">
              <a:buSzPct val="100000"/>
              <a:buChar char="•"/>
              <a:defRPr sz="2600"/>
            </a:pPr>
            <a:r>
              <a:t>Почему это важно? К 40 годам, содержание кислорода в коже как правило истощается на 50%.</a:t>
            </a:r>
          </a:p>
          <a:p>
            <a:pPr marL="246184" indent="-246184">
              <a:buSzPct val="100000"/>
              <a:buChar char="•"/>
              <a:defRPr sz="2600"/>
            </a:pPr>
            <a:r>
              <a:t>Линия ASEA RENU усовершенствованной системы ухода за кожей (RENU Advanced Skin Care) уменьшает последствия фотостарения на 92% у трети участников клинического исследования уже за 8 недель! "Фотостарение" — это повреждение кожи от воздействия солнечных лучей на протяжении жизни человека.</a:t>
            </a:r>
          </a:p>
        </p:txBody>
      </p:sp>
    </p:spTree>
    <p:extLst>
      <p:ext uri="{BB962C8B-B14F-4D97-AF65-F5344CB8AC3E}">
        <p14:creationId xmlns:p14="http://schemas.microsoft.com/office/powerpoint/2010/main" val="139109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marL="246184" indent="-246184">
              <a:buSzPct val="100000"/>
              <a:buChar char="•"/>
            </a:pPr>
            <a:r>
              <a:t>Миссия ASEA заключается в улучшении жизни людей и привнесении позитивa в этот мир.</a:t>
            </a:r>
          </a:p>
          <a:p>
            <a:pPr marL="246184" indent="-246184">
              <a:buSzPct val="100000"/>
              <a:buChar char="•"/>
            </a:pPr>
            <a:r>
              <a:t>После запуска в 2010 году всего лишь c ОДНИМ продуктом  ASEA сейчас работает в более чем 25 странах, а общий объем продаж в 2016 году составляет 320 миллионов долларов.</a:t>
            </a:r>
          </a:p>
          <a:p>
            <a:pPr marL="246184" indent="-246184">
              <a:buSzPct val="100000"/>
              <a:buChar char="•"/>
            </a:pPr>
            <a:r>
              <a:t>Удивительно, что все это случилось исключительно благодаря сарафанному радио. Это говорит об эффективности продукта и его уникальности, не так ли?</a:t>
            </a:r>
          </a:p>
        </p:txBody>
      </p:sp>
    </p:spTree>
    <p:extLst>
      <p:ext uri="{BB962C8B-B14F-4D97-AF65-F5344CB8AC3E}">
        <p14:creationId xmlns:p14="http://schemas.microsoft.com/office/powerpoint/2010/main" val="1352381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pPr marL="217221" indent="-217221">
              <a:buSzPct val="100000"/>
              <a:buChar char="•"/>
            </a:pPr>
            <a:r>
              <a:t>Верхнее изображение показывает реальные результаты человека, который наносил Renu Advanced на ночь и еще один раз утром. Уже через 12 часов она видела разницу! Представьте себе, что произойдет в долгосрочной перспективе!</a:t>
            </a:r>
          </a:p>
          <a:p>
            <a:pPr marL="217221" indent="-217221">
              <a:buSzPct val="100000"/>
              <a:buChar char="•"/>
            </a:pPr>
            <a:r>
              <a:t>На другой фотографии девушка наносила только Intensive Redox Serum на пятно на лбу в течение двух недель.</a:t>
            </a:r>
          </a:p>
          <a:p>
            <a:pPr marL="217221" indent="-217221">
              <a:buSzPct val="100000"/>
              <a:buChar char="•"/>
            </a:pPr>
            <a:r>
              <a:t>(Важно отметить, линия Advanced была представлена немногим ранее выхода этой версии презентации - клинические исследования завершены, но мы только начали получать фотографии до/после)</a:t>
            </a:r>
          </a:p>
          <a:p>
            <a:pPr marL="217221" indent="-217221">
              <a:buSzPct val="100000"/>
              <a:buChar char="•"/>
            </a:pPr>
            <a:r>
              <a:t>100% участников клинического исследования заметили уменьшение количества морщин, а также мимических морщинок. Они не знали, какое именно средство они применяют, но 90% из них выразили желание приобрести этот продукт!</a:t>
            </a:r>
          </a:p>
          <a:p>
            <a:pPr marL="217221" indent="-217221">
              <a:buSzPct val="100000"/>
              <a:buChar char="•"/>
            </a:pPr>
            <a:r>
              <a:t>Это высокоэффективные, самые современные и безопасные продукты без нейротоксинов или других вредных компонентов. Компоненты подбирались осторожно и осознанно для обеспечения полной безопасности и эффективности. Они представляют все ЛУЧШЕЕ, что есть как в науке, так и в природе!</a:t>
            </a:r>
          </a:p>
        </p:txBody>
      </p:sp>
    </p:spTree>
    <p:extLst>
      <p:ext uri="{BB962C8B-B14F-4D97-AF65-F5344CB8AC3E}">
        <p14:creationId xmlns:p14="http://schemas.microsoft.com/office/powerpoint/2010/main" val="44000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pPr marL="285750" indent="-285750">
              <a:buSzPct val="100000"/>
              <a:buChar char="•"/>
              <a:defRPr sz="2400"/>
            </a:pPr>
            <a:r>
              <a:rPr dirty="0"/>
              <a:t>Мы видели результаты действия редокс сигнальных молекул снаружи-внутрь. Теперь давайте посмотрим, как мы можем улучшить наше клеточное здоровье изнутри-наружу.</a:t>
            </a:r>
          </a:p>
          <a:p>
            <a:pPr marL="285750" indent="-285750">
              <a:buSzPct val="100000"/>
              <a:buChar char="•"/>
              <a:defRPr sz="2400"/>
            </a:pPr>
            <a:r>
              <a:rPr dirty="0"/>
              <a:t>Сертифицированная редокс добавка ASEA, флагманский жидкий продукт компании, содержит всё те же молекулы, которые производят столь видимый эффект на состояние нашей кожи.</a:t>
            </a:r>
          </a:p>
          <a:p>
            <a:pPr marL="285750" indent="-285750">
              <a:buSzPct val="100000"/>
              <a:buChar char="•"/>
              <a:defRPr sz="2400"/>
            </a:pPr>
            <a:r>
              <a:rPr dirty="0"/>
              <a:t>Когда мы пьем эти молекулы, наши клетки незамедлительно опознают их и принимают за своих. Таким образом, у них появляется возможность эффективно работать, улучшая клеточную коммуникацию, поддерживая ткани, органы и систему организма. Восстановление и регенерация в таком случае идут полным ходом.</a:t>
            </a:r>
          </a:p>
          <a:p>
            <a:pPr marL="285750" indent="-285750">
              <a:buSzPct val="100000"/>
              <a:buChar char="•"/>
              <a:defRPr sz="2400"/>
            </a:pPr>
            <a:r>
              <a:rPr dirty="0"/>
              <a:t>Многие люди получают лечебный эффект, выпивая всего 4 унции (118 мл.) редокс добавки ASEA каждый день. Редокс молекулы являются совершенно безопасными для глаз и других чувствительных тканей, также как и для растений и животных! Редокс молекулы можно принимать, когда наше тело находится в состоянии стресса из-за травм или же перегрева.</a:t>
            </a:r>
          </a:p>
          <a:p>
            <a:pPr marL="285750" indent="-285750">
              <a:buSzPct val="100000"/>
              <a:buChar char="•"/>
              <a:defRPr sz="2400"/>
            </a:pPr>
            <a:r>
              <a:rPr dirty="0"/>
              <a:t>Эти молекулы не могут вызвать у вас аллергическую реакцию. Не существует каких-либо побочных эффектов. Наша компания потратила миллионы на исследования по безопасности средств, и было доказано, что они на 100% безопасные и нетоксичные для организма. Здесь нет какого бы то ни было риска передозировки. Не существует препаратов или же состояния здоровья, которое было бы несовместимо с ASEA. Безопасность превыше всего!</a:t>
            </a:r>
          </a:p>
          <a:p>
            <a:pPr marL="285750" indent="-285750">
              <a:buSzPct val="100000"/>
              <a:buChar char="•"/>
              <a:defRPr sz="2400"/>
            </a:pPr>
            <a:r>
              <a:rPr lang="ru-RU" dirty="0"/>
              <a:t>Наряду со многими преимуществами, вы также можете заметить увеличение энергии и укрепление иммунной системы. Боль, перепады настроения, усталость и нарушения сна являются изнуряющими проблемами.  Следите за тем, как ваше состояние будет улучшаться с каждым днем, когда вашему организму </a:t>
            </a:r>
            <a:r>
              <a:rPr lang="ru-RU" dirty="0" err="1"/>
              <a:t>предоставится</a:t>
            </a:r>
            <a:r>
              <a:rPr lang="ru-RU" dirty="0"/>
              <a:t> такая возможность к самовосстановлению</a:t>
            </a:r>
            <a:r>
              <a:rPr dirty="0"/>
              <a:t>.</a:t>
            </a:r>
          </a:p>
          <a:p>
            <a:pPr marL="285750" indent="-285750">
              <a:buSzPct val="100000"/>
              <a:buChar char="•"/>
              <a:defRPr sz="2400"/>
            </a:pPr>
            <a:r>
              <a:rPr dirty="0"/>
              <a:t>Вы можете рассчитывать на то, что природный ум вашего организма уделит первостепенное внимание проблемным зонам и начнет заниматься ими. У разных людей это может происходить по-разному. Коммуникации и сигналирование среди клеток становятся более активными, таким образом, клеткам легче понять, где находятся повреждения, где существует дисбаланс.</a:t>
            </a:r>
          </a:p>
          <a:p>
            <a:pPr marL="285750" indent="-285750">
              <a:buSzPct val="100000"/>
              <a:buChar char="•"/>
              <a:defRPr sz="2400"/>
            </a:pPr>
            <a:r>
              <a:rPr dirty="0"/>
              <a:t>(по усмотрению: если у Вас есть ASEA, предложите гостям попробовать средства из чашки объемом в 2 унции, примерно 59 мл.)</a:t>
            </a:r>
          </a:p>
        </p:txBody>
      </p:sp>
    </p:spTree>
    <p:extLst>
      <p:ext uri="{BB962C8B-B14F-4D97-AF65-F5344CB8AC3E}">
        <p14:creationId xmlns:p14="http://schemas.microsoft.com/office/powerpoint/2010/main" val="1397788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noRot="1" noChangeAspect="1"/>
          </p:cNvSpPr>
          <p:nvPr>
            <p:ph type="sldImg"/>
          </p:nvPr>
        </p:nvSpPr>
        <p:spPr>
          <a:prstGeom prst="rect">
            <a:avLst/>
          </a:prstGeom>
        </p:spPr>
        <p:txBody>
          <a:bodyPr/>
          <a:lstStyle/>
          <a:p>
            <a:endParaRPr/>
          </a:p>
        </p:txBody>
      </p:sp>
      <p:sp>
        <p:nvSpPr>
          <p:cNvPr id="528" name="Shape 528"/>
          <p:cNvSpPr>
            <a:spLocks noGrp="1"/>
          </p:cNvSpPr>
          <p:nvPr>
            <p:ph type="body" sz="quarter" idx="1"/>
          </p:nvPr>
        </p:nvSpPr>
        <p:spPr>
          <a:prstGeom prst="rect">
            <a:avLst/>
          </a:prstGeom>
        </p:spPr>
        <p:txBody>
          <a:bodyPr/>
          <a:lstStyle/>
          <a:p>
            <a:pPr marL="201705" indent="-201705">
              <a:buSzPct val="100000"/>
              <a:buChar char="•"/>
            </a:pPr>
            <a:r>
              <a:t>Давайте взглянем на научную сторону ASEA:  </a:t>
            </a:r>
          </a:p>
          <a:p>
            <a:pPr marL="201705" indent="-201705">
              <a:buSzPct val="100000"/>
              <a:buChar char="•"/>
            </a:pPr>
            <a:r>
              <a:t>Лаборатория возможностей человеческого организма исследовательского кампуса Северной Каролины в государственном университете Аппалачи провела клинические исследования с помощью двойного слепого метода.</a:t>
            </a:r>
          </a:p>
          <a:p>
            <a:pPr marL="201705" indent="-201705">
              <a:buSzPct val="100000"/>
              <a:buChar char="•"/>
            </a:pPr>
            <a:r>
              <a:t>При приеме ASEA два раза в день результаты показали существенное уменьшение факторов риска возникновения заболеваний, связанных с оксидативным стрессом.В число этих факторов входили те, которые вызывают сердечные заболевания, повышают уровень холестерина в крови, а также повреждают ДНК.</a:t>
            </a:r>
          </a:p>
          <a:p>
            <a:pPr marL="201705" indent="-201705">
              <a:buSzPct val="100000"/>
              <a:buChar char="•"/>
            </a:pPr>
            <a:r>
              <a:t>Оксидативный стресс может привести к воспалениям, которые сейчас считаются фундаментом для многих хронических заболеваний. </a:t>
            </a:r>
          </a:p>
          <a:p>
            <a:pPr marL="201705" indent="-201705">
              <a:buSzPct val="100000"/>
              <a:buChar char="•"/>
            </a:pPr>
            <a:r>
              <a:t>Что может быть важнее возможности сократить факторы риска возникновения заболеваний у Вас и Ваших близких?</a:t>
            </a:r>
          </a:p>
        </p:txBody>
      </p:sp>
    </p:spTree>
    <p:extLst>
      <p:ext uri="{BB962C8B-B14F-4D97-AF65-F5344CB8AC3E}">
        <p14:creationId xmlns:p14="http://schemas.microsoft.com/office/powerpoint/2010/main" val="1304141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pPr marL="229772" indent="-229772">
              <a:buSzPct val="100000"/>
              <a:buChar char="•"/>
            </a:pPr>
            <a:r>
              <a:t>Похожая лаборатория провела клинические исследования с помощью двойного слепого метода на спортсменах.</a:t>
            </a:r>
          </a:p>
          <a:p>
            <a:pPr marL="229772" indent="-229772">
              <a:buSzPct val="100000"/>
              <a:buChar char="•"/>
            </a:pPr>
            <a:r>
              <a:t>Велосипедисты стали более выносливыми, лучше сохраняли мышечный гликоген, быстро восстанавливались, а также улучшили свою способность сжигать жир.</a:t>
            </a:r>
          </a:p>
          <a:p>
            <a:pPr marL="229772" indent="-229772">
              <a:buSzPct val="100000"/>
              <a:buChar char="•"/>
            </a:pPr>
            <a:r>
              <a:t>При исследованиях на мышах, животные бегали на 29% больше, когда пили ASEA! </a:t>
            </a:r>
          </a:p>
          <a:p>
            <a:pPr marL="229772" indent="-229772">
              <a:buSzPct val="100000"/>
              <a:buChar char="•"/>
            </a:pPr>
            <a:r>
              <a:t>Даже если Вы не атлет, многим пригодится бОльшая выносливость и быстрое восстановление в нашей повседневной жизни.</a:t>
            </a:r>
          </a:p>
        </p:txBody>
      </p:sp>
    </p:spTree>
    <p:extLst>
      <p:ext uri="{BB962C8B-B14F-4D97-AF65-F5344CB8AC3E}">
        <p14:creationId xmlns:p14="http://schemas.microsoft.com/office/powerpoint/2010/main" val="149452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pPr marL="266700" indent="-266700">
              <a:buSzPct val="100000"/>
              <a:buChar char="•"/>
            </a:pPr>
            <a:r>
              <a:t>Мы получили тысячи отзывов от людей, которые  пользуются невероятными достоинствами наших продуктов. </a:t>
            </a:r>
          </a:p>
          <a:p>
            <a:pPr marL="495300" lvl="1" indent="-266700">
              <a:buSzPct val="100000"/>
              <a:buChar char="•"/>
            </a:pPr>
            <a:r>
              <a:t>Некоторые замечают улучшения очень быстро. </a:t>
            </a:r>
          </a:p>
          <a:p>
            <a:pPr marL="495300" lvl="1" indent="-266700">
              <a:buSzPct val="100000"/>
              <a:buChar char="•"/>
            </a:pPr>
            <a:r>
              <a:t>Для других же этот процесс может занять несколько месяцев. </a:t>
            </a:r>
          </a:p>
          <a:p>
            <a:pPr marL="495300" lvl="1" indent="-266700">
              <a:buSzPct val="100000"/>
              <a:buChar char="•"/>
            </a:pPr>
            <a:r>
              <a:t>Исследования показывают, что практически все могут извлечь для себя выгоду от продуктов ASEA вне зависимости оттого, замечают ли они изменения         или же нет. </a:t>
            </a:r>
          </a:p>
          <a:p>
            <a:pPr marL="495300" lvl="1" indent="-266700">
              <a:buSzPct val="100000"/>
              <a:buChar char="•"/>
            </a:pPr>
            <a:r>
              <a:t>(Если это группа, спросите, не хочет ли кто-нибудь поделиться своим одноминутным отзывом, описывающим собственный опыт. Если это можете сделать только Вы, то поделитесь своим отзывом (1 минута). Вы также можете послушать отзывы по ежедневной конференц-связи или же включить видео на следующем слайде)</a:t>
            </a:r>
          </a:p>
        </p:txBody>
      </p:sp>
    </p:spTree>
    <p:extLst>
      <p:ext uri="{BB962C8B-B14F-4D97-AF65-F5344CB8AC3E}">
        <p14:creationId xmlns:p14="http://schemas.microsoft.com/office/powerpoint/2010/main" val="1534771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lvl1pPr marL="246184" indent="-246184">
              <a:buSzPct val="100000"/>
              <a:buChar char="•"/>
            </a:lvl1pPr>
          </a:lstStyle>
          <a:p>
            <a:r>
              <a:t>ASEA не заявляет, что предотвращает или же лечит какую-либо болезнь или же состояние здоровья. В США, только вещества, классифицированные как фармацевтические лекарства могут быть заявлены как оные. ASEA классифицируется как биологически активная пищевая добавка. Это молекулярная добавка, которая поддерживает естественную способность организма к самолечению.</a:t>
            </a:r>
          </a:p>
        </p:txBody>
      </p:sp>
    </p:spTree>
    <p:extLst>
      <p:ext uri="{BB962C8B-B14F-4D97-AF65-F5344CB8AC3E}">
        <p14:creationId xmlns:p14="http://schemas.microsoft.com/office/powerpoint/2010/main" val="148660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pPr marL="246184" indent="-246184">
              <a:buSzPct val="100000"/>
              <a:buChar char="•"/>
            </a:pPr>
            <a:r>
              <a:t>Множество достоверной информации об ASEA и редокс технологии можно найти в интернете, НО имейте в виду, что Google — это всего лишь поисковая система, а не исследовательская база! Если Вы поищете информацию в Google по запросу ASEA, то, возможно, Вы наткнетесь на сайт, который будет говорить Вам о том, что ASEA — это всего лишь дорогая соленая вода. </a:t>
            </a:r>
          </a:p>
          <a:p>
            <a:pPr marL="246184" indent="-246184">
              <a:buSzPct val="100000"/>
              <a:buChar char="•"/>
            </a:pPr>
            <a:r>
              <a:t>Этот блог был написан в 2012 году и, автор не знал обо всех  тестированиях, проведенных ASEA на тот момент, а с тех пор было проведено множество новых клинических исследований со стороны ASEA, о которых этот автор также не знает. Он не опирается ни на результаты исследований на местах, ни на результаты лабораторных или клинических исследований, ни на какие-либо подтвержденные факты ЛЮБОГО ВИДА. Их утверждения основываются только лишь на словах непрактикующего физика, оставившего научную деятельность 27 лет назад…</a:t>
            </a:r>
          </a:p>
          <a:p>
            <a:pPr marL="246184" indent="-246184">
              <a:buSzPct val="100000"/>
              <a:buChar char="•"/>
            </a:pPr>
            <a:r>
              <a:t>Доверяли ли Вы бы сайту, который не обновлялся уже 4 года и не представляет никакой точной информации?</a:t>
            </a:r>
          </a:p>
          <a:p>
            <a:pPr marL="246184" indent="-246184">
              <a:buSzPct val="100000"/>
              <a:buChar char="•"/>
            </a:pPr>
            <a:r>
              <a:t>Или же доктору, который не работал вот уже 27 лет?</a:t>
            </a:r>
          </a:p>
          <a:p>
            <a:pPr marL="246184" indent="-246184">
              <a:buSzPct val="100000"/>
              <a:buChar char="•"/>
            </a:pPr>
            <a:r>
              <a:t>Вам решать. </a:t>
            </a:r>
          </a:p>
          <a:p>
            <a:endParaRPr/>
          </a:p>
        </p:txBody>
      </p:sp>
    </p:spTree>
    <p:extLst>
      <p:ext uri="{BB962C8B-B14F-4D97-AF65-F5344CB8AC3E}">
        <p14:creationId xmlns:p14="http://schemas.microsoft.com/office/powerpoint/2010/main" val="1470694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pPr marL="246184" indent="-246184">
              <a:buSzPct val="100000"/>
              <a:buChar char="•"/>
            </a:pPr>
            <a:r>
              <a:t>Многие врачи, ученые, спортсмены и известные эксперты в многочисленных сферах одобряют ASEA, и их количество стремительно растет.</a:t>
            </a:r>
          </a:p>
          <a:p>
            <a:pPr marL="246184" indent="-246184">
              <a:buSzPct val="100000"/>
              <a:buChar char="•"/>
            </a:pPr>
            <a:r>
              <a:t>У многих из них блистательная карьера и очень впечатляющий послужной список. Они проводили собственные исследования. </a:t>
            </a:r>
          </a:p>
          <a:p>
            <a:pPr marL="246184" indent="-246184">
              <a:buSzPct val="100000"/>
              <a:buChar char="•"/>
            </a:pPr>
            <a:r>
              <a:t>ASEA создала отдельную категорию продукции, чем привлекла к себе мировое внимание.</a:t>
            </a:r>
          </a:p>
          <a:p>
            <a:pPr marL="246184" indent="-246184">
              <a:buSzPct val="100000"/>
              <a:buChar char="•"/>
            </a:pPr>
            <a:r>
              <a:t>ASEA уважают за её преданность идеалам компании - “принципам и первоначальному замыслу”, а не “эго и бизнесу”. </a:t>
            </a:r>
          </a:p>
          <a:p>
            <a:pPr marL="246184" indent="-246184">
              <a:buSzPct val="100000"/>
              <a:buChar char="•"/>
            </a:pPr>
            <a:r>
              <a:t>Это привлекает великие умы, большие сердца и духовных людей, которые верят, что несут ответственность за то, чтобы поделиться этим даром с человечеством.</a:t>
            </a:r>
          </a:p>
        </p:txBody>
      </p:sp>
    </p:spTree>
    <p:extLst>
      <p:ext uri="{BB962C8B-B14F-4D97-AF65-F5344CB8AC3E}">
        <p14:creationId xmlns:p14="http://schemas.microsoft.com/office/powerpoint/2010/main" val="428239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noRot="1" noChangeAspect="1"/>
          </p:cNvSpPr>
          <p:nvPr>
            <p:ph type="sldImg"/>
          </p:nvPr>
        </p:nvSpPr>
        <p:spPr>
          <a:prstGeom prst="rect">
            <a:avLst/>
          </a:prstGeom>
        </p:spPr>
        <p:txBody>
          <a:bodyPr/>
          <a:lstStyle/>
          <a:p>
            <a:endParaRPr/>
          </a:p>
        </p:txBody>
      </p:sp>
      <p:sp>
        <p:nvSpPr>
          <p:cNvPr id="649" name="Shape 649"/>
          <p:cNvSpPr>
            <a:spLocks noGrp="1"/>
          </p:cNvSpPr>
          <p:nvPr>
            <p:ph type="body" sz="quarter" idx="1"/>
          </p:nvPr>
        </p:nvSpPr>
        <p:spPr>
          <a:prstGeom prst="rect">
            <a:avLst/>
          </a:prstGeom>
        </p:spPr>
        <p:txBody>
          <a:bodyPr/>
          <a:lstStyle/>
          <a:p>
            <a:pPr marL="279009" indent="-279009">
              <a:buSzPct val="100000"/>
              <a:buChar char="•"/>
            </a:pPr>
            <a:r>
              <a:rPr dirty="0"/>
              <a:t>Всё больше и больше людей узнают об открытии ASEA и осознают его потенциал для помощи многим людям.</a:t>
            </a:r>
          </a:p>
          <a:p>
            <a:pPr marL="279009" indent="-279009">
              <a:buSzPct val="100000"/>
              <a:buChar char="•"/>
            </a:pPr>
            <a:r>
              <a:rPr dirty="0"/>
              <a:t>Наша компания стремительно вошла в Топ-100 компаний прямых продаж во всем мире. Существует тысячи таких компаний, так что это значительный успех для столь молодой компании с малым количеством продуктов. </a:t>
            </a:r>
          </a:p>
          <a:p>
            <a:pPr marL="279009" indent="-279009">
              <a:buSzPct val="100000"/>
              <a:buChar char="•"/>
            </a:pPr>
            <a:r>
              <a:rPr dirty="0"/>
              <a:t>Продвижение продукции ASEA через сетевой маркетинг позволяет заработать обычным людям, таким, как я и тем, кто просто хочет поделиться своим видением, нежели рекламным агентствам и фармацевтическим компаниям.</a:t>
            </a:r>
          </a:p>
          <a:p>
            <a:pPr marL="279009" indent="-279009">
              <a:buSzPct val="100000"/>
              <a:buChar char="•"/>
            </a:pPr>
            <a:r>
              <a:rPr dirty="0"/>
              <a:t>ASEA доступна для большого количества людей с широким спектром проблем со здоровьем. Это было бы невозможным, будь ASEA лекарственным препаратом.</a:t>
            </a:r>
          </a:p>
          <a:p>
            <a:pPr marL="279009" indent="-279009">
              <a:buSzPct val="100000"/>
              <a:buChar char="•"/>
            </a:pPr>
            <a:r>
              <a:rPr dirty="0"/>
              <a:t>Наши продукты требуют разъяснения. Сетевой маркетинг поощряет людей, которые инвестируют свое время, доверие и влияние для того, чтобы рассказать людям свою историю компании. </a:t>
            </a:r>
          </a:p>
          <a:p>
            <a:pPr marL="279009" indent="-279009">
              <a:buSzPct val="100000"/>
              <a:buChar char="•"/>
            </a:pPr>
            <a:r>
              <a:rPr dirty="0"/>
              <a:t>ASEA возвращает 50% мирового оборота обратно таким людям, как мы, путем выписки благодарственных чеков каждую неделю.</a:t>
            </a:r>
          </a:p>
          <a:p>
            <a:pPr marL="279009" indent="-279009">
              <a:buSzPct val="100000"/>
              <a:buChar char="•"/>
            </a:pPr>
            <a:r>
              <a:rPr lang="ru-RU" dirty="0" err="1"/>
              <a:t>Пассивныи</a:t>
            </a:r>
            <a:r>
              <a:rPr lang="ru-RU" dirty="0"/>
              <a:t>̆ доход — это деньги, которые продолжают приходить к Вам вне зависимости от того, работаете Вы или нет. Когда </a:t>
            </a:r>
            <a:r>
              <a:rPr lang="ru-RU" dirty="0" err="1"/>
              <a:t>сетевики</a:t>
            </a:r>
            <a:r>
              <a:rPr lang="ru-RU" dirty="0"/>
              <a:t> строят свою команду из партнёров и потребителей и она постоянно растёт, то </a:t>
            </a:r>
            <a:r>
              <a:rPr lang="ru-RU" dirty="0" err="1"/>
              <a:t>пассивныи</a:t>
            </a:r>
            <a:r>
              <a:rPr lang="ru-RU" dirty="0"/>
              <a:t>̆ доход становится для них реальностью</a:t>
            </a:r>
            <a:r>
              <a:rPr dirty="0"/>
              <a:t>.</a:t>
            </a:r>
          </a:p>
        </p:txBody>
      </p:sp>
    </p:spTree>
    <p:extLst>
      <p:ext uri="{BB962C8B-B14F-4D97-AF65-F5344CB8AC3E}">
        <p14:creationId xmlns:p14="http://schemas.microsoft.com/office/powerpoint/2010/main" val="1198432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marL="246184" indent="-246184">
              <a:buSzPct val="100000"/>
              <a:buChar char="•"/>
            </a:pPr>
            <a:r>
              <a:t>Вне зависимости от свободного времени, частичной или же полной занятости, сетевой маркетинг позволяет людям получать выгоду, будучи предпринимателем и не принимая на себя какие-либо риски или же расходы традиционного бизнеса.</a:t>
            </a:r>
          </a:p>
          <a:p>
            <a:pPr marL="246184" indent="-246184">
              <a:buSzPct val="100000"/>
              <a:buChar char="•"/>
            </a:pPr>
            <a:r>
              <a:t>Некоторые путают сетевой маркетинг с продажами в розницу, потому что они весьма похожи. Тем не менее, он не включает в себя клиентские продажи, а построен на сети  распространения продукции, используя старейшую и самую эффективную форму рекламы — сарафанное радио.</a:t>
            </a:r>
          </a:p>
          <a:p>
            <a:pPr marL="246184" indent="-246184">
              <a:buSzPct val="100000"/>
              <a:buChar char="•"/>
            </a:pPr>
            <a:r>
              <a:t>В течение уже почти столетия эта схема демонстрирует себя, как очень успешную бизнес-модель. </a:t>
            </a:r>
          </a:p>
          <a:p>
            <a:pPr marL="246184" indent="-246184">
              <a:buSzPct val="100000"/>
              <a:buChar char="•"/>
            </a:pPr>
            <a:r>
              <a:t>Мы собираемся вместе и поддерживаем друг друга, используя такие вещи, как презентации, которые не могут быть просто скопированы. Мы принимаем участие в бесплатных образовательных тренингах по телефону или же с помощью Интернета для того, чтобы учиться и расти вместе с нашей компанией. Мы не усложняем.</a:t>
            </a:r>
          </a:p>
        </p:txBody>
      </p:sp>
    </p:spTree>
    <p:extLst>
      <p:ext uri="{BB962C8B-B14F-4D97-AF65-F5344CB8AC3E}">
        <p14:creationId xmlns:p14="http://schemas.microsoft.com/office/powerpoint/2010/main" val="80524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pPr marL="246184" indent="-246184">
              <a:buSzPct val="100000"/>
              <a:buChar char="•"/>
            </a:pPr>
            <a:r>
              <a:t>ASEA была основана тремя бизнесменами, которые натолкнулись на уникальную технологию, когда она была еще в стадии разработки. То, что начиналось как бизнес-проект, стало полной значения миссией помочь людям. </a:t>
            </a:r>
          </a:p>
          <a:p>
            <a:pPr marL="246184" indent="-246184">
              <a:buSzPct val="100000"/>
              <a:buChar char="•"/>
            </a:pPr>
            <a:r>
              <a:t>Когда крупная фармацевтическая компания захотела выкупить патенты, эти бизнесмены отказались, несмотря на то,  что предложенные суммы могли бы обеспечить им богатство на поколения вперед.</a:t>
            </a:r>
          </a:p>
          <a:p>
            <a:pPr marL="246184" indent="-246184">
              <a:buSzPct val="100000"/>
              <a:buChar char="•"/>
            </a:pPr>
            <a:r>
              <a:t>Они задались целью, как можно быстрее самим передать это открытие людям, отдавая предпочтение принципам и миссии, нежели эго и экономике.</a:t>
            </a:r>
          </a:p>
        </p:txBody>
      </p:sp>
    </p:spTree>
    <p:extLst>
      <p:ext uri="{BB962C8B-B14F-4D97-AF65-F5344CB8AC3E}">
        <p14:creationId xmlns:p14="http://schemas.microsoft.com/office/powerpoint/2010/main" val="502143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marL="246184" indent="-246184">
              <a:buSzPct val="100000"/>
              <a:buChar char="•"/>
            </a:pPr>
            <a:r>
              <a:t>Наша работа состоит в том, чтобы делиться, а не продавать, таким образом, мы можем оставаться самими собой.</a:t>
            </a:r>
          </a:p>
          <a:p>
            <a:pPr marL="246184" indent="-246184">
              <a:buSzPct val="100000"/>
              <a:buChar char="•"/>
            </a:pPr>
            <a:r>
              <a:t>В зависимости от того, сколько мы хотим заработать, мы можем вести этот бизнес именно в том темпе, который нас устраивает и вписывается в нашу жизнь. Мы все привносим наши уникальные способности и личностные черты в наш бизнес.</a:t>
            </a:r>
          </a:p>
        </p:txBody>
      </p:sp>
    </p:spTree>
    <p:extLst>
      <p:ext uri="{BB962C8B-B14F-4D97-AF65-F5344CB8AC3E}">
        <p14:creationId xmlns:p14="http://schemas.microsoft.com/office/powerpoint/2010/main" val="341259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t>Люди заинтересовываются ASEA по одной или более из этих шести причин: </a:t>
            </a:r>
          </a:p>
          <a:p>
            <a:r>
              <a:t> ●  У них есть проблемы со здоровьем, и они хотят чувствовать себя лучше или же хотят инвестировать в здоровье в своем ближайшем будущем</a:t>
            </a:r>
          </a:p>
          <a:p>
            <a:r>
              <a:t> ●  Они знают или любят кого-то, у кого есть проблемы со здоровьем</a:t>
            </a:r>
          </a:p>
          <a:p>
            <a:r>
              <a:t> ●  Они являются спортсменами или же просто хотят иметь больше энергии и меньше усталости в повседневной жизни </a:t>
            </a:r>
          </a:p>
          <a:p>
            <a:r>
              <a:t> ●  Они хотят выглядеть лучше и заинтересованы в омолаживающей пользе для кожи</a:t>
            </a:r>
          </a:p>
          <a:p>
            <a:r>
              <a:t> ●  У них есть финансовые проблемы. Они могут использовать дополнительный доход и заинтересованы в возможностях занятия бизнесом </a:t>
            </a:r>
          </a:p>
          <a:p>
            <a:r>
              <a:t>●  Они хотят сделать мир лучше и заинтересованы в том, чтобы вместе с единомышленниками стать частью чего-то перспективного и фундаментального</a:t>
            </a:r>
            <a:br/>
            <a:endParaRPr/>
          </a:p>
        </p:txBody>
      </p:sp>
    </p:spTree>
    <p:extLst>
      <p:ext uri="{BB962C8B-B14F-4D97-AF65-F5344CB8AC3E}">
        <p14:creationId xmlns:p14="http://schemas.microsoft.com/office/powerpoint/2010/main" val="1767146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400"/>
            </a:pPr>
            <a:r>
              <a:t>Хотели бы Вы увидеть возможности, которые появляются у людей вместе с ASEA? </a:t>
            </a:r>
          </a:p>
          <a:p>
            <a:pPr marL="298938" indent="-298938">
              <a:buClr>
                <a:srgbClr val="000000"/>
              </a:buClr>
              <a:buSzPct val="100000"/>
              <a:buFont typeface="Gill Sans"/>
              <a:buChar char="•"/>
              <a:defRPr sz="2400"/>
            </a:pPr>
            <a:r>
              <a:t>Где Вы себя видите? </a:t>
            </a:r>
          </a:p>
          <a:p>
            <a:pPr marL="298938" indent="-298938">
              <a:buClr>
                <a:srgbClr val="000000"/>
              </a:buClr>
              <a:buSzPct val="100000"/>
              <a:buFont typeface="Gill Sans"/>
              <a:buChar char="•"/>
              <a:defRPr sz="2400"/>
            </a:pPr>
            <a:r>
              <a:t>Некоторые люди хотели бы просто пользоваться нашими продуктами и стать ценными “ Покупателями ASEA”. Если Вас это интересует, то Вы можете приобрести наши продукты по розничной стоимости или же получить скидки для “Приоритетных клиентов”. Каждый день, весь год и в течение всего времени, пока вы принимаете ASEA, у вас будет дополнительная поддержка здоровья и иммунитета. Старение и нарушение работы клеток из-за влияния современной жизни будут иметь куда меньшее влияние на Вас.</a:t>
            </a:r>
          </a:p>
          <a:p>
            <a:pPr marL="298938" indent="-298938">
              <a:buClr>
                <a:srgbClr val="000000"/>
              </a:buClr>
              <a:buSzPct val="100000"/>
              <a:buFont typeface="Gill Sans"/>
              <a:buChar char="•"/>
              <a:defRPr sz="2400"/>
            </a:pPr>
            <a:r>
              <a:t>Однако самым выгодным будет сотрудничество с ASEA в качестве “Партнера”. </a:t>
            </a:r>
          </a:p>
          <a:p>
            <a:pPr marL="298938" indent="-298938">
              <a:buClr>
                <a:srgbClr val="000000"/>
              </a:buClr>
              <a:buSzPct val="100000"/>
              <a:buFont typeface="Gill Sans"/>
              <a:buChar char="•"/>
              <a:defRPr sz="2400"/>
            </a:pPr>
            <a:r>
              <a:t>И вот почему: Партнеры ASEA получают наши продукты при первом заказе по специальной цене и могут приобрести право получать бесплатные продукты и благодарственные чеки от ASEA! Это стоит всего лишь $40 и Вы получите БЕСПЛАТНЫЙ доступ к автоматическому онлайн бизнес-центру. К тому же, у Вас будет возможность получить поддержку и помощь от таких же людей, как и я!</a:t>
            </a:r>
          </a:p>
          <a:p>
            <a:pPr marL="298938" indent="-298938">
              <a:buClr>
                <a:srgbClr val="000000"/>
              </a:buClr>
              <a:buSzPct val="100000"/>
              <a:buFont typeface="Gill Sans"/>
              <a:buChar char="•"/>
              <a:defRPr sz="2400"/>
            </a:pPr>
            <a:r>
              <a:t>Business Builders — это Партнеры, который работают в растущей сфере бизнеса ASEA и помогают другим людям сделать то же самое. Мы предлагаем бесплатные тренинги. Успех может привести к растущему пассивному доходу, свободному времени и меньшему стрессу относительно пенсии и финансов. Многие воплощают мечты в реальность, о которых они и не могли и подумать раньше.</a:t>
            </a:r>
          </a:p>
          <a:p>
            <a:pPr marL="298938" indent="-298938">
              <a:buClr>
                <a:srgbClr val="000000"/>
              </a:buClr>
              <a:buSzPct val="100000"/>
              <a:buFont typeface="Gill Sans"/>
              <a:buChar char="•"/>
              <a:defRPr sz="2400"/>
            </a:pPr>
            <a:r>
              <a:t>Спасибо Вам большое за то, что позволили мне поделиться этой информацией с вами, и я бы с удовольствием узнал, что Вы думаете и какие из “Шести причин” являются вашими. </a:t>
            </a:r>
          </a:p>
          <a:p>
            <a:pPr marL="298938" indent="-298938">
              <a:buClr>
                <a:srgbClr val="000000"/>
              </a:buClr>
              <a:buSzPct val="100000"/>
              <a:buFont typeface="Gill Sans"/>
              <a:buChar char="•"/>
              <a:defRPr sz="2400"/>
            </a:pPr>
            <a:r>
              <a:t>(передайте анкеты/заявки о регистрации, спросите, как они чувствуют себя с RENU 28, ответьте на вопросы)</a:t>
            </a:r>
          </a:p>
        </p:txBody>
      </p:sp>
    </p:spTree>
    <p:extLst>
      <p:ext uri="{BB962C8B-B14F-4D97-AF65-F5344CB8AC3E}">
        <p14:creationId xmlns:p14="http://schemas.microsoft.com/office/powerpoint/2010/main" val="72798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213360" indent="-213360">
              <a:buSzPct val="100000"/>
              <a:buChar char="•"/>
            </a:pPr>
            <a:r>
              <a:t>Технология ASEA основана на “Редокс биохимии”. </a:t>
            </a:r>
          </a:p>
          <a:p>
            <a:pPr marL="213360" indent="-213360">
              <a:buSzPct val="100000"/>
              <a:buChar char="•"/>
            </a:pPr>
            <a:r>
              <a:t>В научных и медицинских журналах было опубликовано более 10,000 исследований на тему “Редокс сигналирования”. </a:t>
            </a:r>
          </a:p>
          <a:p>
            <a:pPr marL="213360" indent="-213360">
              <a:buSzPct val="100000"/>
              <a:buChar char="•"/>
            </a:pPr>
            <a:r>
              <a:t>Несмотря на то, что Вы, возможно, об этом не слышали, более 1200 книг было издано на эту тему. </a:t>
            </a:r>
          </a:p>
          <a:p>
            <a:pPr marL="213360" indent="-213360">
              <a:buSzPct val="100000"/>
              <a:buChar char="•"/>
            </a:pPr>
            <a:r>
              <a:t>Было присуждено множество Нобелевских премий в области Редокс сигналирования.</a:t>
            </a:r>
          </a:p>
        </p:txBody>
      </p:sp>
    </p:spTree>
    <p:extLst>
      <p:ext uri="{BB962C8B-B14F-4D97-AF65-F5344CB8AC3E}">
        <p14:creationId xmlns:p14="http://schemas.microsoft.com/office/powerpoint/2010/main" val="206788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pPr marL="298938" indent="-298938">
              <a:buSzPct val="100000"/>
              <a:buChar char="•"/>
              <a:defRPr sz="3200"/>
            </a:pPr>
            <a:r>
              <a:t>Наши клетки создают свои собственные инструменты для восстановления после тех или иных повреждений. Такие инструменты называются Редокс сигнальными молекулами. Клетки генерируют их каждую секунду, каждый день во время процесса производства энергии. Без них жизнь невозможна.</a:t>
            </a:r>
          </a:p>
          <a:p>
            <a:pPr marL="298938" indent="-298938">
              <a:buSzPct val="100000"/>
              <a:buChar char="•"/>
              <a:defRPr sz="3200"/>
            </a:pPr>
            <a:r>
              <a:t>Существует две категории редокс сигнальных молекул: </a:t>
            </a:r>
          </a:p>
          <a:p>
            <a:pPr marL="527538" lvl="1" indent="-298938">
              <a:buSzPct val="100000"/>
              <a:buChar char="•"/>
              <a:defRPr sz="3200"/>
            </a:pPr>
            <a:r>
              <a:t>“Восстановители” передают сообщения, которые сигнализируют вашим клеткам об активизации антиоксидантов. В свою очередь, антиоксиданты помогают предотвратить клеточные нарушения и заболевания. </a:t>
            </a:r>
          </a:p>
          <a:p>
            <a:pPr marL="527538" lvl="1" indent="-298938">
              <a:buSzPct val="100000"/>
              <a:buChar char="•"/>
              <a:defRPr sz="3200"/>
            </a:pPr>
            <a:r>
              <a:t>Второй категорией являются “Окислители”, которые отвечают за запуск необходимой клеточной коммуникации внутри вашего тела с целью обеспечения  оптимальной работы иммунной системы, защищающей Вас от опасных бактерий, вирусов и инфекций.</a:t>
            </a:r>
          </a:p>
          <a:p>
            <a:pPr marL="298938" indent="-298938">
              <a:buSzPct val="100000"/>
              <a:buChar char="•"/>
              <a:defRPr sz="3200"/>
            </a:pPr>
            <a:r>
              <a:t>На английском слово “Редокс” (REDOX) - это сокращение от двух слов “восстановители” и “оксиданты” (окислители)  (Reductants and Oxidants).</a:t>
            </a:r>
          </a:p>
          <a:p>
            <a:pPr marL="298938" indent="-298938">
              <a:buSzPct val="100000"/>
              <a:buChar char="•"/>
              <a:defRPr sz="3200"/>
            </a:pPr>
            <a:r>
              <a:t>Вместе эти молекулы поддерживают не только жизненно важную деятельность иммунной системы, но и регенерацию клеток, а также заживление повреждений в любом возрасте. Делая это, они поддерживают все функции организма и играют ключевую роль в природной способности нашего тела к самоисцелению.</a:t>
            </a:r>
          </a:p>
        </p:txBody>
      </p:sp>
    </p:spTree>
    <p:extLst>
      <p:ext uri="{BB962C8B-B14F-4D97-AF65-F5344CB8AC3E}">
        <p14:creationId xmlns:p14="http://schemas.microsoft.com/office/powerpoint/2010/main" val="38540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marL="266700" indent="-266700">
              <a:buSzPct val="100000"/>
              <a:buChar char="•"/>
            </a:pPr>
            <a:r>
              <a:t>С возрастом наш организм производит все меньше и меньше редокс сигнальных молекул. Эти молекулы посылают необходимые сигналы, когда возникает какая-либо проблема. Недостаточное их количество подобно тому, что наши клетки пытаются сделать экстренный вызов с плохой связью. В результате, мы имеем склонность к большему количеству хронических заболеваний, чем у нас было в молодости. </a:t>
            </a:r>
          </a:p>
          <a:p>
            <a:pPr marL="266700" indent="-266700">
              <a:buSzPct val="100000"/>
              <a:buChar char="•"/>
            </a:pPr>
            <a:r>
              <a:t>Наши глаза слабеют, наша память совсем не такая, какой была прежде, наши колени начинают болеть. Наша иммунная система чувствует себя либо слабой, либо становится очень чувствительной. Наш разумный организм кажется уже менее разумным.</a:t>
            </a:r>
          </a:p>
          <a:p>
            <a:pPr marL="266700" indent="-266700">
              <a:buSzPct val="100000"/>
              <a:buChar char="•"/>
            </a:pPr>
            <a:r>
              <a:t>Многие люди полагают, что такие проблемы неизбежны или же являются просто частью старения. Однако, исследователи теперь понимают, что многие из них — это результат дисбаланса и нехватки редокс функции.</a:t>
            </a:r>
          </a:p>
        </p:txBody>
      </p:sp>
    </p:spTree>
    <p:extLst>
      <p:ext uri="{BB962C8B-B14F-4D97-AF65-F5344CB8AC3E}">
        <p14:creationId xmlns:p14="http://schemas.microsoft.com/office/powerpoint/2010/main" val="135834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marL="246184" indent="-246184">
              <a:buSzPct val="100000"/>
              <a:buChar char="•"/>
            </a:pPr>
            <a:r>
              <a:t>На протяжении десятилетий исследований, миллионных инвестиций и совместной работы с физиком в области атомной медицины, ASEA создала первый и единственный источник редокс молекул, стабилизированный вне нашего тела. </a:t>
            </a:r>
            <a:br/>
            <a:r>
              <a:t>Такие молекулы биологически активны и готовы к работе! </a:t>
            </a:r>
          </a:p>
          <a:p>
            <a:pPr marL="246184" indent="-246184">
              <a:buSzPct val="100000"/>
              <a:buChar char="•"/>
            </a:pPr>
            <a:r>
              <a:t>На основе этой запатентованной технологией ASEA создала безопасные продукты, которые способствуют сохранению прекрасного здоровья и замедляют старение.</a:t>
            </a:r>
          </a:p>
        </p:txBody>
      </p:sp>
    </p:spTree>
    <p:extLst>
      <p:ext uri="{BB962C8B-B14F-4D97-AF65-F5344CB8AC3E}">
        <p14:creationId xmlns:p14="http://schemas.microsoft.com/office/powerpoint/2010/main" val="195763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246184" indent="-246184">
              <a:buSzPct val="100000"/>
              <a:buChar char="•"/>
            </a:pPr>
            <a:r>
              <a:t>Кто может извлечь выгоду от технологии ASEA?</a:t>
            </a:r>
          </a:p>
          <a:p>
            <a:pPr marL="474784" lvl="1" indent="-246184">
              <a:buSzPct val="100000"/>
              <a:buChar char="•"/>
            </a:pPr>
            <a:r>
              <a:t>Все, кто заботится о хорошем здоровье.</a:t>
            </a:r>
          </a:p>
          <a:p>
            <a:pPr marL="474784" lvl="1" indent="-246184">
              <a:buSzPct val="100000"/>
              <a:buChar char="•"/>
            </a:pPr>
            <a:r>
              <a:t>Атлеты выигрывают от более быстрого восстановления и большей выносливости.</a:t>
            </a:r>
          </a:p>
          <a:p>
            <a:pPr marL="474784" lvl="1" indent="-246184">
              <a:buSzPct val="100000"/>
              <a:buChar char="•"/>
            </a:pPr>
            <a:r>
              <a:t>Многие из нас получают удовольствие от того, что выглядят намного лучше. </a:t>
            </a:r>
          </a:p>
          <a:p>
            <a:pPr marL="246184" indent="-246184">
              <a:buSzPct val="100000"/>
              <a:buChar char="•"/>
            </a:pPr>
            <a:r>
              <a:t>ASEA создала что-то, чего нет ни у кого в мире! Что-то, что может помочь всем.</a:t>
            </a:r>
          </a:p>
        </p:txBody>
      </p:sp>
    </p:spTree>
    <p:extLst>
      <p:ext uri="{BB962C8B-B14F-4D97-AF65-F5344CB8AC3E}">
        <p14:creationId xmlns:p14="http://schemas.microsoft.com/office/powerpoint/2010/main" val="25291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marL="246184" indent="-246184">
              <a:buClr>
                <a:srgbClr val="000000"/>
              </a:buClr>
              <a:buSzPct val="100000"/>
              <a:buFont typeface="Helvetica"/>
              <a:buChar char="•"/>
            </a:pPr>
            <a:r>
              <a:t>Для полного понимания работы редокс сигнальных молекул, полезно знать то, чем они не являются.</a:t>
            </a:r>
          </a:p>
          <a:p>
            <a:pPr marL="246184" indent="-246184">
              <a:buClr>
                <a:srgbClr val="000000"/>
              </a:buClr>
              <a:buSzPct val="100000"/>
              <a:buFont typeface="Helvetica"/>
              <a:buChar char="•"/>
            </a:pPr>
            <a:r>
              <a:t>Это не витамины, минералы или же антиоксиданты. Они не являются еще одним видом экзотического сока или же очередным типом щелочной воды. </a:t>
            </a:r>
          </a:p>
          <a:p>
            <a:pPr marL="246184" indent="-246184">
              <a:buClr>
                <a:srgbClr val="000000"/>
              </a:buClr>
              <a:buSzPct val="100000"/>
              <a:buFont typeface="Helvetica"/>
              <a:buChar char="•"/>
            </a:pPr>
            <a:r>
              <a:t>Это молекулы, которые являются естественными для человеческого организма и усиливают жизненно необходимые клеточные функции, улучшают здоровье всего тела и позволяют каждой системе организма лучше функционировать.</a:t>
            </a:r>
          </a:p>
          <a:p>
            <a:pPr marL="246184" indent="-246184">
              <a:buClr>
                <a:srgbClr val="000000"/>
              </a:buClr>
              <a:buSzPct val="100000"/>
              <a:buFont typeface="Helvetica"/>
              <a:buChar char="•"/>
            </a:pPr>
            <a:r>
              <a:t>Это крайне волнующе, что с технологией ASEA, мы можем впервые дополнить наш организм источником таких животворных молекул!</a:t>
            </a:r>
          </a:p>
          <a:p>
            <a:pPr marL="246184" indent="-246184">
              <a:buClr>
                <a:srgbClr val="000000"/>
              </a:buClr>
              <a:buSzPct val="100000"/>
              <a:buFont typeface="Helvetica"/>
              <a:buChar char="•"/>
            </a:pPr>
            <a:r>
              <a:t>Многие воспринимают это не столько как научное открытие в области медицины, сколько как ДАР человечеству во времена, когда мы подвержены беспрецедентному количеству различных вредных для наших клеток токсинов в окружающей среде.</a:t>
            </a:r>
          </a:p>
        </p:txBody>
      </p:sp>
    </p:spTree>
    <p:extLst>
      <p:ext uri="{BB962C8B-B14F-4D97-AF65-F5344CB8AC3E}">
        <p14:creationId xmlns:p14="http://schemas.microsoft.com/office/powerpoint/2010/main" val="83934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Shape 87"/>
          <p:cNvSpPr>
            <a:spLocks noGrp="1"/>
          </p:cNvSpPr>
          <p:nvPr>
            <p:ph type="title"/>
          </p:nvPr>
        </p:nvSpPr>
        <p:spPr>
          <a:xfrm>
            <a:off x="2113279" y="1317414"/>
            <a:ext cx="8778242" cy="1608666"/>
          </a:xfrm>
          <a:prstGeom prst="rect">
            <a:avLst/>
          </a:prstGeom>
        </p:spPr>
        <p:txBody>
          <a:bodyPr lIns="48767" tIns="48767" rIns="48767" bIns="48767">
            <a:normAutofit/>
          </a:bodyPr>
          <a:lstStyle>
            <a:lvl1pPr marL="0" marR="0" defTabSz="487643">
              <a:lnSpc>
                <a:spcPct val="100000"/>
              </a:lnSpc>
              <a:defRPr sz="5600" spc="0">
                <a:solidFill>
                  <a:srgbClr val="404040"/>
                </a:solidFill>
                <a:latin typeface="ApexNew-Book"/>
                <a:ea typeface="ApexNew-Book"/>
                <a:cs typeface="ApexNew-Book"/>
                <a:sym typeface="ApexNew-Book"/>
              </a:defRPr>
            </a:lvl1pPr>
          </a:lstStyle>
          <a:p>
            <a:r>
              <a:t>Title Text</a:t>
            </a:r>
          </a:p>
        </p:txBody>
      </p:sp>
      <p:sp>
        <p:nvSpPr>
          <p:cNvPr id="88" name="Shape 88"/>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
        <p:nvSpPr>
          <p:cNvPr id="89" name="Shape 89"/>
          <p:cNvSpPr>
            <a:spLocks noGrp="1"/>
          </p:cNvSpPr>
          <p:nvPr>
            <p:ph type="body" sz="half" idx="1"/>
          </p:nvPr>
        </p:nvSpPr>
        <p:spPr>
          <a:xfrm>
            <a:off x="2113279" y="2926079"/>
            <a:ext cx="8778242" cy="5608321"/>
          </a:xfrm>
          <a:prstGeom prst="rect">
            <a:avLst/>
          </a:prstGeom>
        </p:spPr>
        <p:txBody>
          <a:bodyPr lIns="48767" tIns="48767" rIns="48767" bIns="48767">
            <a:normAutofit/>
          </a:bodyPr>
          <a:lstStyle>
            <a:lvl1pPr marL="235726" marR="0" indent="-235726" defTabSz="487643">
              <a:spcBef>
                <a:spcPts val="800"/>
              </a:spcBef>
              <a:buClrTx/>
              <a:defRPr sz="2200">
                <a:solidFill>
                  <a:srgbClr val="404040"/>
                </a:solidFill>
                <a:uFillTx/>
                <a:latin typeface="ApexNew-Book"/>
                <a:ea typeface="ApexNew-Book"/>
                <a:cs typeface="ApexNew-Book"/>
                <a:sym typeface="ApexNew-Book"/>
              </a:defRPr>
            </a:lvl1pPr>
            <a:lvl2pPr marL="492882"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3" defTabSz="487643">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 name="molecules.png" descr="molecules.png"/>
          <p:cNvPicPr>
            <a:picLocks noChangeAspect="1"/>
          </p:cNvPicPr>
          <p:nvPr/>
        </p:nvPicPr>
        <p:blipFill>
          <a:blip r:embed="rId3"/>
          <a:stretch>
            <a:fillRect/>
          </a:stretch>
        </p:blipFill>
        <p:spPr>
          <a:xfrm>
            <a:off x="10844108" y="1560125"/>
            <a:ext cx="4671343" cy="6491111"/>
          </a:xfrm>
          <a:prstGeom prst="rect">
            <a:avLst/>
          </a:prstGeom>
          <a:ln w="12700">
            <a:miter lim="400000"/>
          </a:ln>
        </p:spPr>
      </p:pic>
      <p:sp>
        <p:nvSpPr>
          <p:cNvPr id="97" name="Shape 97"/>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65023" tIns="65023" rIns="65023" bIns="65023" anchor="ctr"/>
          <a:lstStyle/>
          <a:p>
            <a:pPr defTabSz="587007">
              <a:defRPr sz="3600">
                <a:solidFill>
                  <a:srgbClr val="FFFFFF"/>
                </a:solidFill>
                <a:latin typeface="Calibri"/>
                <a:ea typeface="Calibri"/>
                <a:cs typeface="Calibri"/>
                <a:sym typeface="Calibri"/>
              </a:defRPr>
            </a:pPr>
            <a:endParaRPr/>
          </a:p>
        </p:txBody>
      </p:sp>
      <p:sp>
        <p:nvSpPr>
          <p:cNvPr id="98" name="Shape 98"/>
          <p:cNvSpPr/>
          <p:nvPr/>
        </p:nvSpPr>
        <p:spPr>
          <a:xfrm>
            <a:off x="1790418" y="8080588"/>
            <a:ext cx="1" cy="307059"/>
          </a:xfrm>
          <a:prstGeom prst="line">
            <a:avLst/>
          </a:prstGeom>
          <a:ln w="3175">
            <a:solidFill>
              <a:srgbClr val="FFFFFF"/>
            </a:solidFill>
            <a:miter lim="0"/>
          </a:ln>
        </p:spPr>
        <p:txBody>
          <a:bodyPr lIns="65023" tIns="65023" rIns="65023" bIns="65023"/>
          <a:lstStyle/>
          <a:p>
            <a:pPr algn="l" defTabSz="866986">
              <a:defRPr sz="3400">
                <a:solidFill>
                  <a:srgbClr val="000000"/>
                </a:solidFill>
                <a:latin typeface="Calibri"/>
                <a:ea typeface="Calibri"/>
                <a:cs typeface="Calibri"/>
                <a:sym typeface="Calibri"/>
              </a:defRPr>
            </a:pPr>
            <a:endParaRPr/>
          </a:p>
        </p:txBody>
      </p:sp>
      <p:pic>
        <p:nvPicPr>
          <p:cNvPr id="99" name="image4.png" descr="ASEA-white.png"/>
          <p:cNvPicPr>
            <a:picLocks noChangeAspect="1"/>
          </p:cNvPicPr>
          <p:nvPr/>
        </p:nvPicPr>
        <p:blipFill>
          <a:blip r:embed="rId4"/>
          <a:stretch>
            <a:fillRect/>
          </a:stretch>
        </p:blipFill>
        <p:spPr>
          <a:xfrm>
            <a:off x="392854" y="8091875"/>
            <a:ext cx="1090508" cy="282224"/>
          </a:xfrm>
          <a:prstGeom prst="rect">
            <a:avLst/>
          </a:prstGeom>
          <a:ln w="12700">
            <a:miter lim="400000"/>
          </a:ln>
        </p:spPr>
      </p:pic>
      <p:sp>
        <p:nvSpPr>
          <p:cNvPr id="100" name="Shape 100"/>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copy 2">
    <p:spTree>
      <p:nvGrpSpPr>
        <p:cNvPr id="1" name=""/>
        <p:cNvGrpSpPr/>
        <p:nvPr/>
      </p:nvGrpSpPr>
      <p:grpSpPr>
        <a:xfrm>
          <a:off x="0" y="0"/>
          <a:ext cx="0" cy="0"/>
          <a:chOff x="0" y="0"/>
          <a:chExt cx="0" cy="0"/>
        </a:xfrm>
      </p:grpSpPr>
      <p:sp>
        <p:nvSpPr>
          <p:cNvPr id="107" name="Shape 107"/>
          <p:cNvSpPr>
            <a:spLocks noGrp="1"/>
          </p:cNvSpPr>
          <p:nvPr>
            <p:ph type="body" sz="half" idx="1"/>
          </p:nvPr>
        </p:nvSpPr>
        <p:spPr>
          <a:xfrm>
            <a:off x="2251075" y="2171700"/>
            <a:ext cx="8512969" cy="5419726"/>
          </a:xfrm>
          <a:prstGeom prst="rect">
            <a:avLst/>
          </a:prstGeom>
        </p:spPr>
        <p:txBody>
          <a:bodyPr lIns="28570" tIns="28570" rIns="28570" bIns="28570" anchor="ctr">
            <a:normAutofit/>
          </a:bodyPr>
          <a:lstStyle>
            <a:lvl1pPr marL="541654" marR="0" indent="-416656" defTabSz="650166">
              <a:spcBef>
                <a:spcPts val="4600"/>
              </a:spcBef>
              <a:buClrTx/>
              <a:buSzPct val="171000"/>
              <a:buFont typeface="Lucida Grande"/>
              <a:defRPr sz="3600">
                <a:latin typeface="Calibri"/>
                <a:ea typeface="Calibri"/>
                <a:cs typeface="Calibri"/>
                <a:sym typeface="Calibri"/>
              </a:defRPr>
            </a:lvl1pPr>
            <a:lvl2pPr marL="782718" marR="0" indent="-416655" defTabSz="650166">
              <a:spcBef>
                <a:spcPts val="4600"/>
              </a:spcBef>
              <a:buClrTx/>
              <a:buSzPct val="171000"/>
              <a:buFont typeface="Lucida Grande"/>
              <a:defRPr sz="3600">
                <a:latin typeface="Calibri"/>
                <a:ea typeface="Calibri"/>
                <a:cs typeface="Calibri"/>
                <a:sym typeface="Calibri"/>
              </a:defRPr>
            </a:lvl2pPr>
            <a:lvl3pPr marL="1023784" marR="0" indent="-416655" defTabSz="650166">
              <a:spcBef>
                <a:spcPts val="4600"/>
              </a:spcBef>
              <a:buClrTx/>
              <a:buSzPct val="171000"/>
              <a:buFont typeface="Lucida Grande"/>
              <a:defRPr sz="3600">
                <a:latin typeface="Calibri"/>
                <a:ea typeface="Calibri"/>
                <a:cs typeface="Calibri"/>
                <a:sym typeface="Calibri"/>
              </a:defRPr>
            </a:lvl3pPr>
            <a:lvl4pPr marL="1273776" marR="0" indent="-416655" defTabSz="650166">
              <a:spcBef>
                <a:spcPts val="4600"/>
              </a:spcBef>
              <a:buClrTx/>
              <a:buSzPct val="171000"/>
              <a:buFont typeface="Lucida Grande"/>
              <a:defRPr sz="3600">
                <a:latin typeface="Calibri"/>
                <a:ea typeface="Calibri"/>
                <a:cs typeface="Calibri"/>
                <a:sym typeface="Calibri"/>
              </a:defRPr>
            </a:lvl4pPr>
            <a:lvl5pPr marL="1514843" marR="0" indent="-416655" defTabSz="650166">
              <a:spcBef>
                <a:spcPts val="4600"/>
              </a:spcBef>
              <a:buClrTx/>
              <a:buSzPct val="171000"/>
              <a:buFont typeface="Lucida Grande"/>
              <a:defRPr sz="3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8" name="Shape 10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Custom Layout">
    <p:spTree>
      <p:nvGrpSpPr>
        <p:cNvPr id="1" name=""/>
        <p:cNvGrpSpPr/>
        <p:nvPr/>
      </p:nvGrpSpPr>
      <p:grpSpPr>
        <a:xfrm>
          <a:off x="0" y="0"/>
          <a:ext cx="0" cy="0"/>
          <a:chOff x="0" y="0"/>
          <a:chExt cx="0" cy="0"/>
        </a:xfrm>
      </p:grpSpPr>
      <p:sp>
        <p:nvSpPr>
          <p:cNvPr id="115" name="Shape 115"/>
          <p:cNvSpPr>
            <a:spLocks noGrp="1"/>
          </p:cNvSpPr>
          <p:nvPr>
            <p:ph type="title"/>
          </p:nvPr>
        </p:nvSpPr>
        <p:spPr>
          <a:xfrm>
            <a:off x="650239" y="1317415"/>
            <a:ext cx="11704322" cy="1608665"/>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116" name="Shape 116"/>
          <p:cNvSpPr>
            <a:spLocks noGrp="1"/>
          </p:cNvSpPr>
          <p:nvPr>
            <p:ph type="body" idx="1"/>
          </p:nvPr>
        </p:nvSpPr>
        <p:spPr>
          <a:xfrm>
            <a:off x="650239" y="2944142"/>
            <a:ext cx="11704322" cy="5608321"/>
          </a:xfrm>
          <a:prstGeom prst="rect">
            <a:avLst/>
          </a:prstGeom>
        </p:spPr>
        <p:txBody>
          <a:bodyPr lIns="65023" tIns="65023" rIns="65023" bIns="65023">
            <a:normAutofit/>
          </a:bodyPr>
          <a:lstStyle>
            <a:lvl1pPr marL="390676" marR="0"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1923142"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10941076" y="8024643"/>
            <a:ext cx="316205" cy="338827"/>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1" name="Shape 131"/>
          <p:cNvSpPr>
            <a:spLocks noGrp="1"/>
          </p:cNvSpPr>
          <p:nvPr>
            <p:ph type="title"/>
          </p:nvPr>
        </p:nvSpPr>
        <p:spPr>
          <a:xfrm>
            <a:off x="650239" y="1317414"/>
            <a:ext cx="11704322" cy="1608668"/>
          </a:xfrm>
          <a:prstGeom prst="rect">
            <a:avLst/>
          </a:prstGeom>
        </p:spPr>
        <p:txBody>
          <a:bodyPr lIns="65023" tIns="65023" rIns="65023" bIns="65023"/>
          <a:lstStyle>
            <a:lvl1pPr marL="0" marR="0" defTabSz="866986">
              <a:lnSpc>
                <a:spcPct val="100000"/>
              </a:lnSpc>
              <a:defRPr sz="7200" spc="720"/>
            </a:lvl1pPr>
          </a:lstStyle>
          <a:p>
            <a:r>
              <a:t>Title Text</a:t>
            </a:r>
          </a:p>
        </p:txBody>
      </p:sp>
      <p:sp>
        <p:nvSpPr>
          <p:cNvPr id="132" name="Shape 132"/>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723900" marR="0" indent="-723900"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a:solidFill>
                  <a:srgbClr val="6C6C6C"/>
                </a:solidFill>
                <a:uFillTx/>
                <a:latin typeface="Helvetica Light"/>
                <a:ea typeface="Helvetica Light"/>
                <a:cs typeface="Helvetica Light"/>
                <a:sym typeface="Helvetica Light"/>
              </a:defRPr>
            </a:lvl2pPr>
            <a:lvl3pPr marL="1457325" marR="0" indent="-542925"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0" name="Shape 140"/>
          <p:cNvSpPr>
            <a:spLocks noGrp="1"/>
          </p:cNvSpPr>
          <p:nvPr>
            <p:ph type="title"/>
          </p:nvPr>
        </p:nvSpPr>
        <p:spPr>
          <a:xfrm>
            <a:off x="650239" y="735688"/>
            <a:ext cx="11704322" cy="1500555"/>
          </a:xfrm>
          <a:prstGeom prst="rect">
            <a:avLst/>
          </a:prstGeom>
        </p:spPr>
        <p:txBody>
          <a:bodyPr lIns="60022" tIns="60022" rIns="60022" bIns="60022">
            <a:normAutofit/>
          </a:bodyPr>
          <a:lstStyle>
            <a:lvl1pPr marL="0" marR="0" defTabSz="650240">
              <a:lnSpc>
                <a:spcPct val="100000"/>
              </a:lnSpc>
              <a:defRPr sz="6200" spc="0">
                <a:solidFill>
                  <a:srgbClr val="000000"/>
                </a:solidFill>
                <a:latin typeface="Calibri"/>
                <a:ea typeface="Calibri"/>
                <a:cs typeface="Calibri"/>
                <a:sym typeface="Calibri"/>
              </a:defRPr>
            </a:lvl1pPr>
          </a:lstStyle>
          <a:p>
            <a:r>
              <a:t>Title Text</a:t>
            </a:r>
          </a:p>
        </p:txBody>
      </p:sp>
      <p:sp>
        <p:nvSpPr>
          <p:cNvPr id="141" name="Shape 141"/>
          <p:cNvSpPr>
            <a:spLocks noGrp="1"/>
          </p:cNvSpPr>
          <p:nvPr>
            <p:ph type="sldNum" sz="quarter" idx="2"/>
          </p:nvPr>
        </p:nvSpPr>
        <p:spPr>
          <a:xfrm>
            <a:off x="12008693" y="8778894"/>
            <a:ext cx="345867" cy="361345"/>
          </a:xfrm>
          <a:prstGeom prst="rect">
            <a:avLst/>
          </a:prstGeom>
        </p:spPr>
        <p:txBody>
          <a:bodyPr lIns="60022" tIns="60022" rIns="60022" bIns="60022"/>
          <a:lstStyle>
            <a:lvl1pPr algn="r" defTabSz="650240">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9_Office Theme copy 6">
    <p:spTree>
      <p:nvGrpSpPr>
        <p:cNvPr id="1" name=""/>
        <p:cNvGrpSpPr/>
        <p:nvPr/>
      </p:nvGrpSpPr>
      <p:grpSpPr>
        <a:xfrm>
          <a:off x="0" y="0"/>
          <a:ext cx="0" cy="0"/>
          <a:chOff x="0" y="0"/>
          <a:chExt cx="0" cy="0"/>
        </a:xfrm>
      </p:grpSpPr>
      <p:sp>
        <p:nvSpPr>
          <p:cNvPr id="148" name="Shape 148"/>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49" name="Shape 149"/>
          <p:cNvSpPr>
            <a:spLocks noGrp="1"/>
          </p:cNvSpPr>
          <p:nvPr>
            <p:ph type="body" idx="1"/>
          </p:nvPr>
        </p:nvSpPr>
        <p:spPr>
          <a:prstGeom prst="rect">
            <a:avLst/>
          </a:prstGeom>
        </p:spPr>
        <p:txBody>
          <a:bodyPr/>
          <a:lstStyle>
            <a:lvl1pPr marL="382587" marR="57799" defTabSz="914400">
              <a:spcBef>
                <a:spcPts val="1100"/>
              </a:spcBef>
            </a:lvl1pPr>
            <a:lvl2pPr marL="731837" marR="57799" defTabSz="914400">
              <a:spcBef>
                <a:spcPts val="1000"/>
              </a:spcBef>
            </a:lvl2pPr>
            <a:lvl3pPr marL="1131887" marR="57799" defTabSz="914400"/>
            <a:lvl4pPr marL="1589087" marR="57799" defTabSz="914400">
              <a:spcBef>
                <a:spcPts val="700"/>
              </a:spcBef>
            </a:lvl4pPr>
            <a:lvl5pPr marL="2046287" marR="57799" defTabSz="914400">
              <a:spcBef>
                <a:spcPts val="700"/>
              </a:spcBef>
            </a:lvl5pPr>
          </a:lstStyle>
          <a:p>
            <a:r>
              <a:t>Body Level One</a:t>
            </a:r>
          </a:p>
          <a:p>
            <a:pPr lvl="1"/>
            <a:r>
              <a:t>Body Level Two</a:t>
            </a:r>
          </a:p>
          <a:p>
            <a:pPr lvl="2"/>
            <a:r>
              <a:t>Body Level Three</a:t>
            </a:r>
          </a:p>
          <a:p>
            <a:pPr lvl="3"/>
            <a:r>
              <a:t>Body Level Four</a:t>
            </a:r>
          </a:p>
          <a:p>
            <a:pPr lvl="4"/>
            <a:r>
              <a:t>Body Level Five</a:t>
            </a:r>
          </a:p>
        </p:txBody>
      </p:sp>
      <p:sp>
        <p:nvSpPr>
          <p:cNvPr id="150" name="Shape 150"/>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xfrm>
            <a:off x="650239" y="1253928"/>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158" name="Shape 158"/>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9" name="Shape 15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2011679" y="3491665"/>
            <a:ext cx="8981442" cy="1568027"/>
          </a:xfrm>
          <a:prstGeom prst="rect">
            <a:avLst/>
          </a:prstGeom>
        </p:spPr>
        <p:txBody>
          <a:bodyPr lIns="48762" tIns="48762" rIns="48762" bIns="48762">
            <a:normAutofit/>
          </a:bodyPr>
          <a:lstStyle>
            <a:lvl1pPr marL="0" marR="0" defTabSz="365690">
              <a:lnSpc>
                <a:spcPct val="100000"/>
              </a:lnSpc>
              <a:defRPr sz="3400" spc="0">
                <a:solidFill>
                  <a:srgbClr val="404040"/>
                </a:solidFill>
                <a:latin typeface="ApexNew-Book"/>
                <a:ea typeface="ApexNew-Book"/>
                <a:cs typeface="ApexNew-Book"/>
                <a:sym typeface="ApexNew-Book"/>
              </a:defRPr>
            </a:lvl1pPr>
          </a:lstStyle>
          <a:p>
            <a:r>
              <a:t>Title Text</a:t>
            </a:r>
          </a:p>
        </p:txBody>
      </p:sp>
      <p:sp>
        <p:nvSpPr>
          <p:cNvPr id="167" name="Shape 167"/>
          <p:cNvSpPr>
            <a:spLocks noGrp="1"/>
          </p:cNvSpPr>
          <p:nvPr>
            <p:ph type="body" sz="quarter" idx="1"/>
          </p:nvPr>
        </p:nvSpPr>
        <p:spPr>
          <a:xfrm>
            <a:off x="2804159" y="5364479"/>
            <a:ext cx="7396482" cy="1869441"/>
          </a:xfrm>
          <a:prstGeom prst="rect">
            <a:avLst/>
          </a:prstGeom>
        </p:spPr>
        <p:txBody>
          <a:bodyPr lIns="48762" tIns="48762" rIns="48762" bIns="48762">
            <a:normAutofit/>
          </a:bodyPr>
          <a:lstStyle>
            <a:lvl1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1pPr>
            <a:lvl2pPr marL="0" marR="0" indent="536372" algn="ctr" defTabSz="365690">
              <a:spcBef>
                <a:spcPts val="600"/>
              </a:spcBef>
              <a:buClrTx/>
              <a:buSzTx/>
              <a:buFontTx/>
              <a:buNone/>
              <a:defRPr sz="2200">
                <a:solidFill>
                  <a:srgbClr val="888888"/>
                </a:solidFill>
                <a:uFillTx/>
                <a:latin typeface="ApexNew-Book"/>
                <a:ea typeface="ApexNew-Book"/>
                <a:cs typeface="ApexNew-Book"/>
                <a:sym typeface="ApexNew-Book"/>
              </a:defRPr>
            </a:lvl2pPr>
            <a:lvl3pPr marL="0" marR="0" indent="1072743" algn="ctr" defTabSz="365690">
              <a:spcBef>
                <a:spcPts val="600"/>
              </a:spcBef>
              <a:buClrTx/>
              <a:buSzTx/>
              <a:buFontTx/>
              <a:buNone/>
              <a:defRPr sz="2200">
                <a:solidFill>
                  <a:srgbClr val="888888"/>
                </a:solidFill>
                <a:uFillTx/>
                <a:latin typeface="ApexNew-Book"/>
                <a:ea typeface="ApexNew-Book"/>
                <a:cs typeface="ApexNew-Book"/>
                <a:sym typeface="ApexNew-Book"/>
              </a:defRPr>
            </a:lvl3pPr>
            <a:lvl4pPr marL="0" marR="0" indent="1609114" algn="ctr" defTabSz="365690">
              <a:buClrTx/>
              <a:buSzTx/>
              <a:buFontTx/>
              <a:buNone/>
              <a:defRPr sz="2200">
                <a:solidFill>
                  <a:srgbClr val="888888"/>
                </a:solidFill>
                <a:uFillTx/>
                <a:latin typeface="ApexNew-Book"/>
                <a:ea typeface="ApexNew-Book"/>
                <a:cs typeface="ApexNew-Book"/>
                <a:sym typeface="ApexNew-Book"/>
              </a:defRPr>
            </a:lvl4pPr>
            <a:lvl5pPr marL="0" marR="0" indent="2145487" algn="ctr" defTabSz="365690">
              <a:buClrTx/>
              <a:buSzTx/>
              <a:buFontTx/>
              <a:buNone/>
              <a:defRPr sz="2200">
                <a:solidFill>
                  <a:srgbClr val="888888"/>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2_Custom Layou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22" name="Shape 22"/>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75" name="molecules.png" descr="molecules.png"/>
          <p:cNvPicPr>
            <a:picLocks noChangeAspect="1"/>
          </p:cNvPicPr>
          <p:nvPr/>
        </p:nvPicPr>
        <p:blipFill>
          <a:blip r:embed="rId2"/>
          <a:stretch>
            <a:fillRect/>
          </a:stretch>
        </p:blipFill>
        <p:spPr>
          <a:xfrm>
            <a:off x="10844108" y="1560125"/>
            <a:ext cx="4671343" cy="6491111"/>
          </a:xfrm>
          <a:prstGeom prst="rect">
            <a:avLst/>
          </a:prstGeom>
          <a:ln w="12700">
            <a:miter lim="400000"/>
          </a:ln>
        </p:spPr>
      </p:pic>
      <p:sp>
        <p:nvSpPr>
          <p:cNvPr id="176" name="Shape 176"/>
          <p:cNvSpPr/>
          <p:nvPr/>
        </p:nvSpPr>
        <p:spPr>
          <a:xfrm>
            <a:off x="1" y="78977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72248" tIns="72248" rIns="72248" bIns="72248" anchor="ctr"/>
          <a:lstStyle/>
          <a:p>
            <a:pPr defTabSz="587007">
              <a:defRPr sz="3600">
                <a:solidFill>
                  <a:srgbClr val="FFFFFF"/>
                </a:solidFill>
                <a:latin typeface="Helvetica Light"/>
                <a:ea typeface="Helvetica Light"/>
                <a:cs typeface="Helvetica Light"/>
                <a:sym typeface="Helvetica Light"/>
              </a:defRPr>
            </a:pPr>
            <a:endParaRPr/>
          </a:p>
        </p:txBody>
      </p:sp>
      <p:sp>
        <p:nvSpPr>
          <p:cNvPr id="177" name="Shape 177"/>
          <p:cNvSpPr/>
          <p:nvPr/>
        </p:nvSpPr>
        <p:spPr>
          <a:xfrm>
            <a:off x="1790418" y="8080588"/>
            <a:ext cx="1" cy="307059"/>
          </a:xfrm>
          <a:prstGeom prst="line">
            <a:avLst/>
          </a:prstGeom>
          <a:ln w="3175">
            <a:solidFill>
              <a:srgbClr val="FFFFFF"/>
            </a:solidFill>
            <a:miter lim="0"/>
          </a:ln>
        </p:spPr>
        <p:txBody>
          <a:bodyPr lIns="72248" tIns="72248" rIns="72248" bIns="72248" anchor="ctr"/>
          <a:lstStyle/>
          <a:p>
            <a:pPr algn="l" defTabSz="866986">
              <a:defRPr sz="2200">
                <a:solidFill>
                  <a:srgbClr val="000000"/>
                </a:solidFill>
                <a:latin typeface="Helvetica"/>
                <a:ea typeface="Helvetica"/>
                <a:cs typeface="Helvetica"/>
                <a:sym typeface="Helvetica"/>
              </a:defRPr>
            </a:pPr>
            <a:endParaRPr/>
          </a:p>
        </p:txBody>
      </p:sp>
      <p:pic>
        <p:nvPicPr>
          <p:cNvPr id="178" name="image4.png" descr="ASEA-white.png"/>
          <p:cNvPicPr>
            <a:picLocks noChangeAspect="1"/>
          </p:cNvPicPr>
          <p:nvPr/>
        </p:nvPicPr>
        <p:blipFill>
          <a:blip r:embed="rId3"/>
          <a:stretch>
            <a:fillRect/>
          </a:stretch>
        </p:blipFill>
        <p:spPr>
          <a:xfrm>
            <a:off x="392854" y="8091875"/>
            <a:ext cx="1090508" cy="282224"/>
          </a:xfrm>
          <a:prstGeom prst="rect">
            <a:avLst/>
          </a:prstGeom>
          <a:ln w="12700">
            <a:miter lim="400000"/>
          </a:ln>
        </p:spPr>
      </p:pic>
      <p:sp>
        <p:nvSpPr>
          <p:cNvPr id="179" name="Shape 179"/>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5_Blank">
    <p:spTree>
      <p:nvGrpSpPr>
        <p:cNvPr id="1" name=""/>
        <p:cNvGrpSpPr/>
        <p:nvPr/>
      </p:nvGrpSpPr>
      <p:grpSpPr>
        <a:xfrm>
          <a:off x="0" y="0"/>
          <a:ext cx="0" cy="0"/>
          <a:chOff x="0" y="0"/>
          <a:chExt cx="0" cy="0"/>
        </a:xfrm>
      </p:grpSpPr>
      <p:sp>
        <p:nvSpPr>
          <p:cNvPr id="186" name="Shape 186"/>
          <p:cNvSpPr>
            <a:spLocks noGrp="1"/>
          </p:cNvSpPr>
          <p:nvPr>
            <p:ph type="title"/>
          </p:nvPr>
        </p:nvSpPr>
        <p:spPr>
          <a:xfrm>
            <a:off x="1747519" y="1512148"/>
            <a:ext cx="9509761" cy="1219201"/>
          </a:xfrm>
          <a:prstGeom prst="rect">
            <a:avLst/>
          </a:prstGeom>
        </p:spPr>
        <p:txBody>
          <a:bodyPr lIns="48762" tIns="48762" rIns="48762" bIns="48762">
            <a:normAutofit/>
          </a:bodyPr>
          <a:lstStyle>
            <a:lvl1pPr marL="0" marR="0" defTabSz="365690">
              <a:lnSpc>
                <a:spcPct val="100000"/>
              </a:lnSpc>
              <a:defRPr sz="3400" spc="0">
                <a:latin typeface="Trebuchet MS"/>
                <a:ea typeface="Trebuchet MS"/>
                <a:cs typeface="Trebuchet MS"/>
                <a:sym typeface="Trebuchet MS"/>
              </a:defRPr>
            </a:lvl1pPr>
          </a:lstStyle>
          <a:p>
            <a:r>
              <a:t>Title Text</a:t>
            </a:r>
          </a:p>
        </p:txBody>
      </p:sp>
      <p:sp>
        <p:nvSpPr>
          <p:cNvPr id="187" name="Shape 187"/>
          <p:cNvSpPr>
            <a:spLocks noGrp="1"/>
          </p:cNvSpPr>
          <p:nvPr>
            <p:ph type="body" sz="quarter" idx="1"/>
          </p:nvPr>
        </p:nvSpPr>
        <p:spPr>
          <a:xfrm>
            <a:off x="1747519" y="2926086"/>
            <a:ext cx="4652022" cy="4827695"/>
          </a:xfrm>
          <a:prstGeom prst="rect">
            <a:avLst/>
          </a:prstGeom>
        </p:spPr>
        <p:txBody>
          <a:bodyPr lIns="48762" tIns="48762" rIns="48762" bIns="48762">
            <a:normAutofit/>
          </a:bodyPr>
          <a:lstStyle>
            <a:lvl1pPr marL="235699" marR="0" indent="-235699" defTabSz="365690">
              <a:spcBef>
                <a:spcPts val="600"/>
              </a:spcBef>
              <a:buClrTx/>
              <a:defRPr sz="2200">
                <a:solidFill>
                  <a:srgbClr val="404040"/>
                </a:solidFill>
                <a:uFillTx/>
                <a:latin typeface="ApexNew-Book"/>
                <a:ea typeface="ApexNew-Book"/>
                <a:cs typeface="ApexNew-Book"/>
                <a:sym typeface="ApexNew-Book"/>
              </a:defRPr>
            </a:lvl1pPr>
            <a:lvl2pPr marL="492826" marR="0" indent="-235700" defTabSz="365690">
              <a:spcBef>
                <a:spcPts val="600"/>
              </a:spcBef>
              <a:buClrTx/>
              <a:defRPr sz="2200">
                <a:solidFill>
                  <a:srgbClr val="404040"/>
                </a:solidFill>
                <a:uFillTx/>
                <a:latin typeface="ApexNew-Book"/>
                <a:ea typeface="ApexNew-Book"/>
                <a:cs typeface="ApexNew-Book"/>
                <a:sym typeface="ApexNew-Book"/>
              </a:defRPr>
            </a:lvl2pPr>
            <a:lvl3pPr marL="716280" marR="0" indent="-202027" defTabSz="365690">
              <a:spcBef>
                <a:spcPts val="600"/>
              </a:spcBef>
              <a:buClrTx/>
              <a:defRPr sz="2200">
                <a:solidFill>
                  <a:srgbClr val="404040"/>
                </a:solidFill>
                <a:uFillTx/>
                <a:latin typeface="ApexNew-Book"/>
                <a:ea typeface="ApexNew-Book"/>
                <a:cs typeface="ApexNew-Book"/>
                <a:sym typeface="ApexNew-Book"/>
              </a:defRPr>
            </a:lvl3pPr>
            <a:lvl4pPr marL="1007076" marR="0" indent="-235698" defTabSz="365690">
              <a:buClrTx/>
              <a:defRPr sz="2200">
                <a:solidFill>
                  <a:srgbClr val="404040"/>
                </a:solidFill>
                <a:uFillTx/>
                <a:latin typeface="ApexNew-Book"/>
                <a:ea typeface="ApexNew-Book"/>
                <a:cs typeface="ApexNew-Book"/>
                <a:sym typeface="ApexNew-Book"/>
              </a:defRPr>
            </a:lvl4pPr>
            <a:lvl5pPr marL="1264202" marR="0" indent="-235698" defTabSz="365690">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6326293" y="7802457"/>
            <a:ext cx="2465494" cy="393701"/>
          </a:xfrm>
          <a:prstGeom prst="rect">
            <a:avLst/>
          </a:prstGeom>
        </p:spPr>
        <p:txBody>
          <a:bodyPr lIns="48762" tIns="48762" rIns="48762" bIns="48762"/>
          <a:lstStyle>
            <a:lvl1pPr algn="r" defTabSz="650166">
              <a:defRPr>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Office Theme copy 3">
    <p:spTree>
      <p:nvGrpSpPr>
        <p:cNvPr id="1" name=""/>
        <p:cNvGrpSpPr/>
        <p:nvPr/>
      </p:nvGrpSpPr>
      <p:grpSpPr>
        <a:xfrm>
          <a:off x="0" y="0"/>
          <a:ext cx="0" cy="0"/>
          <a:chOff x="0" y="0"/>
          <a:chExt cx="0" cy="0"/>
        </a:xfrm>
      </p:grpSpPr>
      <p:sp>
        <p:nvSpPr>
          <p:cNvPr id="195" name="Shape 195"/>
          <p:cNvSpPr>
            <a:spLocks noGrp="1"/>
          </p:cNvSpPr>
          <p:nvPr>
            <p:ph type="title"/>
          </p:nvPr>
        </p:nvSpPr>
        <p:spPr>
          <a:xfrm>
            <a:off x="647700" y="130175"/>
            <a:ext cx="11709400" cy="2144713"/>
          </a:xfrm>
          <a:prstGeom prst="rect">
            <a:avLst/>
          </a:prstGeom>
        </p:spPr>
        <p:txBody>
          <a:bodyPr/>
          <a:lstStyle>
            <a:lvl1pPr marL="6350" marR="57799" indent="-6350" defTabSz="914400">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96" name="Shape 196"/>
          <p:cNvSpPr>
            <a:spLocks noGrp="1"/>
          </p:cNvSpPr>
          <p:nvPr>
            <p:ph type="body" idx="1"/>
          </p:nvPr>
        </p:nvSpPr>
        <p:spPr>
          <a:prstGeom prst="rect">
            <a:avLst/>
          </a:prstGeom>
        </p:spPr>
        <p:txBody>
          <a:bodyPr/>
          <a:lstStyle>
            <a:lvl1pPr marL="382587" marR="57799" defTabSz="914400">
              <a:spcBef>
                <a:spcPts val="1100"/>
              </a:spcBef>
              <a:buClrTx/>
            </a:lvl1pPr>
            <a:lvl2pPr marL="731837" marR="57799" defTabSz="914400">
              <a:spcBef>
                <a:spcPts val="1000"/>
              </a:spcBef>
              <a:buClrTx/>
            </a:lvl2pPr>
            <a:lvl3pPr marL="1131887" marR="57799" defTabSz="914400">
              <a:buClrTx/>
            </a:lvl3pPr>
            <a:lvl4pPr marL="1589087" marR="57799" defTabSz="914400">
              <a:spcBef>
                <a:spcPts val="700"/>
              </a:spcBef>
              <a:buClrTx/>
            </a:lvl4pPr>
            <a:lvl5pPr marL="2046287" marR="57799" defTabSz="914400">
              <a:spcBef>
                <a:spcPts val="700"/>
              </a:spcBef>
              <a:buClrTx/>
            </a:lvl5p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10650636" y="9136062"/>
            <a:ext cx="371278" cy="330201"/>
          </a:xfrm>
          <a:prstGeom prst="rect">
            <a:avLst/>
          </a:prstGeom>
        </p:spPr>
        <p:txBody>
          <a:bodyPr/>
          <a:lstStyle>
            <a:lvl1pPr defTabSz="457200"/>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05" name="Shape 205"/>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2" name="Shape 212"/>
          <p:cNvSpPr>
            <a:spLocks noGrp="1"/>
          </p:cNvSpPr>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9_Office Theme copy">
    <p:spTree>
      <p:nvGrpSpPr>
        <p:cNvPr id="1" name=""/>
        <p:cNvGrpSpPr/>
        <p:nvPr/>
      </p:nvGrpSpPr>
      <p:grpSpPr>
        <a:xfrm>
          <a:off x="0" y="0"/>
          <a:ext cx="0" cy="0"/>
          <a:chOff x="0" y="0"/>
          <a:chExt cx="0" cy="0"/>
        </a:xfrm>
      </p:grpSpPr>
      <p:sp>
        <p:nvSpPr>
          <p:cNvPr id="219" name="Shape 219"/>
          <p:cNvSpPr>
            <a:spLocks noGrp="1"/>
          </p:cNvSpPr>
          <p:nvPr>
            <p:ph type="title"/>
          </p:nvPr>
        </p:nvSpPr>
        <p:spPr>
          <a:prstGeom prst="rect">
            <a:avLst/>
          </a:prstGeom>
        </p:spPr>
        <p:txBody>
          <a:bodyPr/>
          <a:lstStyle>
            <a:lvl1pPr>
              <a:lnSpc>
                <a:spcPct val="100000"/>
              </a:lnSpc>
              <a:defRPr sz="6200" spc="0">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220" name="Shape 2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1" name="Shape 2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hape 228"/>
          <p:cNvSpPr>
            <a:spLocks noGrp="1"/>
          </p:cNvSpPr>
          <p:nvPr>
            <p:ph type="title"/>
          </p:nvPr>
        </p:nvSpPr>
        <p:spPr>
          <a:xfrm>
            <a:off x="650239" y="955040"/>
            <a:ext cx="11704322" cy="2144889"/>
          </a:xfrm>
          <a:prstGeom prst="rect">
            <a:avLst/>
          </a:prstGeom>
        </p:spPr>
        <p:txBody>
          <a:bodyPr lIns="65023" tIns="65023" rIns="65023" bIns="65023">
            <a:normAutofit/>
          </a:bodyPr>
          <a:lstStyle>
            <a:lvl1pPr marL="0" marR="0" defTabSz="914400">
              <a:lnSpc>
                <a:spcPct val="100000"/>
              </a:lnSpc>
              <a:defRPr sz="6200" spc="0">
                <a:solidFill>
                  <a:srgbClr val="000000"/>
                </a:solidFill>
                <a:latin typeface="Calibri"/>
                <a:ea typeface="Calibri"/>
                <a:cs typeface="Calibri"/>
                <a:sym typeface="Calibri"/>
              </a:defRPr>
            </a:lvl1pPr>
          </a:lstStyle>
          <a:p>
            <a:r>
              <a:t>Title Text</a:t>
            </a:r>
          </a:p>
        </p:txBody>
      </p:sp>
      <p:sp>
        <p:nvSpPr>
          <p:cNvPr id="229" name="Shape 229"/>
          <p:cNvSpPr>
            <a:spLocks noGrp="1"/>
          </p:cNvSpPr>
          <p:nvPr>
            <p:ph type="body" idx="1"/>
          </p:nvPr>
        </p:nvSpPr>
        <p:spPr>
          <a:xfrm>
            <a:off x="650239" y="3099928"/>
            <a:ext cx="11704322" cy="6653673"/>
          </a:xfrm>
          <a:prstGeom prst="rect">
            <a:avLst/>
          </a:prstGeom>
        </p:spPr>
        <p:txBody>
          <a:bodyPr lIns="65023" tIns="65023" rIns="65023" bIns="65023">
            <a:normAutofit/>
          </a:bodyPr>
          <a:lstStyle>
            <a:lvl1pPr marL="471487" marR="0" indent="-471487" defTabSz="914400">
              <a:spcBef>
                <a:spcPts val="700"/>
              </a:spcBef>
              <a:buClrTx/>
              <a:defRPr>
                <a:uFillTx/>
                <a:latin typeface="Calibri"/>
                <a:ea typeface="Calibri"/>
                <a:cs typeface="Calibri"/>
                <a:sym typeface="Calibri"/>
              </a:defRPr>
            </a:lvl1pPr>
            <a:lvl2pPr marL="906235" marR="0" indent="-449035" defTabSz="914400">
              <a:spcBef>
                <a:spcPts val="700"/>
              </a:spcBef>
              <a:buClrTx/>
              <a:defRPr sz="4400">
                <a:uFillTx/>
                <a:latin typeface="Calibri"/>
                <a:ea typeface="Calibri"/>
                <a:cs typeface="Calibri"/>
                <a:sym typeface="Calibri"/>
              </a:defRPr>
            </a:lvl2pPr>
            <a:lvl3pPr marL="1333500" marR="0" indent="-419100" defTabSz="914400">
              <a:spcBef>
                <a:spcPts val="700"/>
              </a:spcBef>
              <a:buClrTx/>
              <a:defRPr sz="4400">
                <a:uFillTx/>
                <a:latin typeface="Calibri"/>
                <a:ea typeface="Calibri"/>
                <a:cs typeface="Calibri"/>
                <a:sym typeface="Calibri"/>
              </a:defRPr>
            </a:lvl3pPr>
            <a:lvl4pPr marL="1874520" marR="0" indent="-502920" defTabSz="914400">
              <a:spcBef>
                <a:spcPts val="700"/>
              </a:spcBef>
              <a:buClrTx/>
              <a:defRPr sz="4400">
                <a:uFillTx/>
                <a:latin typeface="Calibri"/>
                <a:ea typeface="Calibri"/>
                <a:cs typeface="Calibri"/>
                <a:sym typeface="Calibri"/>
              </a:defRPr>
            </a:lvl4pPr>
            <a:lvl5pPr marL="2331720" marR="0" indent="-502920" defTabSz="914400">
              <a:spcBef>
                <a:spcPts val="700"/>
              </a:spcBef>
              <a:buClrTx/>
              <a:defRPr sz="4400">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0" name="Shape 230"/>
          <p:cNvSpPr>
            <a:spLocks noGrp="1"/>
          </p:cNvSpPr>
          <p:nvPr>
            <p:ph type="sldNum" sz="quarter" idx="2"/>
          </p:nvPr>
        </p:nvSpPr>
        <p:spPr>
          <a:xfrm>
            <a:off x="9320107" y="8779792"/>
            <a:ext cx="3034454" cy="520701"/>
          </a:xfrm>
          <a:prstGeom prst="rect">
            <a:avLst/>
          </a:prstGeom>
        </p:spPr>
        <p:txBody>
          <a:bodyPr wrap="square" lIns="65023" tIns="65023" rIns="65023" bIns="65023"/>
          <a:lstStyle>
            <a:lvl1pPr algn="r" defTabSz="914400">
              <a:defRPr>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 name="Shape 237"/>
          <p:cNvSpPr>
            <a:spLocks noGrp="1"/>
          </p:cNvSpPr>
          <p:nvPr>
            <p:ph type="sldNum" sz="quarter" idx="2"/>
          </p:nvPr>
        </p:nvSpPr>
        <p:spPr>
          <a:xfrm>
            <a:off x="11031193" y="8075465"/>
            <a:ext cx="226089" cy="237226"/>
          </a:xfrm>
          <a:prstGeom prst="rect">
            <a:avLst/>
          </a:prstGeom>
        </p:spPr>
        <p:txBody>
          <a:bodyPr lIns="48762" tIns="48762" rIns="48762" bIns="48762"/>
          <a:lstStyle>
            <a:lvl1pPr algn="r" defTabSz="650166">
              <a:defRPr sz="9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4" name="Shape 244"/>
          <p:cNvSpPr>
            <a:spLocks noGrp="1"/>
          </p:cNvSpPr>
          <p:nvPr>
            <p:ph type="title"/>
          </p:nvPr>
        </p:nvSpPr>
        <p:spPr>
          <a:xfrm>
            <a:off x="650239" y="1512147"/>
            <a:ext cx="11704322" cy="1219201"/>
          </a:xfrm>
          <a:prstGeom prst="rect">
            <a:avLst/>
          </a:prstGeom>
        </p:spPr>
        <p:txBody>
          <a:bodyPr lIns="65023" tIns="65023" rIns="65023" bIns="65023">
            <a:normAutofit/>
          </a:bodyPr>
          <a:lstStyle>
            <a:lvl1pPr marL="0" marR="0" defTabSz="866986">
              <a:lnSpc>
                <a:spcPct val="100000"/>
              </a:lnSpc>
              <a:defRPr sz="5600" spc="560">
                <a:solidFill>
                  <a:srgbClr val="FFFFFF"/>
                </a:solidFill>
              </a:defRPr>
            </a:lvl1pPr>
          </a:lstStyle>
          <a:p>
            <a:r>
              <a:t>Title Text</a:t>
            </a:r>
          </a:p>
        </p:txBody>
      </p:sp>
      <p:sp>
        <p:nvSpPr>
          <p:cNvPr id="245" name="Shape 245"/>
          <p:cNvSpPr>
            <a:spLocks noGrp="1"/>
          </p:cNvSpPr>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Center copy">
    <p:bg>
      <p:bgPr>
        <a:gradFill flip="none" rotWithShape="1">
          <a:gsLst>
            <a:gs pos="0">
              <a:schemeClr val="accent6">
                <a:hueOff val="-133704"/>
                <a:satOff val="8281"/>
                <a:lumOff val="-27269"/>
              </a:schemeClr>
            </a:gs>
            <a:gs pos="100000">
              <a:srgbClr val="5A5F5E"/>
            </a:gs>
          </a:gsLst>
          <a:lin ang="5400000" scaled="0"/>
        </a:gradFill>
        <a:effectLst/>
      </p:bgPr>
    </p:bg>
    <p:spTree>
      <p:nvGrpSpPr>
        <p:cNvPr id="1" name=""/>
        <p:cNvGrpSpPr/>
        <p:nvPr/>
      </p:nvGrpSpPr>
      <p:grpSpPr>
        <a:xfrm>
          <a:off x="0" y="0"/>
          <a:ext cx="0" cy="0"/>
          <a:chOff x="0" y="0"/>
          <a:chExt cx="0" cy="0"/>
        </a:xfrm>
      </p:grpSpPr>
      <p:sp>
        <p:nvSpPr>
          <p:cNvPr id="252" name="Shape 252"/>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FFFFFF"/>
                </a:solidFill>
                <a:latin typeface="Helvetica"/>
                <a:ea typeface="Helvetica"/>
                <a:cs typeface="Helvetica"/>
                <a:sym typeface="Helvetica"/>
              </a:defRPr>
            </a:lvl1pPr>
          </a:lstStyle>
          <a:p>
            <a:r>
              <a:t>Title Text</a:t>
            </a:r>
          </a:p>
        </p:txBody>
      </p:sp>
      <p:sp>
        <p:nvSpPr>
          <p:cNvPr id="253" name="Shape 253"/>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2_Custom Layout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title"/>
          </p:nvPr>
        </p:nvSpPr>
        <p:spPr>
          <a:xfrm>
            <a:off x="647700" y="390596"/>
            <a:ext cx="11709400" cy="1625601"/>
          </a:xfrm>
          <a:prstGeom prst="rect">
            <a:avLst/>
          </a:prstGeom>
          <a:ln>
            <a:round/>
          </a:ln>
        </p:spPr>
        <p:txBody>
          <a:bodyPr lIns="38100" tIns="38100" rIns="38100" bIns="38100"/>
          <a:lstStyle>
            <a:lvl1pPr marL="0" marR="0" defTabSz="1295400">
              <a:lnSpc>
                <a:spcPct val="100000"/>
              </a:lnSpc>
              <a:defRPr sz="6200" spc="0">
                <a:solidFill>
                  <a:srgbClr val="002F73"/>
                </a:solidFill>
                <a:uFill>
                  <a:solidFill>
                    <a:srgbClr val="002F73"/>
                  </a:solidFill>
                </a:uFill>
                <a:latin typeface="Calibri"/>
                <a:ea typeface="Calibri"/>
                <a:cs typeface="Calibri"/>
                <a:sym typeface="Calibri"/>
              </a:defRPr>
            </a:lvl1pPr>
          </a:lstStyle>
          <a:p>
            <a:r>
              <a:t>Title Text</a:t>
            </a:r>
          </a:p>
        </p:txBody>
      </p:sp>
      <p:sp>
        <p:nvSpPr>
          <p:cNvPr id="30" name="Shape 30"/>
          <p:cNvSpPr>
            <a:spLocks noGrp="1"/>
          </p:cNvSpPr>
          <p:nvPr>
            <p:ph type="sldNum" sz="quarter" idx="2"/>
          </p:nvPr>
        </p:nvSpPr>
        <p:spPr>
          <a:xfrm>
            <a:off x="12059682" y="9236286"/>
            <a:ext cx="294879" cy="317501"/>
          </a:xfrm>
          <a:prstGeom prst="rect">
            <a:avLst/>
          </a:prstGeom>
          <a:ln>
            <a:round/>
          </a:ln>
        </p:spPr>
        <p:txBody>
          <a:bodyPr lIns="38100" tIns="38100" rIns="38100" bIns="38100"/>
          <a:lstStyle>
            <a:lvl1pPr algn="r" defTabSz="1295400">
              <a:buClr>
                <a:srgbClr val="9A9A9A"/>
              </a:buClr>
              <a:defRPr>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60" name="Shape 260"/>
          <p:cNvSpPr>
            <a:spLocks noGrp="1"/>
          </p:cNvSpPr>
          <p:nvPr>
            <p:ph type="title"/>
          </p:nvPr>
        </p:nvSpPr>
        <p:spPr>
          <a:xfrm>
            <a:off x="1270000" y="3225800"/>
            <a:ext cx="10464800" cy="3302000"/>
          </a:xfrm>
          <a:prstGeom prst="rect">
            <a:avLst/>
          </a:prstGeom>
        </p:spPr>
        <p:txBody>
          <a:bodyPr>
            <a:normAutofit/>
          </a:bodyPr>
          <a:lstStyle>
            <a:lvl1pPr marL="0" marR="0" defTabSz="584200">
              <a:lnSpc>
                <a:spcPct val="100000"/>
              </a:lnSpc>
              <a:defRPr sz="8000" spc="0">
                <a:solidFill>
                  <a:srgbClr val="000000"/>
                </a:solidFill>
              </a:defRPr>
            </a:lvl1pPr>
          </a:lstStyle>
          <a:p>
            <a:r>
              <a:t>Title Text</a:t>
            </a:r>
          </a:p>
        </p:txBody>
      </p:sp>
      <p:sp>
        <p:nvSpPr>
          <p:cNvPr id="261" name="Shape 261"/>
          <p:cNvSpPr>
            <a:spLocks noGrp="1"/>
          </p:cNvSpPr>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975359" y="3492782"/>
            <a:ext cx="11054082" cy="1871699"/>
          </a:xfrm>
          <a:prstGeom prst="rect">
            <a:avLst/>
          </a:prstGeom>
        </p:spPr>
        <p:txBody>
          <a:bodyPr lIns="65023" tIns="65023" rIns="65023" bIns="65023" anchor="t"/>
          <a:lstStyle>
            <a:lvl1pPr marL="0" marR="0" defTabSz="457200">
              <a:lnSpc>
                <a:spcPct val="100000"/>
              </a:lnSpc>
              <a:defRPr sz="8200" spc="0">
                <a:solidFill>
                  <a:srgbClr val="000000"/>
                </a:solidFill>
                <a:latin typeface="Helvetica Neue"/>
                <a:ea typeface="Helvetica Neue"/>
                <a:cs typeface="Helvetica Neue"/>
                <a:sym typeface="Helvetica Neue"/>
              </a:defRPr>
            </a:lvl1pPr>
          </a:lstStyle>
          <a:p>
            <a:r>
              <a:t>Title Text</a:t>
            </a:r>
          </a:p>
        </p:txBody>
      </p:sp>
      <p:sp>
        <p:nvSpPr>
          <p:cNvPr id="38" name="Shape 38"/>
          <p:cNvSpPr>
            <a:spLocks noGrp="1"/>
          </p:cNvSpPr>
          <p:nvPr>
            <p:ph type="body" sz="half" idx="1"/>
          </p:nvPr>
        </p:nvSpPr>
        <p:spPr>
          <a:xfrm>
            <a:off x="1950719" y="5364479"/>
            <a:ext cx="9103361" cy="3169921"/>
          </a:xfrm>
          <a:prstGeom prst="rect">
            <a:avLst/>
          </a:prstGeom>
        </p:spPr>
        <p:txBody>
          <a:bodyPr lIns="65023" tIns="65023" rIns="65023" bIns="65023"/>
          <a:lstStyle>
            <a:lvl1pPr marL="0" marR="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marR="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marR="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marR="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marR="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Shape 46"/>
          <p:cNvSpPr>
            <a:spLocks noGrp="1"/>
          </p:cNvSpPr>
          <p:nvPr>
            <p:ph type="sldNum" sz="quarter" idx="2"/>
          </p:nvPr>
        </p:nvSpPr>
        <p:spPr>
          <a:xfrm>
            <a:off x="9320107" y="7999307"/>
            <a:ext cx="3034454" cy="650749"/>
          </a:xfrm>
          <a:prstGeom prst="rect">
            <a:avLst/>
          </a:prstGeom>
        </p:spPr>
        <p:txBody>
          <a:bodyPr wrap="square" lIns="65023" tIns="65023" rIns="65023" bIns="65023" anchor="t"/>
          <a:lstStyle>
            <a:lvl1pPr algn="l" defTabSz="457200">
              <a:defRPr sz="34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 name="Shape 53"/>
          <p:cNvSpPr>
            <a:spLocks noGrp="1"/>
          </p:cNvSpPr>
          <p:nvPr>
            <p:ph type="title"/>
          </p:nvPr>
        </p:nvSpPr>
        <p:spPr>
          <a:xfrm>
            <a:off x="650239" y="1264176"/>
            <a:ext cx="11704322" cy="1354784"/>
          </a:xfrm>
          <a:prstGeom prst="rect">
            <a:avLst/>
          </a:prstGeom>
        </p:spPr>
        <p:txBody>
          <a:bodyPr lIns="65023" tIns="65023" rIns="65023" bIns="65023"/>
          <a:lstStyle>
            <a:lvl1pPr marL="0" marR="0" defTabSz="866986">
              <a:lnSpc>
                <a:spcPct val="100000"/>
              </a:lnSpc>
              <a:defRPr sz="6400" spc="640"/>
            </a:lvl1pPr>
          </a:lstStyle>
          <a:p>
            <a:r>
              <a:t>Title Text</a:t>
            </a:r>
          </a:p>
        </p:txBody>
      </p:sp>
      <p:sp>
        <p:nvSpPr>
          <p:cNvPr id="54" name="Shape 54"/>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marR="0" indent="-436638" defTabSz="866986">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Shape 62"/>
          <p:cNvSpPr>
            <a:spLocks noGrp="1"/>
          </p:cNvSpPr>
          <p:nvPr>
            <p:ph type="sldNum" sz="quarter" idx="2"/>
          </p:nvPr>
        </p:nvSpPr>
        <p:spPr>
          <a:xfrm>
            <a:off x="8615681" y="8088133"/>
            <a:ext cx="2275841" cy="211836"/>
          </a:xfrm>
          <a:prstGeom prst="rect">
            <a:avLst/>
          </a:prstGeom>
        </p:spPr>
        <p:txBody>
          <a:bodyPr wrap="square" lIns="48767" tIns="48767" rIns="48767" bIns="48767"/>
          <a:lstStyle>
            <a:lvl1pPr algn="r" defTabSz="487643">
              <a:defRPr sz="700">
                <a:solidFill>
                  <a:srgbClr val="888888"/>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sp>
        <p:nvSpPr>
          <p:cNvPr id="69" name="Shape 69"/>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0" name="Shape 70"/>
          <p:cNvSpPr>
            <a:spLocks noGrp="1"/>
          </p:cNvSpPr>
          <p:nvPr>
            <p:ph type="body" sz="quarter" idx="1"/>
          </p:nvPr>
        </p:nvSpPr>
        <p:spPr>
          <a:xfrm>
            <a:off x="975294" y="5919353"/>
            <a:ext cx="3243281" cy="2615047"/>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title"/>
          </p:nvPr>
        </p:nvSpPr>
        <p:spPr>
          <a:xfrm>
            <a:off x="650239" y="1219199"/>
            <a:ext cx="11704322" cy="1805097"/>
          </a:xfrm>
          <a:prstGeom prst="rect">
            <a:avLst/>
          </a:prstGeom>
        </p:spPr>
        <p:txBody>
          <a:bodyPr lIns="65023" tIns="65023" rIns="65023" bIns="65023"/>
          <a:lstStyle>
            <a:lvl1pPr marL="0" marR="0" defTabSz="866986">
              <a:lnSpc>
                <a:spcPct val="100000"/>
              </a:lnSpc>
              <a:defRPr sz="5600" spc="560"/>
            </a:lvl1pPr>
          </a:lstStyle>
          <a:p>
            <a:r>
              <a:t>Title Text</a:t>
            </a:r>
          </a:p>
        </p:txBody>
      </p:sp>
      <p:sp>
        <p:nvSpPr>
          <p:cNvPr id="79" name="Shape 79"/>
          <p:cNvSpPr>
            <a:spLocks noGrp="1"/>
          </p:cNvSpPr>
          <p:nvPr>
            <p:ph type="body" sz="quarter" idx="1"/>
          </p:nvPr>
        </p:nvSpPr>
        <p:spPr>
          <a:xfrm>
            <a:off x="914864" y="3369392"/>
            <a:ext cx="3769393" cy="3198202"/>
          </a:xfrm>
          <a:prstGeom prst="rect">
            <a:avLst/>
          </a:prstGeom>
        </p:spPr>
        <p:txBody>
          <a:bodyPr lIns="65023" tIns="65023" rIns="65023" bIns="65023"/>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0" name="Shape 80"/>
          <p:cNvSpPr>
            <a:spLocks noGrp="1"/>
          </p:cNvSpPr>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jpg"/>
          <p:cNvPicPr>
            <a:picLocks/>
          </p:cNvPicPr>
          <p:nvPr/>
        </p:nvPicPr>
        <p:blipFill>
          <a:blip r:embed="rId32"/>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hape 4"/>
          <p:cNvSpPr>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900"/>
              </a:spcBef>
              <a:buChar char="–"/>
              <a:defRPr sz="3800"/>
            </a:lvl2pPr>
            <a:lvl3pPr marL="1183639" indent="-228600">
              <a:spcBef>
                <a:spcPts val="800"/>
              </a:spcBef>
              <a:defRPr sz="3400"/>
            </a:lvl3pPr>
            <a:lvl4pPr marL="1640839" indent="-228600">
              <a:spcBef>
                <a:spcPts val="600"/>
              </a:spcBef>
              <a:buChar char="–"/>
              <a:defRPr sz="2800"/>
            </a:lvl4pPr>
            <a:lvl5pPr marL="2098039"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0651694" y="9136521"/>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txStyles>
    <p:titleStyle>
      <a:lvl1pPr marL="57799" marR="57799" indent="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1pPr>
      <a:lvl2pPr marL="57799" marR="57799" indent="228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2pPr>
      <a:lvl3pPr marL="57799" marR="57799" indent="457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3pPr>
      <a:lvl4pPr marL="57799" marR="57799" indent="685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4pPr>
      <a:lvl5pPr marL="57799" marR="57799" indent="9144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5pPr>
      <a:lvl6pPr marL="57799" marR="57799" indent="11430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6pPr>
      <a:lvl7pPr marL="57799" marR="57799" indent="13716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7pPr>
      <a:lvl8pPr marL="57799" marR="57799" indent="16002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8pPr>
      <a:lvl9pPr marL="57799" marR="57799" indent="1828800" algn="ctr" defTabSz="647700" latinLnBrk="0">
        <a:lnSpc>
          <a:spcPts val="4900"/>
        </a:lnSpc>
        <a:spcBef>
          <a:spcPts val="0"/>
        </a:spcBef>
        <a:spcAft>
          <a:spcPts val="0"/>
        </a:spcAft>
        <a:buClrTx/>
        <a:buSzTx/>
        <a:buFontTx/>
        <a:buNone/>
        <a:tabLst/>
        <a:defRPr sz="4300" b="0" i="0" u="none" strike="noStrike" cap="none" spc="430" baseline="0">
          <a:ln>
            <a:noFill/>
          </a:ln>
          <a:solidFill>
            <a:srgbClr val="0071AD"/>
          </a:solidFill>
          <a:uFillTx/>
          <a:latin typeface="Helvetica Light"/>
          <a:ea typeface="Helvetica Light"/>
          <a:cs typeface="Helvetica Light"/>
          <a:sym typeface="Helvetica Light"/>
        </a:defRPr>
      </a:lvl9pPr>
    </p:titleStyle>
    <p:bodyStyle>
      <a:lvl1pPr marL="383540" marR="57799" indent="-342900"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1pPr>
      <a:lvl2pPr marL="828708" marR="57799" indent="-33086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2pPr>
      <a:lvl3pPr marL="1250875" marR="57799" indent="-295835"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3pPr>
      <a:lvl4pPr marL="17714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4pPr>
      <a:lvl5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5pPr>
      <a:lvl6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6pPr>
      <a:lvl7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7pPr>
      <a:lvl8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8pPr>
      <a:lvl9pPr marL="2228668" marR="57799" indent="-359228" algn="l" defTabSz="6477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7.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53.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18.png" descr="ASEA_logo_allblue_tagline.png"/>
          <p:cNvPicPr>
            <a:picLocks noChangeAspect="1"/>
          </p:cNvPicPr>
          <p:nvPr/>
        </p:nvPicPr>
        <p:blipFill>
          <a:blip r:embed="rId3"/>
          <a:stretch>
            <a:fillRect/>
          </a:stretch>
        </p:blipFill>
        <p:spPr>
          <a:xfrm>
            <a:off x="719944" y="1384526"/>
            <a:ext cx="11564912" cy="6291312"/>
          </a:xfrm>
          <a:prstGeom prst="rect">
            <a:avLst/>
          </a:prstGeom>
          <a:ln w="12700">
            <a:miter lim="400000"/>
          </a:ln>
        </p:spPr>
      </p:pic>
      <p:sp>
        <p:nvSpPr>
          <p:cNvPr id="271" name="Shape 271"/>
          <p:cNvSpPr/>
          <p:nvPr/>
        </p:nvSpPr>
        <p:spPr>
          <a:xfrm>
            <a:off x="1956147" y="7110118"/>
            <a:ext cx="9092506"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t>ЗДОРОВЬЕ НА КЛЕТОЧНОМ УРОВНЕ</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408704" y="158239"/>
            <a:ext cx="12058791" cy="1805097"/>
          </a:xfrm>
          <a:prstGeom prst="rect">
            <a:avLst/>
          </a:prstGeom>
        </p:spPr>
        <p:txBody>
          <a:bodyPr/>
          <a:lstStyle>
            <a:lvl1pPr>
              <a:lnSpc>
                <a:spcPts val="4900"/>
              </a:lnSpc>
              <a:defRPr sz="5300" spc="530"/>
            </a:lvl1pPr>
          </a:lstStyle>
          <a:p>
            <a:pPr>
              <a:defRPr sz="4300" spc="430"/>
            </a:pPr>
            <a:r>
              <a:rPr sz="5300" spc="530"/>
              <a:t>  Запатентованный Трехступенчатый Процесс ASEA</a:t>
            </a:r>
          </a:p>
        </p:txBody>
      </p:sp>
      <p:sp>
        <p:nvSpPr>
          <p:cNvPr id="387" name="Shape 387"/>
          <p:cNvSpPr/>
          <p:nvPr/>
        </p:nvSpPr>
        <p:spPr>
          <a:xfrm>
            <a:off x="583399" y="6245652"/>
            <a:ext cx="3365501" cy="28194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 Шаг </a:t>
            </a:r>
            <a:r>
              <a:rPr sz="3500" b="1">
                <a:solidFill>
                  <a:srgbClr val="A74B44"/>
                </a:solidFill>
                <a:uFill>
                  <a:solidFill>
                    <a:srgbClr val="A74B44"/>
                  </a:solidFill>
                </a:uFill>
                <a:latin typeface="Calibri"/>
                <a:ea typeface="Calibri"/>
                <a:cs typeface="Calibri"/>
                <a:sym typeface="Calibri"/>
              </a:rPr>
              <a:t>1</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Простая соленая вода</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2800"/>
              <a:t>(такая же, что находится внутри ваших клеток)</a:t>
            </a:r>
          </a:p>
        </p:txBody>
      </p:sp>
      <p:sp>
        <p:nvSpPr>
          <p:cNvPr id="388" name="Shape 388"/>
          <p:cNvSpPr/>
          <p:nvPr/>
        </p:nvSpPr>
        <p:spPr>
          <a:xfrm>
            <a:off x="4742649" y="6245652"/>
            <a:ext cx="3390901" cy="25781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Шаг 2</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Соленая вода распадается на свободные атомы</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NA-Cl-H-O</a:t>
            </a:r>
          </a:p>
        </p:txBody>
      </p:sp>
      <p:sp>
        <p:nvSpPr>
          <p:cNvPr id="389" name="Shape 389"/>
          <p:cNvSpPr/>
          <p:nvPr/>
        </p:nvSpPr>
        <p:spPr>
          <a:xfrm>
            <a:off x="8388537" y="6245652"/>
            <a:ext cx="4708343" cy="34290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Шаг 3</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Атомы реструктурируются в </a:t>
            </a:r>
            <a:r>
              <a:rPr sz="3000"/>
              <a:t>СТАБИЛИЗИРОВАННЫЕ</a:t>
            </a:r>
            <a:r>
              <a:rPr sz="3400"/>
              <a:t> Редокс сигнальные молекулы</a:t>
            </a:r>
          </a:p>
        </p:txBody>
      </p:sp>
      <p:pic>
        <p:nvPicPr>
          <p:cNvPr id="390" name="image24.png"/>
          <p:cNvPicPr>
            <a:picLocks noChangeAspect="1"/>
          </p:cNvPicPr>
          <p:nvPr/>
        </p:nvPicPr>
        <p:blipFill>
          <a:blip r:embed="rId3"/>
          <a:stretch>
            <a:fillRect/>
          </a:stretch>
        </p:blipFill>
        <p:spPr>
          <a:xfrm>
            <a:off x="550636" y="2086547"/>
            <a:ext cx="3400071" cy="3973117"/>
          </a:xfrm>
          <a:prstGeom prst="rect">
            <a:avLst/>
          </a:prstGeom>
          <a:ln w="12700">
            <a:solidFill>
              <a:srgbClr val="6C6C6C"/>
            </a:solidFill>
          </a:ln>
        </p:spPr>
      </p:pic>
      <p:pic>
        <p:nvPicPr>
          <p:cNvPr id="391" name="image16.jpeg"/>
          <p:cNvPicPr>
            <a:picLocks noChangeAspect="1"/>
          </p:cNvPicPr>
          <p:nvPr/>
        </p:nvPicPr>
        <p:blipFill>
          <a:blip r:embed="rId4"/>
          <a:srcRect l="115" r="114"/>
          <a:stretch>
            <a:fillRect/>
          </a:stretch>
        </p:blipFill>
        <p:spPr>
          <a:xfrm>
            <a:off x="4896835" y="2086547"/>
            <a:ext cx="3082691" cy="3973110"/>
          </a:xfrm>
          <a:prstGeom prst="rect">
            <a:avLst/>
          </a:prstGeom>
          <a:ln w="12700">
            <a:solidFill>
              <a:srgbClr val="6C6C6C"/>
            </a:solidFill>
          </a:ln>
        </p:spPr>
      </p:pic>
      <p:pic>
        <p:nvPicPr>
          <p:cNvPr id="392" name="image17.jpeg"/>
          <p:cNvPicPr>
            <a:picLocks noChangeAspect="1"/>
          </p:cNvPicPr>
          <p:nvPr/>
        </p:nvPicPr>
        <p:blipFill>
          <a:blip r:embed="rId5"/>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0"/>
                                        </p:tgtEl>
                                        <p:attrNameLst>
                                          <p:attrName>style.visibility</p:attrName>
                                        </p:attrNameLst>
                                      </p:cBhvr>
                                      <p:to>
                                        <p:strVal val="visible"/>
                                      </p:to>
                                    </p:set>
                                    <p:animEffect transition="in" filter="dissolve">
                                      <p:cBhvr>
                                        <p:cTn id="7" dur="500"/>
                                        <p:tgtEl>
                                          <p:spTgt spid="390"/>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387"/>
                                        </p:tgtEl>
                                        <p:attrNameLst>
                                          <p:attrName>style.visibility</p:attrName>
                                        </p:attrNameLst>
                                      </p:cBhvr>
                                      <p:to>
                                        <p:strVal val="visible"/>
                                      </p:to>
                                    </p:set>
                                    <p:anim calcmode="lin" valueType="num">
                                      <p:cBhvr>
                                        <p:cTn id="11" dur="1000" fill="hold"/>
                                        <p:tgtEl>
                                          <p:spTgt spid="387"/>
                                        </p:tgtEl>
                                        <p:attrNameLst>
                                          <p:attrName>ppt_w</p:attrName>
                                        </p:attrNameLst>
                                      </p:cBhvr>
                                      <p:tavLst>
                                        <p:tav tm="0">
                                          <p:val>
                                            <p:fltVal val="0"/>
                                          </p:val>
                                        </p:tav>
                                        <p:tav tm="100000">
                                          <p:val>
                                            <p:strVal val="#ppt_w"/>
                                          </p:val>
                                        </p:tav>
                                      </p:tavLst>
                                    </p:anim>
                                    <p:anim calcmode="lin" valueType="num">
                                      <p:cBhvr>
                                        <p:cTn id="12" dur="1000" fill="hold"/>
                                        <p:tgtEl>
                                          <p:spTgt spid="38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91"/>
                                        </p:tgtEl>
                                        <p:attrNameLst>
                                          <p:attrName>style.visibility</p:attrName>
                                        </p:attrNameLst>
                                      </p:cBhvr>
                                      <p:to>
                                        <p:strVal val="visible"/>
                                      </p:to>
                                    </p:set>
                                    <p:animEffect transition="in" filter="dissolve">
                                      <p:cBhvr>
                                        <p:cTn id="17" dur="500"/>
                                        <p:tgtEl>
                                          <p:spTgt spid="391"/>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388"/>
                                        </p:tgtEl>
                                        <p:attrNameLst>
                                          <p:attrName>style.visibility</p:attrName>
                                        </p:attrNameLst>
                                      </p:cBhvr>
                                      <p:to>
                                        <p:strVal val="visible"/>
                                      </p:to>
                                    </p:set>
                                    <p:anim calcmode="lin" valueType="num">
                                      <p:cBhvr>
                                        <p:cTn id="21" dur="1000" fill="hold"/>
                                        <p:tgtEl>
                                          <p:spTgt spid="388"/>
                                        </p:tgtEl>
                                        <p:attrNameLst>
                                          <p:attrName>ppt_w</p:attrName>
                                        </p:attrNameLst>
                                      </p:cBhvr>
                                      <p:tavLst>
                                        <p:tav tm="0">
                                          <p:val>
                                            <p:fltVal val="0"/>
                                          </p:val>
                                        </p:tav>
                                        <p:tav tm="100000">
                                          <p:val>
                                            <p:strVal val="#ppt_w"/>
                                          </p:val>
                                        </p:tav>
                                      </p:tavLst>
                                    </p:anim>
                                    <p:anim calcmode="lin" valueType="num">
                                      <p:cBhvr>
                                        <p:cTn id="22" dur="10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392"/>
                                        </p:tgtEl>
                                        <p:attrNameLst>
                                          <p:attrName>style.visibility</p:attrName>
                                        </p:attrNameLst>
                                      </p:cBhvr>
                                      <p:to>
                                        <p:strVal val="visible"/>
                                      </p:to>
                                    </p:set>
                                    <p:animEffect transition="in" filter="dissolve">
                                      <p:cBhvr>
                                        <p:cTn id="27" dur="500"/>
                                        <p:tgtEl>
                                          <p:spTgt spid="392"/>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389"/>
                                        </p:tgtEl>
                                        <p:attrNameLst>
                                          <p:attrName>style.visibility</p:attrName>
                                        </p:attrNameLst>
                                      </p:cBhvr>
                                      <p:to>
                                        <p:strVal val="visible"/>
                                      </p:to>
                                    </p:set>
                                    <p:anim calcmode="lin" valueType="num">
                                      <p:cBhvr>
                                        <p:cTn id="31" dur="1000" fill="hold"/>
                                        <p:tgtEl>
                                          <p:spTgt spid="389"/>
                                        </p:tgtEl>
                                        <p:attrNameLst>
                                          <p:attrName>ppt_w</p:attrName>
                                        </p:attrNameLst>
                                      </p:cBhvr>
                                      <p:tavLst>
                                        <p:tav tm="0">
                                          <p:val>
                                            <p:fltVal val="0"/>
                                          </p:val>
                                        </p:tav>
                                        <p:tav tm="100000">
                                          <p:val>
                                            <p:strVal val="#ppt_w"/>
                                          </p:val>
                                        </p:tav>
                                      </p:tavLst>
                                    </p:anim>
                                    <p:anim calcmode="lin" valueType="num">
                                      <p:cBhvr>
                                        <p:cTn id="32" dur="1000" fill="hold"/>
                                        <p:tgtEl>
                                          <p:spTgt spid="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2" animBg="1" advAuto="0"/>
      <p:bldP spid="388" grpId="4" animBg="1" advAuto="0"/>
      <p:bldP spid="389" grpId="6" animBg="1" advAuto="0"/>
      <p:bldP spid="390" grpId="1" animBg="1" advAuto="0"/>
      <p:bldP spid="391" grpId="3" animBg="1" advAuto="0"/>
      <p:bldP spid="392"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p:nvPr/>
        </p:nvSpPr>
        <p:spPr>
          <a:xfrm>
            <a:off x="5932547" y="2367211"/>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397" name="Shape 397"/>
          <p:cNvSpPr/>
          <p:nvPr/>
        </p:nvSpPr>
        <p:spPr>
          <a:xfrm>
            <a:off x="5561089" y="370860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398" name="blog_asea-scientifcally-validated.png"/>
          <p:cNvPicPr>
            <a:picLocks noChangeAspect="1"/>
          </p:cNvPicPr>
          <p:nvPr/>
        </p:nvPicPr>
        <p:blipFill>
          <a:blip r:embed="rId3"/>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sp>
        <p:nvSpPr>
          <p:cNvPr id="399" name="Shape 399"/>
          <p:cNvSpPr/>
          <p:nvPr/>
        </p:nvSpPr>
        <p:spPr>
          <a:xfrm>
            <a:off x="5662274" y="4485947"/>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00" name="image19.png"/>
          <p:cNvPicPr>
            <a:picLocks noChangeAspect="1"/>
          </p:cNvPicPr>
          <p:nvPr/>
        </p:nvPicPr>
        <p:blipFill>
          <a:blip r:embed="rId4"/>
          <a:stretch>
            <a:fillRect/>
          </a:stretch>
        </p:blipFill>
        <p:spPr>
          <a:xfrm>
            <a:off x="7141531" y="5854296"/>
            <a:ext cx="5457109" cy="2115279"/>
          </a:xfrm>
          <a:prstGeom prst="rect">
            <a:avLst/>
          </a:prstGeom>
          <a:ln w="12700">
            <a:miter lim="400000"/>
          </a:ln>
        </p:spPr>
      </p:pic>
      <p:sp>
        <p:nvSpPr>
          <p:cNvPr id="401" name="Shape 401"/>
          <p:cNvSpPr/>
          <p:nvPr/>
        </p:nvSpPr>
        <p:spPr>
          <a:xfrm>
            <a:off x="717937" y="5263287"/>
            <a:ext cx="5860853" cy="1320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Разработки ASEA имеют </a:t>
            </a:r>
          </a:p>
          <a:p>
            <a:r>
              <a:t>научное подтверждение </a:t>
            </a:r>
          </a:p>
        </p:txBody>
      </p:sp>
      <p:sp>
        <p:nvSpPr>
          <p:cNvPr id="402" name="Shape 402"/>
          <p:cNvSpPr/>
          <p:nvPr/>
        </p:nvSpPr>
        <p:spPr>
          <a:xfrm>
            <a:off x="7173046" y="8147627"/>
            <a:ext cx="5040314" cy="939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2900"/>
            </a:pPr>
            <a:r>
              <a:t>Лаборатории BioAgilytix</a:t>
            </a:r>
          </a:p>
          <a:p>
            <a:pPr algn="l">
              <a:defRPr sz="2900"/>
            </a:pPr>
            <a:r>
              <a:t>Редокс Сертификация пройдена</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0"/>
                                        </p:tgtEl>
                                        <p:attrNameLst>
                                          <p:attrName>style.visibility</p:attrName>
                                        </p:attrNameLst>
                                      </p:cBhvr>
                                      <p:to>
                                        <p:strVal val="visible"/>
                                      </p:to>
                                    </p:set>
                                    <p:animEffect transition="in" filter="dissolve">
                                      <p:cBhvr>
                                        <p:cTn id="7"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p:cNvSpPr>
          <p:nvPr>
            <p:ph type="title"/>
          </p:nvPr>
        </p:nvSpPr>
        <p:spPr>
          <a:xfrm>
            <a:off x="217555" y="-118428"/>
            <a:ext cx="12569689" cy="1944349"/>
          </a:xfrm>
          <a:prstGeom prst="rect">
            <a:avLst/>
          </a:prstGeom>
        </p:spPr>
        <p:txBody>
          <a:bodyPr/>
          <a:lstStyle/>
          <a:p>
            <a:r>
              <a:t>Клеточное здоровье ASEA</a:t>
            </a:r>
          </a:p>
        </p:txBody>
      </p:sp>
      <p:pic>
        <p:nvPicPr>
          <p:cNvPr id="407" name="b-renu-advanced-skin-care.jpg"/>
          <p:cNvPicPr>
            <a:picLocks noChangeAspect="1"/>
          </p:cNvPicPr>
          <p:nvPr/>
        </p:nvPicPr>
        <p:blipFill>
          <a:blip r:embed="rId3"/>
          <a:srcRect l="18348" t="2914" r="17735" b="6844"/>
          <a:stretch>
            <a:fillRect/>
          </a:stretch>
        </p:blipFill>
        <p:spPr>
          <a:xfrm>
            <a:off x="8132654" y="2907540"/>
            <a:ext cx="3436951" cy="2991323"/>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5"/>
                  <a:pt x="21553" y="794"/>
                </a:cubicBezTo>
                <a:lnTo>
                  <a:pt x="21555" y="30"/>
                </a:lnTo>
                <a:lnTo>
                  <a:pt x="18240" y="8"/>
                </a:lnTo>
                <a:close/>
                <a:moveTo>
                  <a:pt x="7126" y="1219"/>
                </a:moveTo>
                <a:cubicBezTo>
                  <a:pt x="6361" y="1219"/>
                  <a:pt x="5646" y="1247"/>
                  <a:pt x="5538" y="1282"/>
                </a:cubicBezTo>
                <a:lnTo>
                  <a:pt x="5344" y="1345"/>
                </a:lnTo>
                <a:lnTo>
                  <a:pt x="5279" y="4130"/>
                </a:lnTo>
                <a:cubicBezTo>
                  <a:pt x="5206" y="7306"/>
                  <a:pt x="5223" y="17253"/>
                  <a:pt x="5307" y="19673"/>
                </a:cubicBezTo>
                <a:lnTo>
                  <a:pt x="5364" y="21286"/>
                </a:lnTo>
                <a:lnTo>
                  <a:pt x="5735" y="21386"/>
                </a:lnTo>
                <a:cubicBezTo>
                  <a:pt x="5824" y="21410"/>
                  <a:pt x="5935" y="21434"/>
                  <a:pt x="6043" y="21452"/>
                </a:cubicBezTo>
                <a:cubicBezTo>
                  <a:pt x="6207"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0"/>
                  <a:pt x="7126" y="1219"/>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6"/>
                  <a:pt x="13879" y="7636"/>
                </a:cubicBezTo>
                <a:cubicBezTo>
                  <a:pt x="13745" y="7447"/>
                  <a:pt x="13709" y="7441"/>
                  <a:pt x="12256" y="7434"/>
                </a:cubicBezTo>
                <a:close/>
              </a:path>
            </a:pathLst>
          </a:custGeom>
          <a:ln w="25400">
            <a:miter lim="400000"/>
          </a:ln>
          <a:effectLst>
            <a:outerShdw blurRad="127000" dist="76200" dir="5520000" rotWithShape="0">
              <a:srgbClr val="000000">
                <a:alpha val="60000"/>
              </a:srgbClr>
            </a:outerShdw>
          </a:effectLst>
        </p:spPr>
      </p:pic>
      <p:pic>
        <p:nvPicPr>
          <p:cNvPr id="408" name="asea-bottle-and-pouch.png"/>
          <p:cNvPicPr>
            <a:picLocks noChangeAspect="1"/>
          </p:cNvPicPr>
          <p:nvPr/>
        </p:nvPicPr>
        <p:blipFill>
          <a:blip r:embed="rId4"/>
          <a:srcRect b="9593"/>
          <a:stretch>
            <a:fillRect/>
          </a:stretch>
        </p:blipFill>
        <p:spPr>
          <a:xfrm>
            <a:off x="1438067" y="4099638"/>
            <a:ext cx="3568415" cy="5175553"/>
          </a:xfrm>
          <a:prstGeom prst="rect">
            <a:avLst/>
          </a:prstGeom>
          <a:ln w="25400">
            <a:miter lim="400000"/>
          </a:ln>
          <a:effectLst>
            <a:outerShdw blurRad="127000" dist="76200" dir="5520000" rotWithShape="0">
              <a:srgbClr val="000000">
                <a:alpha val="60000"/>
              </a:srgbClr>
            </a:outerShdw>
          </a:effectLst>
        </p:spPr>
      </p:pic>
      <p:grpSp>
        <p:nvGrpSpPr>
          <p:cNvPr id="411" name="Group 411"/>
          <p:cNvGrpSpPr/>
          <p:nvPr/>
        </p:nvGrpSpPr>
        <p:grpSpPr>
          <a:xfrm>
            <a:off x="490703" y="1821531"/>
            <a:ext cx="5022452" cy="2482848"/>
            <a:chOff x="200224" y="-54185"/>
            <a:chExt cx="5022450" cy="2482846"/>
          </a:xfrm>
        </p:grpSpPr>
        <p:sp>
          <p:nvSpPr>
            <p:cNvPr id="409" name="Shape 409"/>
            <p:cNvSpPr/>
            <p:nvPr/>
          </p:nvSpPr>
          <p:spPr>
            <a:xfrm rot="10800000">
              <a:off x="522474" y="1291398"/>
              <a:ext cx="4377952" cy="113726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000"/>
                </a:lnSpc>
                <a:defRPr sz="9500" baseline="-16842">
                  <a:solidFill>
                    <a:srgbClr val="000000"/>
                  </a:solidFill>
                  <a:latin typeface="Futura"/>
                  <a:ea typeface="Futura"/>
                  <a:cs typeface="Futura"/>
                  <a:sym typeface="Futura"/>
                </a:defRPr>
              </a:lvl1pPr>
            </a:lstStyle>
            <a:p>
              <a:r>
                <a:t>наружу</a:t>
              </a:r>
            </a:p>
          </p:txBody>
        </p:sp>
        <p:sp>
          <p:nvSpPr>
            <p:cNvPr id="410" name="Shape 410"/>
            <p:cNvSpPr/>
            <p:nvPr/>
          </p:nvSpPr>
          <p:spPr>
            <a:xfrm>
              <a:off x="200224" y="-54186"/>
              <a:ext cx="5022452" cy="1349586"/>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9300"/>
                </a:lnSpc>
                <a:defRPr sz="9300" baseline="-17204">
                  <a:solidFill>
                    <a:srgbClr val="FFFFFF"/>
                  </a:solidFill>
                  <a:latin typeface="Futura"/>
                  <a:ea typeface="Futura"/>
                  <a:cs typeface="Futura"/>
                  <a:sym typeface="Futura"/>
                </a:defRPr>
              </a:lvl1pPr>
            </a:lstStyle>
            <a:p>
              <a:r>
                <a:t>Изнутри</a:t>
              </a:r>
            </a:p>
          </p:txBody>
        </p:sp>
      </p:grpSp>
      <p:grpSp>
        <p:nvGrpSpPr>
          <p:cNvPr id="414" name="Group 414"/>
          <p:cNvGrpSpPr/>
          <p:nvPr/>
        </p:nvGrpSpPr>
        <p:grpSpPr>
          <a:xfrm>
            <a:off x="6771945" y="6104873"/>
            <a:ext cx="5951671" cy="2897138"/>
            <a:chOff x="0" y="0"/>
            <a:chExt cx="5951669" cy="2897137"/>
          </a:xfrm>
        </p:grpSpPr>
        <p:sp>
          <p:nvSpPr>
            <p:cNvPr id="412" name="Shape 412"/>
            <p:cNvSpPr/>
            <p:nvPr/>
          </p:nvSpPr>
          <p:spPr>
            <a:xfrm>
              <a:off x="0" y="0"/>
              <a:ext cx="5951670" cy="172224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b">
              <a:noAutofit/>
            </a:bodyPr>
            <a:lstStyle>
              <a:lvl1pPr>
                <a:lnSpc>
                  <a:spcPts val="11200"/>
                </a:lnSpc>
                <a:defRPr sz="9300" baseline="-22580">
                  <a:solidFill>
                    <a:srgbClr val="000000"/>
                  </a:solidFill>
                  <a:latin typeface="Futura"/>
                  <a:ea typeface="Futura"/>
                  <a:cs typeface="Futura"/>
                  <a:sym typeface="Futura"/>
                </a:defRPr>
              </a:lvl1pPr>
            </a:lstStyle>
            <a:p>
              <a:r>
                <a:t>Снаружи</a:t>
              </a:r>
            </a:p>
          </p:txBody>
        </p:sp>
        <p:sp>
          <p:nvSpPr>
            <p:cNvPr id="413" name="Shape 413"/>
            <p:cNvSpPr/>
            <p:nvPr/>
          </p:nvSpPr>
          <p:spPr>
            <a:xfrm rot="10800000">
              <a:off x="960726" y="1659186"/>
              <a:ext cx="4030217" cy="123795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lnSpc>
                  <a:spcPts val="7800"/>
                </a:lnSpc>
                <a:defRPr sz="9300" baseline="-17204">
                  <a:solidFill>
                    <a:srgbClr val="FFFFFF"/>
                  </a:solidFill>
                  <a:latin typeface="Futura"/>
                  <a:ea typeface="Futura"/>
                  <a:cs typeface="Futura"/>
                  <a:sym typeface="Futura"/>
                </a:defRPr>
              </a:lvl1pPr>
            </a:lstStyle>
            <a:p>
              <a:r>
                <a:t>внутрь</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411"/>
                                        </p:tgtEl>
                                        <p:attrNameLst>
                                          <p:attrName>style.visibility</p:attrName>
                                        </p:attrNameLst>
                                      </p:cBhvr>
                                      <p:to>
                                        <p:strVal val="visible"/>
                                      </p:to>
                                    </p:set>
                                    <p:anim calcmode="lin" valueType="num">
                                      <p:cBhvr>
                                        <p:cTn id="7" dur="1000" fill="hold"/>
                                        <p:tgtEl>
                                          <p:spTgt spid="411"/>
                                        </p:tgtEl>
                                        <p:attrNameLst>
                                          <p:attrName>ppt_w</p:attrName>
                                        </p:attrNameLst>
                                      </p:cBhvr>
                                      <p:tavLst>
                                        <p:tav tm="0">
                                          <p:val>
                                            <p:strVal val="#ppt_w"/>
                                          </p:val>
                                        </p:tav>
                                        <p:tav tm="100000">
                                          <p:val>
                                            <p:strVal val="#ppt_w"/>
                                          </p:val>
                                        </p:tav>
                                      </p:tavLst>
                                    </p:anim>
                                    <p:anim calcmode="lin" valueType="num">
                                      <p:cBhvr>
                                        <p:cTn id="8" dur="1000" fill="hold"/>
                                        <p:tgtEl>
                                          <p:spTgt spid="411"/>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408"/>
                                        </p:tgtEl>
                                        <p:attrNameLst>
                                          <p:attrName>style.visibility</p:attrName>
                                        </p:attrNameLst>
                                      </p:cBhvr>
                                      <p:to>
                                        <p:strVal val="visible"/>
                                      </p:to>
                                    </p:set>
                                    <p:anim calcmode="lin" valueType="num">
                                      <p:cBhvr>
                                        <p:cTn id="12" dur="800" fill="hold"/>
                                        <p:tgtEl>
                                          <p:spTgt spid="408"/>
                                        </p:tgtEl>
                                        <p:attrNameLst>
                                          <p:attrName>ppt_w</p:attrName>
                                        </p:attrNameLst>
                                      </p:cBhvr>
                                      <p:tavLst>
                                        <p:tav tm="0">
                                          <p:val>
                                            <p:fltVal val="0"/>
                                          </p:val>
                                        </p:tav>
                                        <p:tav tm="100000">
                                          <p:val>
                                            <p:strVal val="#ppt_w"/>
                                          </p:val>
                                        </p:tav>
                                      </p:tavLst>
                                    </p:anim>
                                    <p:anim calcmode="lin" valueType="num">
                                      <p:cBhvr>
                                        <p:cTn id="13" dur="800" fill="hold"/>
                                        <p:tgtEl>
                                          <p:spTgt spid="40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3" nodeType="clickEffect">
                                  <p:stCondLst>
                                    <p:cond delay="0"/>
                                  </p:stCondLst>
                                  <p:iterate>
                                    <p:tmAbs val="0"/>
                                  </p:iterate>
                                  <p:childTnLst>
                                    <p:set>
                                      <p:cBhvr>
                                        <p:cTn id="17" fill="hold"/>
                                        <p:tgtEl>
                                          <p:spTgt spid="414"/>
                                        </p:tgtEl>
                                        <p:attrNameLst>
                                          <p:attrName>style.visibility</p:attrName>
                                        </p:attrNameLst>
                                      </p:cBhvr>
                                      <p:to>
                                        <p:strVal val="visible"/>
                                      </p:to>
                                    </p:set>
                                    <p:anim calcmode="lin" valueType="num">
                                      <p:cBhvr>
                                        <p:cTn id="18" dur="1000" fill="hold"/>
                                        <p:tgtEl>
                                          <p:spTgt spid="414"/>
                                        </p:tgtEl>
                                        <p:attrNameLst>
                                          <p:attrName>ppt_w</p:attrName>
                                        </p:attrNameLst>
                                      </p:cBhvr>
                                      <p:tavLst>
                                        <p:tav tm="0">
                                          <p:val>
                                            <p:strVal val="#ppt_w"/>
                                          </p:val>
                                        </p:tav>
                                        <p:tav tm="100000">
                                          <p:val>
                                            <p:strVal val="#ppt_w"/>
                                          </p:val>
                                        </p:tav>
                                      </p:tavLst>
                                    </p:anim>
                                    <p:anim calcmode="lin" valueType="num">
                                      <p:cBhvr>
                                        <p:cTn id="19" dur="1000" fill="hold"/>
                                        <p:tgtEl>
                                          <p:spTgt spid="414"/>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ID="23" presetClass="entr" presetSubtype="32" fill="hold" grpId="4" nodeType="afterEffect">
                                  <p:stCondLst>
                                    <p:cond delay="0"/>
                                  </p:stCondLst>
                                  <p:iterate>
                                    <p:tmAbs val="0"/>
                                  </p:iterate>
                                  <p:childTnLst>
                                    <p:set>
                                      <p:cBhvr>
                                        <p:cTn id="22" fill="hold"/>
                                        <p:tgtEl>
                                          <p:spTgt spid="407"/>
                                        </p:tgtEl>
                                        <p:attrNameLst>
                                          <p:attrName>style.visibility</p:attrName>
                                        </p:attrNameLst>
                                      </p:cBhvr>
                                      <p:to>
                                        <p:strVal val="visible"/>
                                      </p:to>
                                    </p:set>
                                    <p:anim calcmode="lin" valueType="num">
                                      <p:cBhvr>
                                        <p:cTn id="23" dur="800" fill="hold"/>
                                        <p:tgtEl>
                                          <p:spTgt spid="407"/>
                                        </p:tgtEl>
                                        <p:attrNameLst>
                                          <p:attrName>ppt_w</p:attrName>
                                        </p:attrNameLst>
                                      </p:cBhvr>
                                      <p:tavLst>
                                        <p:tav tm="0">
                                          <p:val>
                                            <p:strVal val="4*#ppt_w"/>
                                          </p:val>
                                        </p:tav>
                                        <p:tav tm="100000">
                                          <p:val>
                                            <p:strVal val="#ppt_w"/>
                                          </p:val>
                                        </p:tav>
                                      </p:tavLst>
                                    </p:anim>
                                    <p:anim calcmode="lin" valueType="num">
                                      <p:cBhvr>
                                        <p:cTn id="24" dur="800" fill="hold"/>
                                        <p:tgtEl>
                                          <p:spTgt spid="40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4" animBg="1" advAuto="0"/>
      <p:bldP spid="408" grpId="2" animBg="1" advAuto="0"/>
      <p:bldP spid="411" grpId="1" animBg="1" advAuto="0"/>
      <p:bldP spid="414"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renu back itch.png"/>
          <p:cNvPicPr>
            <a:picLocks noChangeAspect="1"/>
          </p:cNvPicPr>
          <p:nvPr/>
        </p:nvPicPr>
        <p:blipFill>
          <a:blip r:embed="rId3"/>
          <a:srcRect r="4267" b="11967"/>
          <a:stretch>
            <a:fillRect/>
          </a:stretch>
        </p:blipFill>
        <p:spPr>
          <a:xfrm>
            <a:off x="7082735" y="6213807"/>
            <a:ext cx="5685633" cy="2640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268"/>
                </a:lnTo>
                <a:lnTo>
                  <a:pt x="0" y="21600"/>
                </a:lnTo>
                <a:lnTo>
                  <a:pt x="10201" y="21600"/>
                </a:lnTo>
                <a:lnTo>
                  <a:pt x="10201" y="11420"/>
                </a:lnTo>
                <a:cubicBezTo>
                  <a:pt x="10201" y="3214"/>
                  <a:pt x="10213" y="699"/>
                  <a:pt x="10250" y="620"/>
                </a:cubicBezTo>
                <a:cubicBezTo>
                  <a:pt x="10278" y="560"/>
                  <a:pt x="10328" y="527"/>
                  <a:pt x="10391" y="516"/>
                </a:cubicBezTo>
                <a:cubicBezTo>
                  <a:pt x="10580" y="485"/>
                  <a:pt x="10879" y="660"/>
                  <a:pt x="11011" y="929"/>
                </a:cubicBezTo>
                <a:lnTo>
                  <a:pt x="11121" y="1153"/>
                </a:lnTo>
                <a:lnTo>
                  <a:pt x="11121" y="11673"/>
                </a:lnTo>
                <a:cubicBezTo>
                  <a:pt x="11121" y="18189"/>
                  <a:pt x="11126" y="20640"/>
                  <a:pt x="11147" y="21600"/>
                </a:cubicBezTo>
                <a:lnTo>
                  <a:pt x="21600" y="21600"/>
                </a:lnTo>
                <a:lnTo>
                  <a:pt x="21600" y="0"/>
                </a:lnTo>
                <a:lnTo>
                  <a:pt x="11281" y="0"/>
                </a:lnTo>
                <a:lnTo>
                  <a:pt x="0" y="0"/>
                </a:lnTo>
                <a:close/>
              </a:path>
            </a:pathLst>
          </a:custGeom>
          <a:ln w="25400">
            <a:miter lim="400000"/>
          </a:ln>
          <a:effectLst>
            <a:outerShdw blurRad="127000" dist="76200" dir="5520000" rotWithShape="0">
              <a:srgbClr val="000000">
                <a:alpha val="60000"/>
              </a:srgbClr>
            </a:outerShdw>
          </a:effectLst>
        </p:spPr>
      </p:pic>
      <p:sp>
        <p:nvSpPr>
          <p:cNvPr id="419" name="Shape 419"/>
          <p:cNvSpPr>
            <a:spLocks noGrp="1"/>
          </p:cNvSpPr>
          <p:nvPr>
            <p:ph type="title"/>
          </p:nvPr>
        </p:nvSpPr>
        <p:spPr>
          <a:xfrm>
            <a:off x="213942" y="164163"/>
            <a:ext cx="12576916" cy="1813815"/>
          </a:xfrm>
          <a:prstGeom prst="rect">
            <a:avLst/>
          </a:prstGeom>
        </p:spPr>
        <p:txBody>
          <a:bodyPr/>
          <a:lstStyle/>
          <a:p>
            <a:pPr algn="l">
              <a:lnSpc>
                <a:spcPct val="90000"/>
              </a:lnSpc>
              <a:defRPr sz="4800" spc="480"/>
            </a:pPr>
            <a:r>
              <a:t>RENU 28 </a:t>
            </a:r>
          </a:p>
          <a:p>
            <a:pPr algn="l">
              <a:lnSpc>
                <a:spcPct val="90000"/>
              </a:lnSpc>
              <a:defRPr sz="4800" spc="480"/>
            </a:pPr>
            <a:r>
              <a:t>Клеточное здоровье снаружи-внутрь</a:t>
            </a:r>
          </a:p>
        </p:txBody>
      </p:sp>
      <p:sp>
        <p:nvSpPr>
          <p:cNvPr id="420" name="Shape 420"/>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21" name="Shape 421"/>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22" name="image31.png"/>
          <p:cNvPicPr>
            <a:picLocks noChangeAspect="1"/>
          </p:cNvPicPr>
          <p:nvPr/>
        </p:nvPicPr>
        <p:blipFill>
          <a:blip r:embed="rId4"/>
          <a:stretch>
            <a:fillRect/>
          </a:stretch>
        </p:blipFill>
        <p:spPr>
          <a:xfrm>
            <a:off x="186229" y="5829706"/>
            <a:ext cx="6649372" cy="3024115"/>
          </a:xfrm>
          <a:prstGeom prst="rect">
            <a:avLst/>
          </a:prstGeom>
          <a:ln w="25400">
            <a:miter lim="400000"/>
          </a:ln>
          <a:effectLst>
            <a:outerShdw blurRad="127000" dist="76200" dir="5520000" rotWithShape="0">
              <a:srgbClr val="000000">
                <a:alpha val="60000"/>
              </a:srgbClr>
            </a:outerShdw>
          </a:effectLst>
        </p:spPr>
      </p:pic>
      <p:grpSp>
        <p:nvGrpSpPr>
          <p:cNvPr id="425" name="Group 425"/>
          <p:cNvGrpSpPr/>
          <p:nvPr/>
        </p:nvGrpSpPr>
        <p:grpSpPr>
          <a:xfrm>
            <a:off x="7932032" y="1789260"/>
            <a:ext cx="3764673" cy="4088608"/>
            <a:chOff x="0" y="0"/>
            <a:chExt cx="3764671" cy="4088606"/>
          </a:xfrm>
        </p:grpSpPr>
        <p:pic>
          <p:nvPicPr>
            <p:cNvPr id="423" name="Jean Kelley 3.jpg"/>
            <p:cNvPicPr>
              <a:picLocks noChangeAspect="1"/>
            </p:cNvPicPr>
            <p:nvPr/>
          </p:nvPicPr>
          <p:blipFill>
            <a:blip r:embed="rId5"/>
            <a:srcRect l="16361" t="31950" r="14326"/>
            <a:stretch>
              <a:fillRect/>
            </a:stretch>
          </p:blipFill>
          <p:spPr>
            <a:xfrm>
              <a:off x="0" y="0"/>
              <a:ext cx="3764672" cy="2079056"/>
            </a:xfrm>
            <a:prstGeom prst="rect">
              <a:avLst/>
            </a:prstGeom>
            <a:ln w="25400" cap="flat">
              <a:noFill/>
              <a:miter lim="400000"/>
            </a:ln>
            <a:effectLst>
              <a:outerShdw blurRad="127000" dist="76200" dir="5520000" rotWithShape="0">
                <a:srgbClr val="000000">
                  <a:alpha val="60000"/>
                </a:srgbClr>
              </a:outerShdw>
            </a:effectLst>
          </p:spPr>
        </p:pic>
        <p:pic>
          <p:nvPicPr>
            <p:cNvPr id="424" name="renu Jean Kelley 2.jpg"/>
            <p:cNvPicPr>
              <a:picLocks noChangeAspect="1"/>
            </p:cNvPicPr>
            <p:nvPr/>
          </p:nvPicPr>
          <p:blipFill>
            <a:blip r:embed="rId6"/>
            <a:srcRect l="14500" t="37304" r="19370"/>
            <a:stretch>
              <a:fillRect/>
            </a:stretch>
          </p:blipFill>
          <p:spPr>
            <a:xfrm>
              <a:off x="6009" y="2086620"/>
              <a:ext cx="3754002" cy="2001987"/>
            </a:xfrm>
            <a:prstGeom prst="rect">
              <a:avLst/>
            </a:prstGeom>
            <a:ln w="25400" cap="flat">
              <a:noFill/>
              <a:miter lim="400000"/>
            </a:ln>
            <a:effectLst>
              <a:outerShdw blurRad="127000" dist="76200" dir="5520000" rotWithShape="0">
                <a:srgbClr val="000000">
                  <a:alpha val="60000"/>
                </a:srgbClr>
              </a:outerShdw>
            </a:effectLst>
          </p:spPr>
        </p:pic>
      </p:grpSp>
      <p:sp>
        <p:nvSpPr>
          <p:cNvPr id="426" name="Shape 426"/>
          <p:cNvSpPr/>
          <p:nvPr/>
        </p:nvSpPr>
        <p:spPr>
          <a:xfrm>
            <a:off x="1740033" y="2828788"/>
            <a:ext cx="4817270" cy="1953177"/>
          </a:xfrm>
          <a:custGeom>
            <a:avLst/>
            <a:gdLst/>
            <a:ahLst/>
            <a:cxnLst>
              <a:cxn ang="0">
                <a:pos x="wd2" y="hd2"/>
              </a:cxn>
              <a:cxn ang="5400000">
                <a:pos x="wd2" y="hd2"/>
              </a:cxn>
              <a:cxn ang="10800000">
                <a:pos x="wd2" y="hd2"/>
              </a:cxn>
              <a:cxn ang="16200000">
                <a:pos x="wd2" y="hd2"/>
              </a:cxn>
            </a:cxnLst>
            <a:rect l="0" t="0" r="r" b="b"/>
            <a:pathLst>
              <a:path w="21600" h="21600" extrusionOk="0">
                <a:moveTo>
                  <a:pt x="3913" y="0"/>
                </a:moveTo>
                <a:cubicBezTo>
                  <a:pt x="3593" y="0"/>
                  <a:pt x="3335" y="514"/>
                  <a:pt x="3335" y="1149"/>
                </a:cubicBezTo>
                <a:lnTo>
                  <a:pt x="3335" y="15632"/>
                </a:lnTo>
                <a:lnTo>
                  <a:pt x="0" y="17456"/>
                </a:lnTo>
                <a:lnTo>
                  <a:pt x="3335" y="19277"/>
                </a:lnTo>
                <a:lnTo>
                  <a:pt x="3335" y="20451"/>
                </a:lnTo>
                <a:cubicBezTo>
                  <a:pt x="3335" y="21086"/>
                  <a:pt x="3593" y="21600"/>
                  <a:pt x="3913" y="21600"/>
                </a:cubicBezTo>
                <a:lnTo>
                  <a:pt x="21022" y="21600"/>
                </a:lnTo>
                <a:cubicBezTo>
                  <a:pt x="21341" y="21600"/>
                  <a:pt x="21600" y="21086"/>
                  <a:pt x="21600" y="20451"/>
                </a:cubicBezTo>
                <a:lnTo>
                  <a:pt x="21600" y="1149"/>
                </a:lnTo>
                <a:cubicBezTo>
                  <a:pt x="21600" y="514"/>
                  <a:pt x="21341" y="0"/>
                  <a:pt x="21022" y="0"/>
                </a:cubicBezTo>
                <a:lnTo>
                  <a:pt x="3913"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822960" tIns="144497" rIns="144497" bIns="144497">
            <a:normAutofit/>
          </a:bodyPr>
          <a:lstStyle/>
          <a:p>
            <a:pPr algn="l" defTabSz="658909">
              <a:defRPr sz="2280">
                <a:solidFill>
                  <a:srgbClr val="000000"/>
                </a:solidFill>
                <a:latin typeface="Helvetica"/>
                <a:ea typeface="Helvetica"/>
                <a:cs typeface="Helvetica"/>
                <a:sym typeface="Helvetica"/>
              </a:defRPr>
            </a:pPr>
            <a:r>
              <a:rPr dirty="0">
                <a:solidFill>
                  <a:srgbClr val="3DA547"/>
                </a:solidFill>
              </a:rPr>
              <a:t>Всего лишь 4 ингридиента:</a:t>
            </a:r>
            <a:endParaRPr dirty="0">
              <a:solidFill>
                <a:srgbClr val="6B6B6B"/>
              </a:solidFill>
            </a:endParaRPr>
          </a:p>
          <a:p>
            <a:pPr marL="314379" indent="-314379" algn="l" defTabSz="658909">
              <a:lnSpc>
                <a:spcPct val="80000"/>
              </a:lnSpc>
              <a:spcBef>
                <a:spcPts val="400"/>
              </a:spcBef>
              <a:buSzPct val="100000"/>
              <a:buChar char="•"/>
              <a:defRPr sz="1976">
                <a:solidFill>
                  <a:srgbClr val="6C6C6C"/>
                </a:solidFill>
                <a:latin typeface="Helvetica Light"/>
                <a:ea typeface="Helvetica Light"/>
                <a:cs typeface="Helvetica Light"/>
                <a:sym typeface="Helvetica Light"/>
              </a:defRPr>
            </a:pPr>
            <a:r>
              <a:rPr dirty="0">
                <a:solidFill>
                  <a:srgbClr val="6B6B6B"/>
                </a:solidFill>
              </a:rPr>
              <a:t>Вода</a:t>
            </a:r>
          </a:p>
          <a:p>
            <a:pPr marL="314379" indent="-314379" algn="l" defTabSz="658909">
              <a:lnSpc>
                <a:spcPct val="80000"/>
              </a:lnSpc>
              <a:spcBef>
                <a:spcPts val="400"/>
              </a:spcBef>
              <a:buSzPct val="100000"/>
              <a:buChar char="•"/>
              <a:defRPr sz="1976">
                <a:solidFill>
                  <a:srgbClr val="6C6C6C"/>
                </a:solidFill>
                <a:latin typeface="Helvetica Light"/>
                <a:ea typeface="Helvetica Light"/>
                <a:cs typeface="Helvetica Light"/>
                <a:sym typeface="Helvetica Light"/>
              </a:defRPr>
            </a:pPr>
            <a:r>
              <a:rPr dirty="0">
                <a:solidFill>
                  <a:srgbClr val="6B6B6B"/>
                </a:solidFill>
              </a:rPr>
              <a:t>Хлорид натрия</a:t>
            </a:r>
          </a:p>
          <a:p>
            <a:pPr marL="314379" indent="-314379" algn="l" defTabSz="658909">
              <a:lnSpc>
                <a:spcPct val="80000"/>
              </a:lnSpc>
              <a:spcBef>
                <a:spcPts val="400"/>
              </a:spcBef>
              <a:buSzPct val="100000"/>
              <a:buChar char="•"/>
              <a:defRPr sz="1976">
                <a:solidFill>
                  <a:srgbClr val="6C6C6C"/>
                </a:solidFill>
                <a:latin typeface="Helvetica Light"/>
                <a:ea typeface="Helvetica Light"/>
                <a:cs typeface="Helvetica Light"/>
                <a:sym typeface="Helvetica Light"/>
              </a:defRPr>
            </a:pPr>
            <a:r>
              <a:rPr dirty="0">
                <a:solidFill>
                  <a:srgbClr val="6B6B6B"/>
                </a:solidFill>
              </a:rPr>
              <a:t>Фторсиликат магния и натрия</a:t>
            </a:r>
          </a:p>
          <a:p>
            <a:pPr marL="314379" indent="-314379" algn="l" defTabSz="658909">
              <a:lnSpc>
                <a:spcPct val="80000"/>
              </a:lnSpc>
              <a:spcBef>
                <a:spcPts val="400"/>
              </a:spcBef>
              <a:buSzPct val="100000"/>
              <a:buChar char="•"/>
              <a:defRPr sz="1976">
                <a:solidFill>
                  <a:srgbClr val="6C6C6C"/>
                </a:solidFill>
                <a:latin typeface="Helvetica Light"/>
                <a:ea typeface="Helvetica Light"/>
                <a:cs typeface="Helvetica Light"/>
                <a:sym typeface="Helvetica Light"/>
              </a:defRPr>
            </a:pPr>
            <a:r>
              <a:rPr dirty="0">
                <a:solidFill>
                  <a:srgbClr val="6B6B6B"/>
                </a:solidFill>
              </a:rPr>
              <a:t>Мононатрийфосфат</a:t>
            </a:r>
          </a:p>
        </p:txBody>
      </p:sp>
      <p:grpSp>
        <p:nvGrpSpPr>
          <p:cNvPr id="430" name="Group 430"/>
          <p:cNvGrpSpPr/>
          <p:nvPr/>
        </p:nvGrpSpPr>
        <p:grpSpPr>
          <a:xfrm>
            <a:off x="2531450" y="3148902"/>
            <a:ext cx="3956883" cy="792280"/>
            <a:chOff x="0" y="0"/>
            <a:chExt cx="3956881" cy="792279"/>
          </a:xfrm>
        </p:grpSpPr>
        <p:sp>
          <p:nvSpPr>
            <p:cNvPr id="427" name="Shape 427"/>
            <p:cNvSpPr/>
            <p:nvPr/>
          </p:nvSpPr>
          <p:spPr>
            <a:xfrm>
              <a:off x="2806518" y="0"/>
              <a:ext cx="1150363" cy="7922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7" tIns="48767" rIns="48767" bIns="48767" numCol="1" anchor="t">
              <a:noAutofit/>
            </a:bodyPr>
            <a:lstStyle/>
            <a:p>
              <a:pPr algn="l" defTabSz="1733973">
                <a:lnSpc>
                  <a:spcPct val="80000"/>
                </a:lnSpc>
                <a:defRPr sz="1300">
                  <a:solidFill>
                    <a:srgbClr val="3DA447"/>
                  </a:solidFill>
                  <a:latin typeface="Helvetica"/>
                  <a:ea typeface="Helvetica"/>
                  <a:cs typeface="Helvetica"/>
                  <a:sym typeface="Helvetica"/>
                </a:defRPr>
              </a:pPr>
              <a:endParaRPr/>
            </a:p>
            <a:p>
              <a:pPr algn="l" defTabSz="1733973">
                <a:lnSpc>
                  <a:spcPct val="80000"/>
                </a:lnSpc>
                <a:defRPr sz="1300">
                  <a:solidFill>
                    <a:srgbClr val="3DA447"/>
                  </a:solidFill>
                  <a:latin typeface="Helvetica"/>
                  <a:ea typeface="Helvetica"/>
                  <a:cs typeface="Helvetica"/>
                  <a:sym typeface="Helvetica"/>
                </a:defRPr>
              </a:pPr>
              <a:r>
                <a:t>Редокс</a:t>
              </a:r>
            </a:p>
            <a:p>
              <a:pPr algn="l" defTabSz="1733973">
                <a:lnSpc>
                  <a:spcPct val="80000"/>
                </a:lnSpc>
                <a:defRPr sz="1300">
                  <a:solidFill>
                    <a:srgbClr val="3DA447"/>
                  </a:solidFill>
                  <a:latin typeface="Helvetica"/>
                  <a:ea typeface="Helvetica"/>
                  <a:cs typeface="Helvetica"/>
                  <a:sym typeface="Helvetica"/>
                </a:defRPr>
              </a:pPr>
              <a:r>
                <a:t>Сигнальные</a:t>
              </a:r>
            </a:p>
            <a:p>
              <a:pPr algn="l" defTabSz="1733973">
                <a:lnSpc>
                  <a:spcPct val="80000"/>
                </a:lnSpc>
                <a:defRPr sz="1300">
                  <a:solidFill>
                    <a:srgbClr val="3DA447"/>
                  </a:solidFill>
                  <a:latin typeface="Helvetica"/>
                  <a:ea typeface="Helvetica"/>
                  <a:cs typeface="Helvetica"/>
                  <a:sym typeface="Helvetica"/>
                </a:defRPr>
              </a:pPr>
              <a:r>
                <a:t>Молекулы</a:t>
              </a:r>
            </a:p>
          </p:txBody>
        </p:sp>
        <p:sp>
          <p:nvSpPr>
            <p:cNvPr id="428" name="Shape 428"/>
            <p:cNvSpPr/>
            <p:nvPr/>
          </p:nvSpPr>
          <p:spPr>
            <a:xfrm>
              <a:off x="2370528" y="7341"/>
              <a:ext cx="579062" cy="78117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ctr">
              <a:noAutofit/>
            </a:bodyPr>
            <a:lstStyle>
              <a:lvl1pPr defTabSz="866986">
                <a:defRPr sz="4900">
                  <a:solidFill>
                    <a:srgbClr val="3DA447"/>
                  </a:solidFill>
                  <a:latin typeface="Calibri"/>
                  <a:ea typeface="Calibri"/>
                  <a:cs typeface="Calibri"/>
                  <a:sym typeface="Calibri"/>
                </a:defRPr>
              </a:lvl1pPr>
            </a:lstStyle>
            <a:p>
              <a:r>
                <a:rPr lang="en-US" sz="4400" dirty="0">
                  <a:latin typeface="+mj-lt"/>
                </a:rPr>
                <a:t>}</a:t>
              </a:r>
              <a:endParaRPr dirty="0">
                <a:latin typeface="+mj-lt"/>
              </a:endParaRPr>
            </a:p>
          </p:txBody>
        </p:sp>
        <p:sp>
          <p:nvSpPr>
            <p:cNvPr id="429" name="Shape 429"/>
            <p:cNvSpPr/>
            <p:nvPr/>
          </p:nvSpPr>
          <p:spPr>
            <a:xfrm>
              <a:off x="0" y="142938"/>
              <a:ext cx="3931348" cy="645580"/>
            </a:xfrm>
            <a:prstGeom prst="roundRect">
              <a:avLst>
                <a:gd name="adj" fmla="val 22379"/>
              </a:avLst>
            </a:prstGeom>
            <a:noFill/>
            <a:ln w="12700" cap="flat">
              <a:solidFill>
                <a:srgbClr val="0071AC"/>
              </a:solidFill>
              <a:prstDash val="solid"/>
              <a:bevel/>
            </a:ln>
            <a:effectLst>
              <a:outerShdw blurRad="50800" dist="25400" dir="5400000" rotWithShape="0">
                <a:srgbClr val="000000">
                  <a:alpha val="35000"/>
                </a:srgbClr>
              </a:outerShdw>
            </a:effectLst>
          </p:spPr>
          <p:txBody>
            <a:bodyPr wrap="square" lIns="65023" tIns="65023" rIns="65023" bIns="65023" numCol="1" anchor="ctr">
              <a:noAutofit/>
            </a:bodyPr>
            <a:lstStyle/>
            <a:p>
              <a:pPr algn="l" defTabSz="866986">
                <a:defRPr sz="3400">
                  <a:solidFill>
                    <a:srgbClr val="000000"/>
                  </a:solidFill>
                  <a:latin typeface="Calibri"/>
                  <a:ea typeface="Calibri"/>
                  <a:cs typeface="Calibri"/>
                  <a:sym typeface="Calibri"/>
                </a:defRPr>
              </a:pPr>
              <a:endParaRPr/>
            </a:p>
          </p:txBody>
        </p:sp>
      </p:grpSp>
      <p:pic>
        <p:nvPicPr>
          <p:cNvPr id="431" name="b-renu28-advanced.jpg"/>
          <p:cNvPicPr>
            <a:picLocks noChangeAspect="1"/>
          </p:cNvPicPr>
          <p:nvPr/>
        </p:nvPicPr>
        <p:blipFill>
          <a:blip r:embed="rId7"/>
          <a:srcRect l="3586" t="1439" r="5882" b="3907"/>
          <a:stretch>
            <a:fillRect/>
          </a:stretch>
        </p:blipFill>
        <p:spPr>
          <a:xfrm>
            <a:off x="582892" y="1931339"/>
            <a:ext cx="1322171" cy="3602531"/>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31"/>
                                        </p:tgtEl>
                                        <p:attrNameLst>
                                          <p:attrName>style.visibility</p:attrName>
                                        </p:attrNameLst>
                                      </p:cBhvr>
                                      <p:to>
                                        <p:strVal val="visible"/>
                                      </p:to>
                                    </p:set>
                                    <p:anim calcmode="lin" valueType="num">
                                      <p:cBhvr>
                                        <p:cTn id="7" dur="1000" fill="hold"/>
                                        <p:tgtEl>
                                          <p:spTgt spid="431"/>
                                        </p:tgtEl>
                                        <p:attrNameLst>
                                          <p:attrName>ppt_w</p:attrName>
                                        </p:attrNameLst>
                                      </p:cBhvr>
                                      <p:tavLst>
                                        <p:tav tm="0">
                                          <p:val>
                                            <p:fltVal val="0"/>
                                          </p:val>
                                        </p:tav>
                                        <p:tav tm="100000">
                                          <p:val>
                                            <p:strVal val="#ppt_w"/>
                                          </p:val>
                                        </p:tav>
                                      </p:tavLst>
                                    </p:anim>
                                    <p:anim calcmode="lin" valueType="num">
                                      <p:cBhvr>
                                        <p:cTn id="8" dur="1000" fill="hold"/>
                                        <p:tgtEl>
                                          <p:spTgt spid="431"/>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426"/>
                                        </p:tgtEl>
                                        <p:attrNameLst>
                                          <p:attrName>style.visibility</p:attrName>
                                        </p:attrNameLst>
                                      </p:cBhvr>
                                      <p:to>
                                        <p:strVal val="visible"/>
                                      </p:to>
                                    </p:set>
                                    <p:animEffect transition="in" filter="wipe(left)">
                                      <p:cBhvr>
                                        <p:cTn id="12" dur="10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30"/>
                                        </p:tgtEl>
                                        <p:attrNameLst>
                                          <p:attrName>style.visibility</p:attrName>
                                        </p:attrNameLst>
                                      </p:cBhvr>
                                      <p:to>
                                        <p:strVal val="visible"/>
                                      </p:to>
                                    </p:set>
                                    <p:animEffect transition="in" filter="dissolve">
                                      <p:cBhvr>
                                        <p:cTn id="17" dur="1000"/>
                                        <p:tgtEl>
                                          <p:spTgt spid="4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22"/>
                                        </p:tgtEl>
                                        <p:attrNameLst>
                                          <p:attrName>style.visibility</p:attrName>
                                        </p:attrNameLst>
                                      </p:cBhvr>
                                      <p:to>
                                        <p:strVal val="visible"/>
                                      </p:to>
                                    </p:set>
                                    <p:animEffect transition="in" filter="dissolve">
                                      <p:cBhvr>
                                        <p:cTn id="22" dur="1000"/>
                                        <p:tgtEl>
                                          <p:spTgt spid="422"/>
                                        </p:tgtEl>
                                      </p:cBhvr>
                                    </p:animEffect>
                                  </p:childTnLst>
                                </p:cTn>
                              </p:par>
                            </p:childTnLst>
                          </p:cTn>
                        </p:par>
                        <p:par>
                          <p:cTn id="23" fill="hold">
                            <p:stCondLst>
                              <p:cond delay="1000"/>
                            </p:stCondLst>
                            <p:childTnLst>
                              <p:par>
                                <p:cTn id="24" presetID="9" presetClass="entr" fill="hold" grpId="5" nodeType="afterEffect">
                                  <p:stCondLst>
                                    <p:cond delay="0"/>
                                  </p:stCondLst>
                                  <p:iterate>
                                    <p:tmAbs val="0"/>
                                  </p:iterate>
                                  <p:childTnLst>
                                    <p:set>
                                      <p:cBhvr>
                                        <p:cTn id="25" fill="hold"/>
                                        <p:tgtEl>
                                          <p:spTgt spid="425"/>
                                        </p:tgtEl>
                                        <p:attrNameLst>
                                          <p:attrName>style.visibility</p:attrName>
                                        </p:attrNameLst>
                                      </p:cBhvr>
                                      <p:to>
                                        <p:strVal val="visible"/>
                                      </p:to>
                                    </p:set>
                                    <p:animEffect transition="in" filter="dissolve">
                                      <p:cBhvr>
                                        <p:cTn id="26" dur="1000"/>
                                        <p:tgtEl>
                                          <p:spTgt spid="425"/>
                                        </p:tgtEl>
                                      </p:cBhvr>
                                    </p:animEffect>
                                  </p:childTnLst>
                                </p:cTn>
                              </p:par>
                            </p:childTnLst>
                          </p:cTn>
                        </p:par>
                        <p:par>
                          <p:cTn id="27" fill="hold">
                            <p:stCondLst>
                              <p:cond delay="2000"/>
                            </p:stCondLst>
                            <p:childTnLst>
                              <p:par>
                                <p:cTn id="28" presetID="9" presetClass="entr" fill="hold" grpId="6" nodeType="afterEffect">
                                  <p:stCondLst>
                                    <p:cond delay="0"/>
                                  </p:stCondLst>
                                  <p:iterate>
                                    <p:tmAbs val="0"/>
                                  </p:iterate>
                                  <p:childTnLst>
                                    <p:set>
                                      <p:cBhvr>
                                        <p:cTn id="29" fill="hold"/>
                                        <p:tgtEl>
                                          <p:spTgt spid="418"/>
                                        </p:tgtEl>
                                        <p:attrNameLst>
                                          <p:attrName>style.visibility</p:attrName>
                                        </p:attrNameLst>
                                      </p:cBhvr>
                                      <p:to>
                                        <p:strVal val="visible"/>
                                      </p:to>
                                    </p:set>
                                    <p:animEffect transition="in" filter="dissolve">
                                      <p:cBhvr>
                                        <p:cTn id="30"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6" animBg="1" advAuto="0"/>
      <p:bldP spid="422" grpId="4" animBg="1" advAuto="0"/>
      <p:bldP spid="425" grpId="5" animBg="1" advAuto="0"/>
      <p:bldP spid="426" grpId="2" animBg="1" advAuto="0"/>
      <p:bldP spid="430" grpId="3" animBg="1" advAuto="0"/>
      <p:bldP spid="43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p:cNvSpPr>
          <p:nvPr>
            <p:ph type="title"/>
          </p:nvPr>
        </p:nvSpPr>
        <p:spPr>
          <a:xfrm>
            <a:off x="-680095" y="103781"/>
            <a:ext cx="14364990" cy="1959026"/>
          </a:xfrm>
          <a:prstGeom prst="rect">
            <a:avLst/>
          </a:prstGeom>
        </p:spPr>
        <p:txBody>
          <a:bodyPr/>
          <a:lstStyle>
            <a:lvl1pPr>
              <a:defRPr sz="5700" spc="570"/>
            </a:lvl1pPr>
          </a:lstStyle>
          <a:p>
            <a:r>
              <a:t>Клинические Испытания ASEA</a:t>
            </a:r>
          </a:p>
        </p:txBody>
      </p:sp>
      <p:grpSp>
        <p:nvGrpSpPr>
          <p:cNvPr id="438" name="Group 438"/>
          <p:cNvGrpSpPr/>
          <p:nvPr/>
        </p:nvGrpSpPr>
        <p:grpSpPr>
          <a:xfrm>
            <a:off x="2296098" y="6877890"/>
            <a:ext cx="3081629" cy="1673291"/>
            <a:chOff x="0" y="0"/>
            <a:chExt cx="3081627" cy="1673290"/>
          </a:xfrm>
        </p:grpSpPr>
        <p:sp>
          <p:nvSpPr>
            <p:cNvPr id="436" name="Shape 436"/>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1100">
                  <a:solidFill>
                    <a:srgbClr val="000000"/>
                  </a:solidFill>
                  <a:latin typeface="Helvetica"/>
                  <a:ea typeface="Helvetica"/>
                  <a:cs typeface="Helvetica"/>
                  <a:sym typeface="Helvetica"/>
                </a:defRPr>
              </a:pPr>
              <a:r>
                <a:t>Отличные исследования</a:t>
              </a:r>
            </a:p>
          </p:txBody>
        </p:sp>
        <p:pic>
          <p:nvPicPr>
            <p:cNvPr id="437"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pic>
        <p:nvPicPr>
          <p:cNvPr id="439" name="bigstock-blood cell flow-125210351s.jpg"/>
          <p:cNvPicPr>
            <a:picLocks noChangeAspect="1"/>
          </p:cNvPicPr>
          <p:nvPr/>
        </p:nvPicPr>
        <p:blipFill>
          <a:blip r:embed="rId4"/>
          <a:stretch>
            <a:fillRect/>
          </a:stretch>
        </p:blipFill>
        <p:spPr>
          <a:xfrm>
            <a:off x="6120737" y="3516714"/>
            <a:ext cx="6610945" cy="4958208"/>
          </a:xfrm>
          <a:prstGeom prst="rect">
            <a:avLst/>
          </a:prstGeom>
          <a:ln w="25400">
            <a:miter lim="400000"/>
          </a:ln>
          <a:effectLst>
            <a:outerShdw blurRad="127000" dist="76200" dir="5520000" rotWithShape="0">
              <a:srgbClr val="000000">
                <a:alpha val="60000"/>
              </a:srgbClr>
            </a:outerShdw>
          </a:effectLst>
        </p:spPr>
      </p:pic>
      <p:sp>
        <p:nvSpPr>
          <p:cNvPr id="440" name="Shape 440"/>
          <p:cNvSpPr/>
          <p:nvPr/>
        </p:nvSpPr>
        <p:spPr>
          <a:xfrm>
            <a:off x="422638" y="2406058"/>
            <a:ext cx="5472464" cy="379065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sz="3000">
                <a:solidFill>
                  <a:srgbClr val="6B6B6B"/>
                </a:solidFill>
              </a:rPr>
              <a:t>По результатам исследований, проведенных мировым лидером в области дерматологии, </a:t>
            </a:r>
            <a:r>
              <a:rPr sz="3000" b="1">
                <a:solidFill>
                  <a:srgbClr val="6B6B6B"/>
                </a:solidFill>
                <a:latin typeface="Helvetica"/>
                <a:ea typeface="Helvetica"/>
                <a:cs typeface="Helvetica"/>
                <a:sym typeface="Helvetica"/>
              </a:rPr>
              <a:t>RENU 28 демонстрирует</a:t>
            </a:r>
            <a:r>
              <a:rPr b="1">
                <a:solidFill>
                  <a:srgbClr val="6B6B6B"/>
                </a:solidFill>
                <a:latin typeface="Helvetica"/>
                <a:ea typeface="Helvetica"/>
                <a:cs typeface="Helvetica"/>
                <a:sym typeface="Helvetica"/>
              </a:rPr>
              <a:t> </a:t>
            </a:r>
            <a:r>
              <a:rPr sz="3000" b="1">
                <a:solidFill>
                  <a:srgbClr val="6B6B6B"/>
                </a:solidFill>
                <a:latin typeface="Helvetica"/>
                <a:ea typeface="Helvetica"/>
                <a:cs typeface="Helvetica"/>
                <a:sym typeface="Helvetica"/>
              </a:rPr>
              <a:t>ускорение циркуляции крови в</a:t>
            </a:r>
            <a:r>
              <a:rPr b="1">
                <a:solidFill>
                  <a:srgbClr val="6B6B6B"/>
                </a:solidFill>
                <a:latin typeface="Helvetica"/>
                <a:ea typeface="Helvetica"/>
                <a:cs typeface="Helvetica"/>
                <a:sym typeface="Helvetica"/>
              </a:rPr>
              <a:t> </a:t>
            </a:r>
            <a:r>
              <a:rPr sz="3000" b="1">
                <a:solidFill>
                  <a:srgbClr val="6B6B6B"/>
                </a:solidFill>
                <a:latin typeface="Helvetica"/>
                <a:ea typeface="Helvetica"/>
                <a:cs typeface="Helvetica"/>
                <a:sym typeface="Helvetica"/>
              </a:rPr>
              <a:t>коже</a:t>
            </a:r>
            <a:r>
              <a:rPr>
                <a:solidFill>
                  <a:srgbClr val="6B6B6B"/>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0"/>
                                        </p:tgtEl>
                                        <p:attrNameLst>
                                          <p:attrName>style.visibility</p:attrName>
                                        </p:attrNameLst>
                                      </p:cBhvr>
                                      <p:to>
                                        <p:strVal val="visible"/>
                                      </p:to>
                                    </p:set>
                                    <p:anim calcmode="lin" valueType="num">
                                      <p:cBhvr>
                                        <p:cTn id="7" dur="750" fill="hold"/>
                                        <p:tgtEl>
                                          <p:spTgt spid="440"/>
                                        </p:tgtEl>
                                        <p:attrNameLst>
                                          <p:attrName>ppt_w</p:attrName>
                                        </p:attrNameLst>
                                      </p:cBhvr>
                                      <p:tavLst>
                                        <p:tav tm="0">
                                          <p:val>
                                            <p:fltVal val="0"/>
                                          </p:val>
                                        </p:tav>
                                        <p:tav tm="100000">
                                          <p:val>
                                            <p:strVal val="#ppt_w"/>
                                          </p:val>
                                        </p:tav>
                                      </p:tavLst>
                                    </p:anim>
                                    <p:anim calcmode="lin" valueType="num">
                                      <p:cBhvr>
                                        <p:cTn id="8" dur="750" fill="hold"/>
                                        <p:tgtEl>
                                          <p:spTgt spid="440"/>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8" fill="hold" grpId="2" nodeType="afterEffect">
                                  <p:stCondLst>
                                    <p:cond delay="0"/>
                                  </p:stCondLst>
                                  <p:iterate>
                                    <p:tmAbs val="0"/>
                                  </p:iterate>
                                  <p:childTnLst>
                                    <p:set>
                                      <p:cBhvr>
                                        <p:cTn id="11" fill="hold"/>
                                        <p:tgtEl>
                                          <p:spTgt spid="438"/>
                                        </p:tgtEl>
                                        <p:attrNameLst>
                                          <p:attrName>style.visibility</p:attrName>
                                        </p:attrNameLst>
                                      </p:cBhvr>
                                      <p:to>
                                        <p:strVal val="visible"/>
                                      </p:to>
                                    </p:set>
                                    <p:animEffect transition="in" filter="wipe(left)">
                                      <p:cBhvr>
                                        <p:cTn id="12" dur="1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2" animBg="1" advAuto="0"/>
      <p:bldP spid="440"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p:cNvSpPr>
          <p:nvPr>
            <p:ph type="title"/>
          </p:nvPr>
        </p:nvSpPr>
        <p:spPr>
          <a:xfrm>
            <a:off x="-983434" y="143805"/>
            <a:ext cx="14971667" cy="2016441"/>
          </a:xfrm>
          <a:prstGeom prst="rect">
            <a:avLst/>
          </a:prstGeom>
        </p:spPr>
        <p:txBody>
          <a:bodyPr/>
          <a:lstStyle>
            <a:lvl1pPr>
              <a:defRPr sz="5800" spc="580"/>
            </a:lvl1pPr>
          </a:lstStyle>
          <a:p>
            <a:r>
              <a:t>Клинические Испытания ASEA</a:t>
            </a:r>
          </a:p>
        </p:txBody>
      </p:sp>
      <p:grpSp>
        <p:nvGrpSpPr>
          <p:cNvPr id="447" name="Group 447"/>
          <p:cNvGrpSpPr/>
          <p:nvPr/>
        </p:nvGrpSpPr>
        <p:grpSpPr>
          <a:xfrm>
            <a:off x="2273362" y="6752844"/>
            <a:ext cx="3081629" cy="1673291"/>
            <a:chOff x="0" y="0"/>
            <a:chExt cx="3081627" cy="1673290"/>
          </a:xfrm>
        </p:grpSpPr>
        <p:sp>
          <p:nvSpPr>
            <p:cNvPr id="445" name="Shape 445"/>
            <p:cNvSpPr/>
            <p:nvPr/>
          </p:nvSpPr>
          <p:spPr>
            <a:xfrm>
              <a:off x="1050284" y="69197"/>
              <a:ext cx="2031344" cy="16040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defTabSz="866986">
                <a:defRPr sz="3400">
                  <a:solidFill>
                    <a:srgbClr val="000000"/>
                  </a:solidFill>
                  <a:latin typeface="Calibri"/>
                  <a:ea typeface="Calibri"/>
                  <a:cs typeface="Calibri"/>
                  <a:sym typeface="Calibri"/>
                </a:defRPr>
              </a:pPr>
              <a:r>
                <a:rPr sz="3200">
                  <a:latin typeface="Helvetica"/>
                  <a:ea typeface="Helvetica"/>
                  <a:cs typeface="Helvetica"/>
                  <a:sym typeface="Helvetica"/>
                </a:rPr>
                <a:t>Stephens</a:t>
              </a:r>
            </a:p>
            <a:p>
              <a:pPr defTabSz="866986">
                <a:defRPr sz="3400">
                  <a:solidFill>
                    <a:srgbClr val="000000"/>
                  </a:solidFill>
                  <a:latin typeface="Calibri"/>
                  <a:ea typeface="Calibri"/>
                  <a:cs typeface="Calibri"/>
                  <a:sym typeface="Calibri"/>
                </a:defRPr>
              </a:pPr>
              <a:r>
                <a:rPr sz="1100">
                  <a:latin typeface="Helvetica"/>
                  <a:ea typeface="Helvetica"/>
                  <a:cs typeface="Helvetica"/>
                  <a:sym typeface="Helvetica"/>
                </a:rPr>
                <a:t>Отличные исследования</a:t>
              </a:r>
            </a:p>
          </p:txBody>
        </p:sp>
        <p:pic>
          <p:nvPicPr>
            <p:cNvPr id="446" name="image45.png"/>
            <p:cNvPicPr>
              <a:picLocks noChangeAspect="1"/>
            </p:cNvPicPr>
            <p:nvPr/>
          </p:nvPicPr>
          <p:blipFill>
            <a:blip r:embed="rId3"/>
            <a:stretch>
              <a:fillRect/>
            </a:stretch>
          </p:blipFill>
          <p:spPr>
            <a:xfrm>
              <a:off x="0" y="0"/>
              <a:ext cx="1132712" cy="1134267"/>
            </a:xfrm>
            <a:prstGeom prst="rect">
              <a:avLst/>
            </a:prstGeom>
            <a:ln w="12700" cap="flat">
              <a:noFill/>
              <a:miter lim="400000"/>
            </a:ln>
            <a:effectLst/>
          </p:spPr>
        </p:pic>
      </p:grpSp>
      <p:sp>
        <p:nvSpPr>
          <p:cNvPr id="448" name="Shape 448"/>
          <p:cNvSpPr/>
          <p:nvPr/>
        </p:nvSpPr>
        <p:spPr>
          <a:xfrm>
            <a:off x="277334" y="2297827"/>
            <a:ext cx="5985933" cy="374124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200">
                <a:solidFill>
                  <a:srgbClr val="000000"/>
                </a:solidFill>
                <a:latin typeface="Helvetica Light"/>
                <a:ea typeface="Helvetica Light"/>
                <a:cs typeface="Helvetica Light"/>
                <a:sym typeface="Helvetica Light"/>
              </a:defRPr>
            </a:pPr>
            <a:r>
              <a:rPr>
                <a:solidFill>
                  <a:srgbClr val="6B6B6B"/>
                </a:solidFill>
              </a:rPr>
              <a:t>По результатам исследований, проведенных мировым лидером в области дерматологии, </a:t>
            </a:r>
            <a:r>
              <a:rPr b="1">
                <a:solidFill>
                  <a:srgbClr val="6B6B6B"/>
                </a:solidFill>
                <a:latin typeface="Helvetica"/>
                <a:ea typeface="Helvetica"/>
                <a:cs typeface="Helvetica"/>
                <a:sym typeface="Helvetica"/>
              </a:rPr>
              <a:t>RENU 28 сокращает период обновления кожи на 16%.  </a:t>
            </a:r>
            <a:endParaRPr sz="3000" b="1">
              <a:solidFill>
                <a:srgbClr val="6B6B6B"/>
              </a:solidFill>
              <a:latin typeface="Helvetica"/>
              <a:ea typeface="Helvetica"/>
              <a:cs typeface="Helvetica"/>
              <a:sym typeface="Helvetica"/>
            </a:endParaRPr>
          </a:p>
        </p:txBody>
      </p:sp>
      <p:pic>
        <p:nvPicPr>
          <p:cNvPr id="449" name="bigstock-Skin-anatomy-82873805noHair.png"/>
          <p:cNvPicPr>
            <a:picLocks noChangeAspect="1"/>
          </p:cNvPicPr>
          <p:nvPr/>
        </p:nvPicPr>
        <p:blipFill>
          <a:blip r:embed="rId4"/>
          <a:stretch>
            <a:fillRect/>
          </a:stretch>
        </p:blipFill>
        <p:spPr>
          <a:xfrm>
            <a:off x="5312929" y="2035352"/>
            <a:ext cx="7844760" cy="7844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48"/>
                                        </p:tgtEl>
                                        <p:attrNameLst>
                                          <p:attrName>style.visibility</p:attrName>
                                        </p:attrNameLst>
                                      </p:cBhvr>
                                      <p:to>
                                        <p:strVal val="visible"/>
                                      </p:to>
                                    </p:set>
                                    <p:anim calcmode="lin" valueType="num">
                                      <p:cBhvr>
                                        <p:cTn id="7" dur="750" fill="hold"/>
                                        <p:tgtEl>
                                          <p:spTgt spid="448"/>
                                        </p:tgtEl>
                                        <p:attrNameLst>
                                          <p:attrName>ppt_w</p:attrName>
                                        </p:attrNameLst>
                                      </p:cBhvr>
                                      <p:tavLst>
                                        <p:tav tm="0">
                                          <p:val>
                                            <p:fltVal val="0"/>
                                          </p:val>
                                        </p:tav>
                                        <p:tav tm="100000">
                                          <p:val>
                                            <p:strVal val="#ppt_w"/>
                                          </p:val>
                                        </p:tav>
                                      </p:tavLst>
                                    </p:anim>
                                    <p:anim calcmode="lin" valueType="num">
                                      <p:cBhvr>
                                        <p:cTn id="8" dur="750" fill="hold"/>
                                        <p:tgtEl>
                                          <p:spTgt spid="4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title"/>
          </p:nvPr>
        </p:nvSpPr>
        <p:spPr>
          <a:xfrm>
            <a:off x="453439" y="-57867"/>
            <a:ext cx="12097922" cy="1755296"/>
          </a:xfrm>
          <a:prstGeom prst="rect">
            <a:avLst/>
          </a:prstGeom>
        </p:spPr>
        <p:txBody>
          <a:bodyPr/>
          <a:lstStyle>
            <a:lvl1pPr>
              <a:defRPr sz="4900" spc="490"/>
            </a:lvl1pPr>
          </a:lstStyle>
          <a:p>
            <a:r>
              <a:t>Восстанавливающий гель для всего тела RENU 28</a:t>
            </a:r>
          </a:p>
        </p:txBody>
      </p:sp>
      <p:pic>
        <p:nvPicPr>
          <p:cNvPr id="454" name="RENU-28-Science-5.jpg"/>
          <p:cNvPicPr>
            <a:picLocks noChangeAspect="1"/>
          </p:cNvPicPr>
          <p:nvPr/>
        </p:nvPicPr>
        <p:blipFill>
          <a:blip r:embed="rId3"/>
          <a:stretch>
            <a:fillRect/>
          </a:stretch>
        </p:blipFill>
        <p:spPr>
          <a:xfrm>
            <a:off x="214249" y="2097570"/>
            <a:ext cx="5512219" cy="6045317"/>
          </a:xfrm>
          <a:prstGeom prst="rect">
            <a:avLst/>
          </a:prstGeom>
          <a:ln w="12700">
            <a:miter lim="400000"/>
          </a:ln>
        </p:spPr>
      </p:pic>
      <p:pic>
        <p:nvPicPr>
          <p:cNvPr id="455" name="8f66374062fdb2d6d476215a43eaeafb.jpg"/>
          <p:cNvPicPr>
            <a:picLocks noChangeAspect="1"/>
          </p:cNvPicPr>
          <p:nvPr/>
        </p:nvPicPr>
        <p:blipFill>
          <a:blip r:embed="rId4"/>
          <a:stretch>
            <a:fillRect/>
          </a:stretch>
        </p:blipFill>
        <p:spPr>
          <a:xfrm>
            <a:off x="6499606" y="1582927"/>
            <a:ext cx="5051110" cy="3617506"/>
          </a:xfrm>
          <a:prstGeom prst="rect">
            <a:avLst/>
          </a:prstGeom>
          <a:ln w="12700">
            <a:miter lim="400000"/>
          </a:ln>
        </p:spPr>
      </p:pic>
      <p:pic>
        <p:nvPicPr>
          <p:cNvPr id="456" name="image44.png"/>
          <p:cNvPicPr>
            <a:picLocks noChangeAspect="1"/>
          </p:cNvPicPr>
          <p:nvPr/>
        </p:nvPicPr>
        <p:blipFill>
          <a:blip r:embed="rId5"/>
          <a:stretch>
            <a:fillRect/>
          </a:stretch>
        </p:blipFill>
        <p:spPr>
          <a:xfrm>
            <a:off x="1738186" y="7985580"/>
            <a:ext cx="3008137" cy="1200431"/>
          </a:xfrm>
          <a:prstGeom prst="rect">
            <a:avLst/>
          </a:prstGeom>
          <a:ln w="12700">
            <a:miter lim="400000"/>
          </a:ln>
        </p:spPr>
      </p:pic>
      <p:pic>
        <p:nvPicPr>
          <p:cNvPr id="457" name="RENU28-BeforeAfter-Eannah crop.jpg"/>
          <p:cNvPicPr>
            <a:picLocks noChangeAspect="1"/>
          </p:cNvPicPr>
          <p:nvPr/>
        </p:nvPicPr>
        <p:blipFill>
          <a:blip r:embed="rId6"/>
          <a:stretch>
            <a:fillRect/>
          </a:stretch>
        </p:blipFill>
        <p:spPr>
          <a:xfrm>
            <a:off x="5914334" y="5168458"/>
            <a:ext cx="6934201" cy="4394201"/>
          </a:xfrm>
          <a:prstGeom prst="rect">
            <a:avLst/>
          </a:prstGeom>
          <a:ln w="25400">
            <a:miter lim="400000"/>
          </a:ln>
          <a:effectLst>
            <a:outerShdw blurRad="127000" dist="76200" dir="5520000" rotWithShape="0">
              <a:srgbClr val="000000">
                <a:alpha val="60000"/>
              </a:srgbClr>
            </a:outerShdw>
          </a:effectLst>
        </p:spPr>
      </p:pic>
      <p:sp>
        <p:nvSpPr>
          <p:cNvPr id="458" name="Shape 458"/>
          <p:cNvSpPr/>
          <p:nvPr/>
        </p:nvSpPr>
        <p:spPr>
          <a:xfrm>
            <a:off x="1638096" y="9193068"/>
            <a:ext cx="3660317" cy="31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
            </a:lvl1pPr>
          </a:lstStyle>
          <a:p>
            <a:r>
              <a:t>Средство прошло клинические исследования</a:t>
            </a:r>
          </a:p>
        </p:txBody>
      </p:sp>
      <p:sp>
        <p:nvSpPr>
          <p:cNvPr id="459" name="Shape 459"/>
          <p:cNvSpPr/>
          <p:nvPr/>
        </p:nvSpPr>
        <p:spPr>
          <a:xfrm>
            <a:off x="2234422" y="1646959"/>
            <a:ext cx="1471874"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lvl1pPr>
          </a:lstStyle>
          <a:p>
            <a:r>
              <a:t>До и После</a:t>
            </a:r>
          </a:p>
        </p:txBody>
      </p:sp>
      <p:sp>
        <p:nvSpPr>
          <p:cNvPr id="460" name="Shape 460"/>
          <p:cNvSpPr/>
          <p:nvPr/>
        </p:nvSpPr>
        <p:spPr>
          <a:xfrm>
            <a:off x="11486029" y="1703531"/>
            <a:ext cx="1060960" cy="1054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pPr>
            <a:r>
              <a:t>Без </a:t>
            </a:r>
          </a:p>
          <a:p>
            <a:pPr>
              <a:defRPr sz="2200"/>
            </a:pPr>
            <a:r>
              <a:t>редокс </a:t>
            </a:r>
          </a:p>
          <a:p>
            <a:pPr>
              <a:defRPr sz="2200"/>
            </a:pPr>
            <a:r>
              <a:t>молекул</a:t>
            </a:r>
          </a:p>
        </p:txBody>
      </p:sp>
      <p:sp>
        <p:nvSpPr>
          <p:cNvPr id="461" name="Shape 461"/>
          <p:cNvSpPr/>
          <p:nvPr/>
        </p:nvSpPr>
        <p:spPr>
          <a:xfrm>
            <a:off x="5381364" y="1654463"/>
            <a:ext cx="1327672" cy="736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200"/>
            </a:pPr>
            <a:r>
              <a:t>С редокс </a:t>
            </a:r>
          </a:p>
          <a:p>
            <a:pPr>
              <a:defRPr sz="2200"/>
            </a:pPr>
            <a:r>
              <a:t>гелем</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p:cNvSpPr>
          <p:nvPr>
            <p:ph type="title"/>
          </p:nvPr>
        </p:nvSpPr>
        <p:spPr>
          <a:xfrm>
            <a:off x="247345" y="65933"/>
            <a:ext cx="12605559" cy="2210624"/>
          </a:xfrm>
          <a:prstGeom prst="rect">
            <a:avLst/>
          </a:prstGeom>
        </p:spPr>
        <p:txBody>
          <a:bodyPr/>
          <a:lstStyle/>
          <a:p>
            <a:pPr>
              <a:lnSpc>
                <a:spcPct val="90000"/>
              </a:lnSpc>
              <a:defRPr sz="4800" spc="480"/>
            </a:pPr>
            <a:r>
              <a:t>Клеточное Лечение Снаружи-Внутрь </a:t>
            </a:r>
            <a:br/>
            <a:r>
              <a:t>Верните Себе Свою Лучшую Кожу!</a:t>
            </a:r>
          </a:p>
        </p:txBody>
      </p:sp>
      <p:sp>
        <p:nvSpPr>
          <p:cNvPr id="466" name="Shape 466"/>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67" name="Shape 467"/>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68" name="DrMorinHalfFaceCrop.jpg"/>
          <p:cNvPicPr>
            <a:picLocks noChangeAspect="1"/>
          </p:cNvPicPr>
          <p:nvPr/>
        </p:nvPicPr>
        <p:blipFill>
          <a:blip r:embed="rId3"/>
          <a:stretch>
            <a:fillRect/>
          </a:stretch>
        </p:blipFill>
        <p:spPr>
          <a:xfrm>
            <a:off x="3752990" y="2267625"/>
            <a:ext cx="6831426" cy="7163510"/>
          </a:xfrm>
          <a:prstGeom prst="rect">
            <a:avLst/>
          </a:prstGeom>
          <a:ln w="25400">
            <a:miter lim="400000"/>
          </a:ln>
          <a:effectLst>
            <a:outerShdw blurRad="127000" dist="76200" dir="5520000" rotWithShape="0">
              <a:srgbClr val="000000">
                <a:alpha val="60000"/>
              </a:srgbClr>
            </a:outerShdw>
          </a:effectLst>
        </p:spPr>
      </p:pic>
      <p:grpSp>
        <p:nvGrpSpPr>
          <p:cNvPr id="472" name="Group 472"/>
          <p:cNvGrpSpPr/>
          <p:nvPr/>
        </p:nvGrpSpPr>
        <p:grpSpPr>
          <a:xfrm>
            <a:off x="1586640" y="1958521"/>
            <a:ext cx="11042731" cy="7629318"/>
            <a:chOff x="13854" y="0"/>
            <a:chExt cx="11042730" cy="7629316"/>
          </a:xfrm>
        </p:grpSpPr>
        <p:sp>
          <p:nvSpPr>
            <p:cNvPr id="469" name="Shape 469"/>
            <p:cNvSpPr/>
            <p:nvPr/>
          </p:nvSpPr>
          <p:spPr>
            <a:xfrm flipV="1">
              <a:off x="5857149" y="-1"/>
              <a:ext cx="1" cy="7629318"/>
            </a:xfrm>
            <a:prstGeom prst="line">
              <a:avLst/>
            </a:prstGeom>
            <a:noFill/>
            <a:ln w="50800" cap="flat">
              <a:solidFill>
                <a:schemeClr val="accent3">
                  <a:hueOff val="198700"/>
                  <a:satOff val="21248"/>
                  <a:lumOff val="19305"/>
                </a:schemeClr>
              </a:solidFill>
              <a:custDash>
                <a:ds d="200000" sp="200000"/>
              </a:custDash>
              <a:miter lim="400000"/>
            </a:ln>
            <a:effectLst/>
          </p:spPr>
          <p:txBody>
            <a:bodyPr wrap="square" lIns="50800" tIns="50800" rIns="50800" bIns="50800" numCol="1" anchor="ctr">
              <a:noAutofit/>
            </a:bodyPr>
            <a:lstStyle/>
            <a:p>
              <a:pPr>
                <a:defRPr sz="3600">
                  <a:solidFill>
                    <a:srgbClr val="FFFFFF"/>
                  </a:solidFill>
                </a:defRPr>
              </a:pPr>
              <a:endParaRPr/>
            </a:p>
          </p:txBody>
        </p:sp>
        <p:sp>
          <p:nvSpPr>
            <p:cNvPr id="470" name="Shape 470"/>
            <p:cNvSpPr/>
            <p:nvPr/>
          </p:nvSpPr>
          <p:spPr>
            <a:xfrm>
              <a:off x="13854" y="2183512"/>
              <a:ext cx="2234948" cy="3556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t>На этой половине виден эффект RENU 28 через 28 дней применения</a:t>
              </a:r>
            </a:p>
          </p:txBody>
        </p:sp>
        <p:sp>
          <p:nvSpPr>
            <p:cNvPr id="471" name="Shape 471"/>
            <p:cNvSpPr/>
            <p:nvPr/>
          </p:nvSpPr>
          <p:spPr>
            <a:xfrm>
              <a:off x="8821638" y="3545875"/>
              <a:ext cx="2234947" cy="1828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3000"/>
              </a:lvl1pPr>
            </a:lstStyle>
            <a:p>
              <a:r>
                <a:t>Другая половина лица без лечения</a:t>
              </a:r>
            </a:p>
          </p:txBody>
        </p:sp>
      </p:grpSp>
      <p:pic>
        <p:nvPicPr>
          <p:cNvPr id="473" name="b-renu28-advanced.jpg"/>
          <p:cNvPicPr>
            <a:picLocks noChangeAspect="1"/>
          </p:cNvPicPr>
          <p:nvPr/>
        </p:nvPicPr>
        <p:blipFill>
          <a:blip r:embed="rId4"/>
          <a:srcRect l="3586" t="1439" r="5882" b="3907"/>
          <a:stretch>
            <a:fillRect/>
          </a:stretch>
        </p:blipFill>
        <p:spPr>
          <a:xfrm>
            <a:off x="536446" y="2070676"/>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3"/>
                                        </p:tgtEl>
                                        <p:attrNameLst>
                                          <p:attrName>style.visibility</p:attrName>
                                        </p:attrNameLst>
                                      </p:cBhvr>
                                      <p:to>
                                        <p:strVal val="visible"/>
                                      </p:to>
                                    </p:set>
                                    <p:anim calcmode="lin" valueType="num">
                                      <p:cBhvr>
                                        <p:cTn id="7" dur="1000" fill="hold"/>
                                        <p:tgtEl>
                                          <p:spTgt spid="473"/>
                                        </p:tgtEl>
                                        <p:attrNameLst>
                                          <p:attrName>ppt_w</p:attrName>
                                        </p:attrNameLst>
                                      </p:cBhvr>
                                      <p:tavLst>
                                        <p:tav tm="0">
                                          <p:val>
                                            <p:fltVal val="0"/>
                                          </p:val>
                                        </p:tav>
                                        <p:tav tm="100000">
                                          <p:val>
                                            <p:strVal val="#ppt_w"/>
                                          </p:val>
                                        </p:tav>
                                      </p:tavLst>
                                    </p:anim>
                                    <p:anim calcmode="lin" valueType="num">
                                      <p:cBhvr>
                                        <p:cTn id="8" dur="1000" fill="hold"/>
                                        <p:tgtEl>
                                          <p:spTgt spid="47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472"/>
                                        </p:tgtEl>
                                        <p:attrNameLst>
                                          <p:attrName>style.visibility</p:attrName>
                                        </p:attrNameLst>
                                      </p:cBhvr>
                                      <p:to>
                                        <p:strVal val="visible"/>
                                      </p:to>
                                    </p:set>
                                    <p:animEffect transition="in" filter="wipe(up)">
                                      <p:cBhvr>
                                        <p:cTn id="13"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2" animBg="1" advAuto="0"/>
      <p:bldP spid="47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p:cNvSpPr>
          <p:nvPr>
            <p:ph type="title"/>
          </p:nvPr>
        </p:nvSpPr>
        <p:spPr>
          <a:xfrm>
            <a:off x="99395" y="5159"/>
            <a:ext cx="12806011" cy="1929938"/>
          </a:xfrm>
          <a:prstGeom prst="rect">
            <a:avLst/>
          </a:prstGeom>
        </p:spPr>
        <p:txBody>
          <a:bodyPr/>
          <a:lstStyle/>
          <a:p>
            <a:pPr>
              <a:lnSpc>
                <a:spcPct val="90000"/>
              </a:lnSpc>
              <a:defRPr sz="4000" i="1" spc="400"/>
            </a:pPr>
            <a:r>
              <a:t>Запатентованная Редокс Сигнальная Технология</a:t>
            </a:r>
          </a:p>
          <a:p>
            <a:pPr>
              <a:lnSpc>
                <a:spcPct val="90000"/>
              </a:lnSpc>
              <a:defRPr sz="4000" spc="400"/>
            </a:pPr>
            <a:r>
              <a:t>Заметные Изменения Кожи</a:t>
            </a:r>
          </a:p>
        </p:txBody>
      </p:sp>
      <p:sp>
        <p:nvSpPr>
          <p:cNvPr id="478" name="Shape 478"/>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79" name="Shape 479"/>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80" name="b-renu28-advanced.jpg"/>
          <p:cNvPicPr>
            <a:picLocks noChangeAspect="1"/>
          </p:cNvPicPr>
          <p:nvPr/>
        </p:nvPicPr>
        <p:blipFill>
          <a:blip r:embed="rId3"/>
          <a:srcRect l="3586" t="1439" r="5882" b="3907"/>
          <a:stretch>
            <a:fillRect/>
          </a:stretch>
        </p:blipFill>
        <p:spPr>
          <a:xfrm>
            <a:off x="469793" y="2048458"/>
            <a:ext cx="1322171" cy="3602532"/>
          </a:xfrm>
          <a:custGeom>
            <a:avLst/>
            <a:gdLst/>
            <a:ahLst/>
            <a:cxnLst>
              <a:cxn ang="0">
                <a:pos x="wd2" y="hd2"/>
              </a:cxn>
              <a:cxn ang="5400000">
                <a:pos x="wd2" y="hd2"/>
              </a:cxn>
              <a:cxn ang="10800000">
                <a:pos x="wd2" y="hd2"/>
              </a:cxn>
              <a:cxn ang="16200000">
                <a:pos x="wd2" y="hd2"/>
              </a:cxn>
            </a:cxnLst>
            <a:rect l="0" t="0" r="r" b="b"/>
            <a:pathLst>
              <a:path w="21568" h="21576" extrusionOk="0">
                <a:moveTo>
                  <a:pt x="4079" y="2"/>
                </a:moveTo>
                <a:cubicBezTo>
                  <a:pt x="502" y="17"/>
                  <a:pt x="-17" y="90"/>
                  <a:pt x="1" y="421"/>
                </a:cubicBezTo>
                <a:cubicBezTo>
                  <a:pt x="6" y="531"/>
                  <a:pt x="72" y="671"/>
                  <a:pt x="104" y="846"/>
                </a:cubicBezTo>
                <a:cubicBezTo>
                  <a:pt x="163" y="1166"/>
                  <a:pt x="330" y="1785"/>
                  <a:pt x="480" y="2222"/>
                </a:cubicBezTo>
                <a:cubicBezTo>
                  <a:pt x="784" y="3110"/>
                  <a:pt x="1233" y="4777"/>
                  <a:pt x="1392" y="5636"/>
                </a:cubicBezTo>
                <a:cubicBezTo>
                  <a:pt x="1450" y="5946"/>
                  <a:pt x="1655" y="7063"/>
                  <a:pt x="1852" y="8120"/>
                </a:cubicBezTo>
                <a:cubicBezTo>
                  <a:pt x="2049" y="9177"/>
                  <a:pt x="2376" y="10936"/>
                  <a:pt x="2577" y="12030"/>
                </a:cubicBezTo>
                <a:cubicBezTo>
                  <a:pt x="2778" y="13123"/>
                  <a:pt x="3141" y="14928"/>
                  <a:pt x="3386" y="16040"/>
                </a:cubicBezTo>
                <a:cubicBezTo>
                  <a:pt x="3817" y="17993"/>
                  <a:pt x="4163" y="20319"/>
                  <a:pt x="4176" y="21165"/>
                </a:cubicBezTo>
                <a:lnTo>
                  <a:pt x="4248" y="21122"/>
                </a:lnTo>
                <a:lnTo>
                  <a:pt x="4539" y="21262"/>
                </a:lnTo>
                <a:cubicBezTo>
                  <a:pt x="4950" y="21461"/>
                  <a:pt x="6252" y="21537"/>
                  <a:pt x="9796" y="21569"/>
                </a:cubicBezTo>
                <a:cubicBezTo>
                  <a:pt x="12834" y="21596"/>
                  <a:pt x="14877" y="21547"/>
                  <a:pt x="16244" y="21412"/>
                </a:cubicBezTo>
                <a:cubicBezTo>
                  <a:pt x="16922" y="21345"/>
                  <a:pt x="17014" y="21313"/>
                  <a:pt x="17014" y="21143"/>
                </a:cubicBezTo>
                <a:cubicBezTo>
                  <a:pt x="17014" y="20994"/>
                  <a:pt x="17161" y="20889"/>
                  <a:pt x="17312" y="20896"/>
                </a:cubicBezTo>
                <a:cubicBezTo>
                  <a:pt x="17337" y="20793"/>
                  <a:pt x="17341" y="20718"/>
                  <a:pt x="17370" y="20623"/>
                </a:cubicBezTo>
                <a:cubicBezTo>
                  <a:pt x="17465" y="20320"/>
                  <a:pt x="17548" y="19577"/>
                  <a:pt x="17558" y="18968"/>
                </a:cubicBezTo>
                <a:cubicBezTo>
                  <a:pt x="17569" y="18360"/>
                  <a:pt x="17649" y="17652"/>
                  <a:pt x="17739" y="17397"/>
                </a:cubicBezTo>
                <a:cubicBezTo>
                  <a:pt x="17830" y="17142"/>
                  <a:pt x="18073" y="15934"/>
                  <a:pt x="18277" y="14713"/>
                </a:cubicBezTo>
                <a:cubicBezTo>
                  <a:pt x="18480" y="13493"/>
                  <a:pt x="18726" y="12180"/>
                  <a:pt x="18821" y="11797"/>
                </a:cubicBezTo>
                <a:cubicBezTo>
                  <a:pt x="18969" y="11199"/>
                  <a:pt x="19202" y="10044"/>
                  <a:pt x="19636" y="7789"/>
                </a:cubicBezTo>
                <a:cubicBezTo>
                  <a:pt x="19692" y="7498"/>
                  <a:pt x="19812" y="6976"/>
                  <a:pt x="19902" y="6629"/>
                </a:cubicBezTo>
                <a:cubicBezTo>
                  <a:pt x="19991" y="6283"/>
                  <a:pt x="20118" y="5746"/>
                  <a:pt x="20180" y="5436"/>
                </a:cubicBezTo>
                <a:cubicBezTo>
                  <a:pt x="20308" y="4793"/>
                  <a:pt x="20494" y="4155"/>
                  <a:pt x="20886" y="3019"/>
                </a:cubicBezTo>
                <a:cubicBezTo>
                  <a:pt x="21478" y="1301"/>
                  <a:pt x="21539" y="1081"/>
                  <a:pt x="21566" y="654"/>
                </a:cubicBezTo>
                <a:cubicBezTo>
                  <a:pt x="21583" y="373"/>
                  <a:pt x="21508" y="173"/>
                  <a:pt x="21358" y="107"/>
                </a:cubicBezTo>
                <a:cubicBezTo>
                  <a:pt x="21148" y="14"/>
                  <a:pt x="19987" y="2"/>
                  <a:pt x="10883" y="2"/>
                </a:cubicBezTo>
                <a:cubicBezTo>
                  <a:pt x="7865" y="2"/>
                  <a:pt x="5669" y="-4"/>
                  <a:pt x="4079" y="2"/>
                </a:cubicBezTo>
                <a:close/>
              </a:path>
            </a:pathLst>
          </a:custGeom>
          <a:ln w="25400">
            <a:miter lim="400000"/>
          </a:ln>
          <a:effectLst>
            <a:outerShdw blurRad="127000" dist="76200" dir="5520000" rotWithShape="0">
              <a:srgbClr val="000000">
                <a:alpha val="60000"/>
              </a:srgbClr>
            </a:outerShdw>
          </a:effectLst>
        </p:spPr>
      </p:pic>
      <p:pic>
        <p:nvPicPr>
          <p:cNvPr id="481" name="EvaLisa Myntti.jpg"/>
          <p:cNvPicPr>
            <a:picLocks noChangeAspect="1"/>
          </p:cNvPicPr>
          <p:nvPr/>
        </p:nvPicPr>
        <p:blipFill>
          <a:blip r:embed="rId4"/>
          <a:stretch>
            <a:fillRect/>
          </a:stretch>
        </p:blipFill>
        <p:spPr>
          <a:xfrm>
            <a:off x="2487169" y="2153821"/>
            <a:ext cx="4924100" cy="4127863"/>
          </a:xfrm>
          <a:prstGeom prst="rect">
            <a:avLst/>
          </a:prstGeom>
          <a:ln w="25400">
            <a:miter lim="400000"/>
          </a:ln>
          <a:effectLst>
            <a:outerShdw blurRad="127000" dist="76200" dir="5520000" rotWithShape="0">
              <a:srgbClr val="000000">
                <a:alpha val="60000"/>
              </a:srgbClr>
            </a:outerShdw>
          </a:effectLst>
        </p:spPr>
      </p:pic>
      <p:grpSp>
        <p:nvGrpSpPr>
          <p:cNvPr id="484" name="Group 484"/>
          <p:cNvGrpSpPr/>
          <p:nvPr/>
        </p:nvGrpSpPr>
        <p:grpSpPr>
          <a:xfrm>
            <a:off x="684827" y="6500408"/>
            <a:ext cx="5132748" cy="3035772"/>
            <a:chOff x="0" y="0"/>
            <a:chExt cx="5132746" cy="3035770"/>
          </a:xfrm>
        </p:grpSpPr>
        <p:pic>
          <p:nvPicPr>
            <p:cNvPr id="482" name="Unni Granåsbefore.jpeg"/>
            <p:cNvPicPr>
              <a:picLocks noChangeAspect="1"/>
            </p:cNvPicPr>
            <p:nvPr/>
          </p:nvPicPr>
          <p:blipFill>
            <a:blip r:embed="rId5"/>
            <a:srcRect b="11009"/>
            <a:stretch>
              <a:fillRect/>
            </a:stretch>
          </p:blipFill>
          <p:spPr>
            <a:xfrm>
              <a:off x="0" y="0"/>
              <a:ext cx="2532773" cy="3035771"/>
            </a:xfrm>
            <a:prstGeom prst="rect">
              <a:avLst/>
            </a:prstGeom>
            <a:ln w="25400" cap="flat">
              <a:noFill/>
              <a:miter lim="400000"/>
            </a:ln>
            <a:effectLst>
              <a:outerShdw blurRad="127000" dist="76200" dir="5520000" rotWithShape="0">
                <a:srgbClr val="000000">
                  <a:alpha val="60000"/>
                </a:srgbClr>
              </a:outerShdw>
            </a:effectLst>
          </p:spPr>
        </p:pic>
        <p:pic>
          <p:nvPicPr>
            <p:cNvPr id="483" name="Unni Granåsbafter-filtered.jpeg"/>
            <p:cNvPicPr>
              <a:picLocks noChangeAspect="1"/>
            </p:cNvPicPr>
            <p:nvPr/>
          </p:nvPicPr>
          <p:blipFill>
            <a:blip r:embed="rId6"/>
            <a:srcRect b="11009"/>
            <a:stretch>
              <a:fillRect/>
            </a:stretch>
          </p:blipFill>
          <p:spPr>
            <a:xfrm>
              <a:off x="2650963" y="0"/>
              <a:ext cx="2481784" cy="3035746"/>
            </a:xfrm>
            <a:prstGeom prst="rect">
              <a:avLst/>
            </a:prstGeom>
            <a:ln w="25400" cap="flat">
              <a:noFill/>
              <a:miter lim="400000"/>
            </a:ln>
            <a:effectLst>
              <a:outerShdw blurRad="127000" dist="76200" dir="5520000" rotWithShape="0">
                <a:srgbClr val="000000">
                  <a:alpha val="60000"/>
                </a:srgbClr>
              </a:outerShdw>
            </a:effectLst>
          </p:spPr>
        </p:pic>
      </p:grpSp>
      <p:pic>
        <p:nvPicPr>
          <p:cNvPr id="485" name="Mamma_Renu28.png"/>
          <p:cNvPicPr>
            <a:picLocks noChangeAspect="1"/>
          </p:cNvPicPr>
          <p:nvPr/>
        </p:nvPicPr>
        <p:blipFill>
          <a:blip r:embed="rId7"/>
          <a:stretch>
            <a:fillRect/>
          </a:stretch>
        </p:blipFill>
        <p:spPr>
          <a:xfrm>
            <a:off x="7755537" y="1899369"/>
            <a:ext cx="4770928" cy="3900710"/>
          </a:xfrm>
          <a:prstGeom prst="rect">
            <a:avLst/>
          </a:prstGeom>
          <a:ln w="25400">
            <a:miter lim="400000"/>
          </a:ln>
          <a:effectLst>
            <a:outerShdw blurRad="127000" dist="76200" dir="5520000" rotWithShape="0">
              <a:srgbClr val="000000">
                <a:alpha val="60000"/>
              </a:srgbClr>
            </a:outerShdw>
          </a:effectLst>
        </p:spPr>
      </p:pic>
      <p:pic>
        <p:nvPicPr>
          <p:cNvPr id="486" name="taken by robward-filtered.jpeg"/>
          <p:cNvPicPr>
            <a:picLocks noChangeAspect="1"/>
          </p:cNvPicPr>
          <p:nvPr/>
        </p:nvPicPr>
        <p:blipFill>
          <a:blip r:embed="rId8"/>
          <a:stretch>
            <a:fillRect/>
          </a:stretch>
        </p:blipFill>
        <p:spPr>
          <a:xfrm>
            <a:off x="6159262" y="6459382"/>
            <a:ext cx="6322190" cy="2993162"/>
          </a:xfrm>
          <a:prstGeom prst="rect">
            <a:avLst/>
          </a:prstGeom>
          <a:ln w="25400">
            <a:miter lim="400000"/>
          </a:ln>
          <a:effectLst>
            <a:outerShdw blurRad="127000" dist="76200" dir="2669947"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81"/>
                                        </p:tgtEl>
                                        <p:attrNameLst>
                                          <p:attrName>style.visibility</p:attrName>
                                        </p:attrNameLst>
                                      </p:cBhvr>
                                      <p:to>
                                        <p:strVal val="visible"/>
                                      </p:to>
                                    </p:set>
                                    <p:animEffect transition="in" filter="dissolve">
                                      <p:cBhvr>
                                        <p:cTn id="7" dur="1000"/>
                                        <p:tgtEl>
                                          <p:spTgt spid="4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85"/>
                                        </p:tgtEl>
                                        <p:attrNameLst>
                                          <p:attrName>style.visibility</p:attrName>
                                        </p:attrNameLst>
                                      </p:cBhvr>
                                      <p:to>
                                        <p:strVal val="visible"/>
                                      </p:to>
                                    </p:set>
                                    <p:animEffect transition="in" filter="dissolve">
                                      <p:cBhvr>
                                        <p:cTn id="12" dur="1000"/>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84"/>
                                        </p:tgtEl>
                                        <p:attrNameLst>
                                          <p:attrName>style.visibility</p:attrName>
                                        </p:attrNameLst>
                                      </p:cBhvr>
                                      <p:to>
                                        <p:strVal val="visible"/>
                                      </p:to>
                                    </p:set>
                                    <p:animEffect transition="in" filter="dissolve">
                                      <p:cBhvr>
                                        <p:cTn id="17" dur="10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86"/>
                                        </p:tgtEl>
                                        <p:attrNameLst>
                                          <p:attrName>style.visibility</p:attrName>
                                        </p:attrNameLst>
                                      </p:cBhvr>
                                      <p:to>
                                        <p:strVal val="visible"/>
                                      </p:to>
                                    </p:set>
                                    <p:animEffect transition="in" filter="dissolve">
                                      <p:cBhvr>
                                        <p:cTn id="22"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P spid="484" grpId="3" animBg="1" advAuto="0"/>
      <p:bldP spid="485" grpId="2" animBg="1" advAuto="0"/>
      <p:bldP spid="486"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renuAdvancedSC.jpg"/>
          <p:cNvPicPr>
            <a:picLocks noChangeAspect="1"/>
          </p:cNvPicPr>
          <p:nvPr/>
        </p:nvPicPr>
        <p:blipFill>
          <a:blip r:embed="rId3">
            <a:alphaModFix amt="71713"/>
          </a:blip>
          <a:srcRect l="42707"/>
          <a:stretch>
            <a:fillRect/>
          </a:stretch>
        </p:blipFill>
        <p:spPr>
          <a:xfrm>
            <a:off x="172236" y="2315775"/>
            <a:ext cx="5125823" cy="5772427"/>
          </a:xfrm>
          <a:prstGeom prst="rect">
            <a:avLst/>
          </a:prstGeom>
          <a:ln w="25400">
            <a:miter lim="400000"/>
          </a:ln>
          <a:effectLst>
            <a:outerShdw blurRad="127000" dist="76200" dir="5520000" rotWithShape="0">
              <a:srgbClr val="000000">
                <a:alpha val="60000"/>
              </a:srgbClr>
            </a:outerShdw>
          </a:effectLst>
        </p:spPr>
      </p:pic>
      <p:sp>
        <p:nvSpPr>
          <p:cNvPr id="491" name="Shape 491"/>
          <p:cNvSpPr>
            <a:spLocks noGrp="1"/>
          </p:cNvSpPr>
          <p:nvPr>
            <p:ph type="title"/>
          </p:nvPr>
        </p:nvSpPr>
        <p:spPr>
          <a:xfrm>
            <a:off x="250305" y="274047"/>
            <a:ext cx="12504190" cy="3364099"/>
          </a:xfrm>
          <a:prstGeom prst="rect">
            <a:avLst/>
          </a:prstGeom>
        </p:spPr>
        <p:txBody>
          <a:bodyPr lIns="48762" tIns="48762" rIns="48762" bIns="48762">
            <a:normAutofit/>
          </a:bodyPr>
          <a:lstStyle/>
          <a:p>
            <a:pPr algn="l" defTabSz="754278">
              <a:lnSpc>
                <a:spcPct val="90000"/>
              </a:lnSpc>
              <a:defRPr sz="4698" spc="469"/>
            </a:pPr>
            <a:r>
              <a:t>Система RENU ADVANCED</a:t>
            </a:r>
          </a:p>
          <a:p>
            <a:pPr algn="l" defTabSz="754278">
              <a:lnSpc>
                <a:spcPct val="90000"/>
              </a:lnSpc>
              <a:defRPr sz="4698" spc="469"/>
            </a:pPr>
            <a:r>
              <a:t>Увеличение на 43% Увлажнения кожи </a:t>
            </a:r>
            <a:endParaRPr sz="4350" i="1" spc="435"/>
          </a:p>
          <a:p>
            <a:pPr algn="l" defTabSz="754278">
              <a:lnSpc>
                <a:spcPct val="90000"/>
              </a:lnSpc>
              <a:defRPr sz="4698" spc="469"/>
            </a:pPr>
            <a:r>
              <a:rPr i="1"/>
              <a:t> </a:t>
            </a:r>
          </a:p>
          <a:p>
            <a:pPr algn="l" defTabSz="754278">
              <a:lnSpc>
                <a:spcPct val="90000"/>
              </a:lnSpc>
              <a:defRPr sz="957" spc="95"/>
            </a:pPr>
            <a:endParaRPr i="1"/>
          </a:p>
        </p:txBody>
      </p:sp>
      <p:pic>
        <p:nvPicPr>
          <p:cNvPr id="492" name="image44.png"/>
          <p:cNvPicPr>
            <a:picLocks noChangeAspect="1"/>
          </p:cNvPicPr>
          <p:nvPr/>
        </p:nvPicPr>
        <p:blipFill>
          <a:blip r:embed="rId4"/>
          <a:stretch>
            <a:fillRect/>
          </a:stretch>
        </p:blipFill>
        <p:spPr>
          <a:xfrm>
            <a:off x="8614685" y="7374217"/>
            <a:ext cx="2817517" cy="1124362"/>
          </a:xfrm>
          <a:prstGeom prst="rect">
            <a:avLst/>
          </a:prstGeom>
          <a:ln w="12700">
            <a:miter lim="400000"/>
          </a:ln>
        </p:spPr>
      </p:pic>
      <p:pic>
        <p:nvPicPr>
          <p:cNvPr id="493" name="sylvia advanced2.png"/>
          <p:cNvPicPr>
            <a:picLocks noChangeAspect="1"/>
          </p:cNvPicPr>
          <p:nvPr/>
        </p:nvPicPr>
        <p:blipFill>
          <a:blip r:embed="rId5"/>
          <a:stretch>
            <a:fillRect/>
          </a:stretch>
        </p:blipFill>
        <p:spPr>
          <a:xfrm>
            <a:off x="5487210" y="2779728"/>
            <a:ext cx="7347773" cy="3700130"/>
          </a:xfrm>
          <a:prstGeom prst="rect">
            <a:avLst/>
          </a:prstGeom>
          <a:ln w="25400">
            <a:miter lim="400000"/>
          </a:ln>
          <a:effectLst>
            <a:outerShdw blurRad="127000" dist="76200" dir="5520000" rotWithShape="0">
              <a:srgbClr val="000000">
                <a:alpha val="60000"/>
              </a:srgbClr>
            </a:outerShdw>
          </a:effectLst>
        </p:spPr>
      </p:pic>
      <p:sp>
        <p:nvSpPr>
          <p:cNvPr id="494" name="Shape 494"/>
          <p:cNvSpPr/>
          <p:nvPr/>
        </p:nvSpPr>
        <p:spPr>
          <a:xfrm>
            <a:off x="8668841" y="8604827"/>
            <a:ext cx="3896718" cy="330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lvl1pPr>
          </a:lstStyle>
          <a:p>
            <a:r>
              <a:t>Средство прошло клинические исследования</a:t>
            </a: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10.jpg"/>
          <p:cNvPicPr>
            <a:picLocks noChangeAspect="1"/>
          </p:cNvPicPr>
          <p:nvPr/>
        </p:nvPicPr>
        <p:blipFill>
          <a:blip r:embed="rId3"/>
          <a:stretch>
            <a:fillRect/>
          </a:stretch>
        </p:blipFill>
        <p:spPr>
          <a:xfrm>
            <a:off x="-3111553" y="383"/>
            <a:ext cx="17338369" cy="9752834"/>
          </a:xfrm>
          <a:prstGeom prst="rect">
            <a:avLst/>
          </a:prstGeom>
          <a:ln w="12700">
            <a:miter lim="400000"/>
          </a:ln>
        </p:spPr>
      </p:pic>
      <p:sp>
        <p:nvSpPr>
          <p:cNvPr id="276" name="Shape 276"/>
          <p:cNvSpPr>
            <a:spLocks noGrp="1"/>
          </p:cNvSpPr>
          <p:nvPr>
            <p:ph type="title"/>
          </p:nvPr>
        </p:nvSpPr>
        <p:spPr>
          <a:xfrm>
            <a:off x="568534" y="162240"/>
            <a:ext cx="11704321" cy="2416094"/>
          </a:xfrm>
          <a:prstGeom prst="rect">
            <a:avLst/>
          </a:prstGeom>
        </p:spPr>
        <p:txBody>
          <a:bodyPr/>
          <a:lstStyle/>
          <a:p>
            <a:pPr algn="l" defTabSz="650166">
              <a:defRPr sz="4400" spc="0">
                <a:latin typeface="Helvetica"/>
                <a:ea typeface="Helvetica"/>
                <a:cs typeface="Helvetica"/>
                <a:sym typeface="Helvetica"/>
              </a:defRPr>
            </a:pPr>
            <a:r>
              <a:t>Миссия ASEA: </a:t>
            </a:r>
          </a:p>
          <a:p>
            <a:pPr algn="l" defTabSz="650166">
              <a:defRPr sz="4400" spc="0"/>
            </a:pPr>
            <a:r>
              <a:t>Улучшать жизни людей и делать мир более позитивным и добрым.</a:t>
            </a:r>
          </a:p>
        </p:txBody>
      </p:sp>
      <p:sp>
        <p:nvSpPr>
          <p:cNvPr id="277" name="Shape 277"/>
          <p:cNvSpPr>
            <a:spLocks noGrp="1"/>
          </p:cNvSpPr>
          <p:nvPr>
            <p:ph type="body" sz="half" idx="1"/>
          </p:nvPr>
        </p:nvSpPr>
        <p:spPr>
          <a:xfrm>
            <a:off x="939396" y="3216926"/>
            <a:ext cx="5596040" cy="5599696"/>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300">
                <a:solidFill>
                  <a:srgbClr val="000000"/>
                </a:solidFill>
              </a:defRPr>
            </a:pPr>
            <a:r>
              <a:rPr dirty="0">
                <a:solidFill>
                  <a:srgbClr val="3DA547"/>
                </a:solidFill>
              </a:rPr>
              <a:t>Присутствие в 26 странах: </a:t>
            </a:r>
            <a:r>
              <a:rPr dirty="0">
                <a:solidFill>
                  <a:srgbClr val="6B6B6B"/>
                </a:solidFill>
              </a:rPr>
              <a:t> </a:t>
            </a:r>
          </a:p>
          <a:p>
            <a:pPr marL="654957" indent="-413657">
              <a:spcBef>
                <a:spcPts val="1600"/>
              </a:spcBef>
              <a:buSzPct val="100000"/>
              <a:buChar char="•"/>
              <a:defRPr sz="3300"/>
            </a:pPr>
            <a:r>
              <a:rPr dirty="0">
                <a:solidFill>
                  <a:srgbClr val="6B6B6B"/>
                </a:solidFill>
              </a:rPr>
              <a:t>Северная Америка, Европа, Австралия/Новая Зеландия</a:t>
            </a:r>
          </a:p>
          <a:p>
            <a:pPr>
              <a:spcBef>
                <a:spcPts val="0"/>
              </a:spcBef>
              <a:defRPr sz="3300">
                <a:solidFill>
                  <a:srgbClr val="000000"/>
                </a:solidFill>
              </a:defRPr>
            </a:pPr>
            <a:r>
              <a:rPr dirty="0">
                <a:solidFill>
                  <a:srgbClr val="3DA547"/>
                </a:solidFill>
              </a:rPr>
              <a:t>Общий объем продаж: $320 миллионов долларов        </a:t>
            </a:r>
          </a:p>
          <a:p>
            <a:pPr marL="654957" indent="-413657">
              <a:spcBef>
                <a:spcPts val="1600"/>
              </a:spcBef>
              <a:buSzPct val="100000"/>
              <a:buChar char="•"/>
              <a:defRPr sz="3300">
                <a:solidFill>
                  <a:srgbClr val="6B6B6B"/>
                </a:solidFill>
              </a:defRPr>
            </a:pPr>
            <a:r>
              <a:rPr dirty="0"/>
              <a:t>Запуск в 2010, никаких долгов, прибыль с первого года</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p:cNvSpPr>
          <p:nvPr>
            <p:ph type="title"/>
          </p:nvPr>
        </p:nvSpPr>
        <p:spPr>
          <a:xfrm>
            <a:off x="218568" y="106102"/>
            <a:ext cx="12806011" cy="1929937"/>
          </a:xfrm>
          <a:prstGeom prst="rect">
            <a:avLst/>
          </a:prstGeom>
        </p:spPr>
        <p:txBody>
          <a:bodyPr/>
          <a:lstStyle/>
          <a:p>
            <a:pPr algn="l">
              <a:lnSpc>
                <a:spcPct val="90000"/>
              </a:lnSpc>
              <a:defRPr sz="4000" spc="400"/>
            </a:pPr>
            <a:r>
              <a:t>Безопасные продукты RENU</a:t>
            </a:r>
            <a:r>
              <a:rPr i="1"/>
              <a:t> </a:t>
            </a:r>
            <a:r>
              <a:t>ADVANCED</a:t>
            </a:r>
          </a:p>
          <a:p>
            <a:pPr algn="l">
              <a:lnSpc>
                <a:spcPct val="90000"/>
              </a:lnSpc>
              <a:defRPr sz="4000" spc="400"/>
            </a:pPr>
            <a:r>
              <a:t>Нет нейротоксинов или грубых ингредиентов</a:t>
            </a:r>
          </a:p>
        </p:txBody>
      </p:sp>
      <p:sp>
        <p:nvSpPr>
          <p:cNvPr id="499" name="Shape 499"/>
          <p:cNvSpPr/>
          <p:nvPr/>
        </p:nvSpPr>
        <p:spPr>
          <a:xfrm>
            <a:off x="1856005" y="-252741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00" name="Shape 500"/>
          <p:cNvSpPr/>
          <p:nvPr/>
        </p:nvSpPr>
        <p:spPr>
          <a:xfrm>
            <a:off x="206968" y="84247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01" name="Skeeter Mast .png"/>
          <p:cNvPicPr>
            <a:picLocks noChangeAspect="1"/>
          </p:cNvPicPr>
          <p:nvPr/>
        </p:nvPicPr>
        <p:blipFill>
          <a:blip r:embed="rId3"/>
          <a:stretch>
            <a:fillRect/>
          </a:stretch>
        </p:blipFill>
        <p:spPr>
          <a:xfrm>
            <a:off x="5274446" y="2261148"/>
            <a:ext cx="3746129" cy="3763235"/>
          </a:xfrm>
          <a:prstGeom prst="rect">
            <a:avLst/>
          </a:prstGeom>
          <a:ln w="12700">
            <a:miter lim="400000"/>
          </a:ln>
        </p:spPr>
      </p:pic>
      <p:pic>
        <p:nvPicPr>
          <p:cNvPr id="502" name="renuAdvancedSC.jpg"/>
          <p:cNvPicPr>
            <a:picLocks noChangeAspect="1"/>
          </p:cNvPicPr>
          <p:nvPr/>
        </p:nvPicPr>
        <p:blipFill>
          <a:blip r:embed="rId4">
            <a:alphaModFix amt="71713"/>
          </a:blip>
          <a:srcRect l="42707"/>
          <a:stretch>
            <a:fillRect/>
          </a:stretch>
        </p:blipFill>
        <p:spPr>
          <a:xfrm>
            <a:off x="505692" y="2591990"/>
            <a:ext cx="4057896" cy="4569784"/>
          </a:xfrm>
          <a:prstGeom prst="rect">
            <a:avLst/>
          </a:prstGeom>
          <a:ln w="25400">
            <a:miter lim="400000"/>
          </a:ln>
          <a:effectLst>
            <a:outerShdw blurRad="127000" dist="76200" dir="5520000" rotWithShape="0">
              <a:srgbClr val="000000">
                <a:alpha val="60000"/>
              </a:srgbClr>
            </a:outerShdw>
          </a:effectLst>
        </p:spPr>
      </p:pic>
      <p:pic>
        <p:nvPicPr>
          <p:cNvPr id="503" name="image44.png"/>
          <p:cNvPicPr>
            <a:picLocks noChangeAspect="1"/>
          </p:cNvPicPr>
          <p:nvPr/>
        </p:nvPicPr>
        <p:blipFill>
          <a:blip r:embed="rId5"/>
          <a:stretch>
            <a:fillRect/>
          </a:stretch>
        </p:blipFill>
        <p:spPr>
          <a:xfrm>
            <a:off x="778460" y="7916084"/>
            <a:ext cx="2817517" cy="1124362"/>
          </a:xfrm>
          <a:prstGeom prst="rect">
            <a:avLst/>
          </a:prstGeom>
          <a:ln w="12700">
            <a:miter lim="400000"/>
          </a:ln>
        </p:spPr>
      </p:pic>
      <p:pic>
        <p:nvPicPr>
          <p:cNvPr id="504" name="therese serum.jpg"/>
          <p:cNvPicPr>
            <a:picLocks noChangeAspect="1"/>
          </p:cNvPicPr>
          <p:nvPr/>
        </p:nvPicPr>
        <p:blipFill>
          <a:blip r:embed="rId6"/>
          <a:stretch>
            <a:fillRect/>
          </a:stretch>
        </p:blipFill>
        <p:spPr>
          <a:xfrm>
            <a:off x="7733264" y="6213950"/>
            <a:ext cx="5119749" cy="3393551"/>
          </a:xfrm>
          <a:prstGeom prst="rect">
            <a:avLst/>
          </a:prstGeom>
          <a:ln w="12700">
            <a:miter lim="400000"/>
          </a:ln>
        </p:spPr>
      </p:pic>
      <p:sp>
        <p:nvSpPr>
          <p:cNvPr id="505" name="Shape 505"/>
          <p:cNvSpPr/>
          <p:nvPr/>
        </p:nvSpPr>
        <p:spPr>
          <a:xfrm>
            <a:off x="9150566" y="3219382"/>
            <a:ext cx="2012837" cy="16459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70000"/>
              </a:lnSpc>
              <a:defRPr sz="2800"/>
            </a:pPr>
            <a:r>
              <a:t>Эффект RENU Advanced</a:t>
            </a:r>
            <a:br/>
            <a:r>
              <a:t>после двух нанесений</a:t>
            </a:r>
          </a:p>
        </p:txBody>
      </p:sp>
      <p:sp>
        <p:nvSpPr>
          <p:cNvPr id="506" name="Shape 506"/>
          <p:cNvSpPr/>
          <p:nvPr/>
        </p:nvSpPr>
        <p:spPr>
          <a:xfrm>
            <a:off x="9158889" y="5350862"/>
            <a:ext cx="3746128" cy="7924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70000"/>
              </a:lnSpc>
              <a:defRPr sz="2800"/>
            </a:lvl1pPr>
          </a:lstStyle>
          <a:p>
            <a:r>
              <a:t>Эффект Редокс Серы на пятне на лбу</a:t>
            </a:r>
          </a:p>
        </p:txBody>
      </p:sp>
      <p:sp>
        <p:nvSpPr>
          <p:cNvPr id="507" name="Shape 507"/>
          <p:cNvSpPr/>
          <p:nvPr/>
        </p:nvSpPr>
        <p:spPr>
          <a:xfrm>
            <a:off x="8204668" y="6478237"/>
            <a:ext cx="1270001" cy="1098037"/>
          </a:xfrm>
          <a:prstGeom prst="ellipse">
            <a:avLst/>
          </a:prstGeom>
          <a:ln w="25400">
            <a:solidFill>
              <a:srgbClr val="FF2600">
                <a:alpha val="44000"/>
              </a:srgbClr>
            </a:solidFill>
            <a:miter lim="400000"/>
          </a:ln>
        </p:spPr>
        <p:txBody>
          <a:bodyPr lIns="50800" tIns="50800" rIns="50800" bIns="50800" anchor="ctr"/>
          <a:lstStyle/>
          <a:p>
            <a:pPr>
              <a:defRPr sz="3600">
                <a:solidFill>
                  <a:srgbClr val="FFFFFF"/>
                </a:solidFill>
              </a:defRPr>
            </a:pPr>
            <a:endParaRPr/>
          </a:p>
        </p:txBody>
      </p:sp>
      <p:sp>
        <p:nvSpPr>
          <p:cNvPr id="508" name="Shape 508"/>
          <p:cNvSpPr/>
          <p:nvPr/>
        </p:nvSpPr>
        <p:spPr>
          <a:xfrm>
            <a:off x="1810841" y="8854209"/>
            <a:ext cx="3896718" cy="330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
            </a:lvl1pPr>
          </a:lstStyle>
          <a:p>
            <a:r>
              <a:t>Средство прошло клинические исследования</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title"/>
          </p:nvPr>
        </p:nvSpPr>
        <p:spPr>
          <a:xfrm>
            <a:off x="650239" y="660231"/>
            <a:ext cx="11704322" cy="1354783"/>
          </a:xfrm>
          <a:prstGeom prst="rect">
            <a:avLst/>
          </a:prstGeom>
        </p:spPr>
        <p:txBody>
          <a:bodyPr/>
          <a:lstStyle/>
          <a:p>
            <a:r>
              <a:t>Редокс Добавка ASEA</a:t>
            </a:r>
          </a:p>
        </p:txBody>
      </p:sp>
      <p:sp>
        <p:nvSpPr>
          <p:cNvPr id="513" name="Shape 513"/>
          <p:cNvSpPr/>
          <p:nvPr/>
        </p:nvSpPr>
        <p:spPr>
          <a:xfrm>
            <a:off x="973929" y="2913478"/>
            <a:ext cx="5959427" cy="4714945"/>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144497" tIns="144497" rIns="144497" bIns="144497"/>
          <a:lstStyle/>
          <a:p>
            <a:pPr algn="l" defTabSz="866986">
              <a:defRPr sz="3600">
                <a:solidFill>
                  <a:srgbClr val="000000"/>
                </a:solidFill>
                <a:latin typeface="Helvetica Light"/>
                <a:ea typeface="Helvetica Light"/>
                <a:cs typeface="Helvetica Light"/>
                <a:sym typeface="Helvetica Light"/>
              </a:defRPr>
            </a:pPr>
            <a:r>
              <a:rPr>
                <a:solidFill>
                  <a:srgbClr val="6B6B6B"/>
                </a:solidFill>
              </a:rPr>
              <a:t>Восстанавливает Редокс Сигнальные Молекулы, которые улучшают обновление клеток и помогают </a:t>
            </a:r>
            <a:r>
              <a:rPr i="1">
                <a:solidFill>
                  <a:srgbClr val="6B6B6B"/>
                </a:solidFill>
              </a:rPr>
              <a:t>каждой системе организма оптимально функционировать в любом возрасте</a:t>
            </a:r>
          </a:p>
        </p:txBody>
      </p:sp>
      <p:pic>
        <p:nvPicPr>
          <p:cNvPr id="514" name="asea-bottle-and-pouch.png"/>
          <p:cNvPicPr>
            <a:picLocks noChangeAspect="1"/>
          </p:cNvPicPr>
          <p:nvPr/>
        </p:nvPicPr>
        <p:blipFill>
          <a:blip r:embed="rId3"/>
          <a:stretch>
            <a:fillRect/>
          </a:stretch>
        </p:blipFill>
        <p:spPr>
          <a:xfrm>
            <a:off x="8233200" y="2123550"/>
            <a:ext cx="3626232" cy="5817484"/>
          </a:xfrm>
          <a:prstGeom prst="rect">
            <a:avLst/>
          </a:prstGeom>
          <a:ln w="12700">
            <a:miter lim="400000"/>
          </a:ln>
        </p:spPr>
      </p:pic>
      <p:pic>
        <p:nvPicPr>
          <p:cNvPr id="515" name="inside out one size.png"/>
          <p:cNvPicPr>
            <a:picLocks noChangeAspect="1"/>
          </p:cNvPicPr>
          <p:nvPr/>
        </p:nvPicPr>
        <p:blipFill>
          <a:blip r:embed="rId4"/>
          <a:stretch>
            <a:fillRect/>
          </a:stretch>
        </p:blipFill>
        <p:spPr>
          <a:xfrm>
            <a:off x="8450792" y="7420147"/>
            <a:ext cx="3191048" cy="2020997"/>
          </a:xfrm>
          <a:prstGeom prst="rect">
            <a:avLst/>
          </a:prstGeom>
          <a:ln w="12700">
            <a:miter lim="400000"/>
          </a:ln>
        </p:spPr>
      </p:pic>
      <p:sp>
        <p:nvSpPr>
          <p:cNvPr id="516" name="Shape 516"/>
          <p:cNvSpPr/>
          <p:nvPr/>
        </p:nvSpPr>
        <p:spPr>
          <a:xfrm>
            <a:off x="1622747" y="8691418"/>
            <a:ext cx="6545052" cy="711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Клеточное здоровье изнутри</a:t>
            </a: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13"/>
                                        </p:tgtEl>
                                        <p:attrNameLst>
                                          <p:attrName>style.visibility</p:attrName>
                                        </p:attrNameLst>
                                      </p:cBhvr>
                                      <p:to>
                                        <p:strVal val="visible"/>
                                      </p:to>
                                    </p:set>
                                    <p:anim calcmode="lin" valueType="num">
                                      <p:cBhvr>
                                        <p:cTn id="7" dur="750" fill="hold"/>
                                        <p:tgtEl>
                                          <p:spTgt spid="513"/>
                                        </p:tgtEl>
                                        <p:attrNameLst>
                                          <p:attrName>ppt_w</p:attrName>
                                        </p:attrNameLst>
                                      </p:cBhvr>
                                      <p:tavLst>
                                        <p:tav tm="0">
                                          <p:val>
                                            <p:fltVal val="0"/>
                                          </p:val>
                                        </p:tav>
                                        <p:tav tm="100000">
                                          <p:val>
                                            <p:strVal val="#ppt_w"/>
                                          </p:val>
                                        </p:tav>
                                      </p:tavLst>
                                    </p:anim>
                                    <p:anim calcmode="lin" valueType="num">
                                      <p:cBhvr>
                                        <p:cTn id="8" dur="750" fill="hold"/>
                                        <p:tgtEl>
                                          <p:spTgt spid="513"/>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1000"/>
                                  </p:stCondLst>
                                  <p:iterate>
                                    <p:tmAbs val="0"/>
                                  </p:iterate>
                                  <p:childTnLst>
                                    <p:set>
                                      <p:cBhvr>
                                        <p:cTn id="11" fill="hold"/>
                                        <p:tgtEl>
                                          <p:spTgt spid="515"/>
                                        </p:tgtEl>
                                        <p:attrNameLst>
                                          <p:attrName>style.visibility</p:attrName>
                                        </p:attrNameLst>
                                      </p:cBhvr>
                                      <p:to>
                                        <p:strVal val="visible"/>
                                      </p:to>
                                    </p:set>
                                    <p:anim calcmode="lin" valueType="num">
                                      <p:cBhvr>
                                        <p:cTn id="12" dur="750" fill="hold"/>
                                        <p:tgtEl>
                                          <p:spTgt spid="515"/>
                                        </p:tgtEl>
                                        <p:attrNameLst>
                                          <p:attrName>ppt_w</p:attrName>
                                        </p:attrNameLst>
                                      </p:cBhvr>
                                      <p:tavLst>
                                        <p:tav tm="0">
                                          <p:val>
                                            <p:fltVal val="0"/>
                                          </p:val>
                                        </p:tav>
                                        <p:tav tm="100000">
                                          <p:val>
                                            <p:strVal val="#ppt_w"/>
                                          </p:val>
                                        </p:tav>
                                      </p:tavLst>
                                    </p:anim>
                                    <p:anim calcmode="lin" valueType="num">
                                      <p:cBhvr>
                                        <p:cTn id="13" dur="750" fill="hold"/>
                                        <p:tgtEl>
                                          <p:spTgt spid="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1" animBg="1" advAuto="0"/>
      <p:bldP spid="515"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p:cNvSpPr>
          <p:nvPr>
            <p:ph type="title"/>
          </p:nvPr>
        </p:nvSpPr>
        <p:spPr>
          <a:xfrm>
            <a:off x="-72926" y="-132433"/>
            <a:ext cx="13150652" cy="2997186"/>
          </a:xfrm>
          <a:prstGeom prst="rect">
            <a:avLst/>
          </a:prstGeom>
        </p:spPr>
        <p:txBody>
          <a:bodyPr/>
          <a:lstStyle/>
          <a:p>
            <a:pPr>
              <a:lnSpc>
                <a:spcPct val="80000"/>
              </a:lnSpc>
            </a:pPr>
            <a:r>
              <a:t>ASEA</a:t>
            </a:r>
          </a:p>
          <a:p>
            <a:pPr>
              <a:lnSpc>
                <a:spcPct val="80000"/>
              </a:lnSpc>
            </a:pPr>
            <a:r>
              <a:rPr sz="5500" spc="550"/>
              <a:t>Значительное Уменьшение Риска Возникновения Заболевания</a:t>
            </a:r>
          </a:p>
        </p:txBody>
      </p:sp>
      <p:pic>
        <p:nvPicPr>
          <p:cNvPr id="521" name="page20image3544.jpg"/>
          <p:cNvPicPr>
            <a:picLocks noChangeAspect="1"/>
          </p:cNvPicPr>
          <p:nvPr/>
        </p:nvPicPr>
        <p:blipFill>
          <a:blip r:embed="rId3"/>
          <a:stretch>
            <a:fillRect/>
          </a:stretch>
        </p:blipFill>
        <p:spPr>
          <a:xfrm>
            <a:off x="1295970" y="3097022"/>
            <a:ext cx="4434105" cy="5866659"/>
          </a:xfrm>
          <a:prstGeom prst="rect">
            <a:avLst/>
          </a:prstGeom>
          <a:ln w="25400">
            <a:miter lim="400000"/>
          </a:ln>
          <a:effectLst>
            <a:outerShdw blurRad="127000" dist="76200" dir="5520000" rotWithShape="0">
              <a:srgbClr val="000000">
                <a:alpha val="60000"/>
              </a:srgbClr>
            </a:outerShdw>
          </a:effectLst>
        </p:spPr>
      </p:pic>
      <p:sp>
        <p:nvSpPr>
          <p:cNvPr id="522" name="Shape 522"/>
          <p:cNvSpPr/>
          <p:nvPr/>
        </p:nvSpPr>
        <p:spPr>
          <a:xfrm>
            <a:off x="1989022" y="35585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23" name="page20image3712.jpg"/>
          <p:cNvPicPr>
            <a:picLocks noChangeAspect="1"/>
          </p:cNvPicPr>
          <p:nvPr/>
        </p:nvPicPr>
        <p:blipFill>
          <a:blip r:embed="rId4"/>
          <a:stretch>
            <a:fillRect/>
          </a:stretch>
        </p:blipFill>
        <p:spPr>
          <a:xfrm>
            <a:off x="6556588" y="2796337"/>
            <a:ext cx="5222614" cy="3505348"/>
          </a:xfrm>
          <a:prstGeom prst="rect">
            <a:avLst/>
          </a:prstGeom>
          <a:ln w="25400">
            <a:miter lim="400000"/>
          </a:ln>
          <a:effectLst>
            <a:outerShdw blurRad="127000" dist="76200" dir="5520000" rotWithShape="0">
              <a:srgbClr val="000000">
                <a:alpha val="60000"/>
              </a:srgbClr>
            </a:outerShdw>
          </a:effectLst>
        </p:spPr>
      </p:pic>
      <p:sp>
        <p:nvSpPr>
          <p:cNvPr id="524" name="Shape 524"/>
          <p:cNvSpPr/>
          <p:nvPr/>
        </p:nvSpPr>
        <p:spPr>
          <a:xfrm>
            <a:off x="6271483" y="1390440"/>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25" name="page20image3880.jpg"/>
          <p:cNvPicPr>
            <a:picLocks noChangeAspect="1"/>
          </p:cNvPicPr>
          <p:nvPr/>
        </p:nvPicPr>
        <p:blipFill>
          <a:blip r:embed="rId5"/>
          <a:stretch>
            <a:fillRect/>
          </a:stretch>
        </p:blipFill>
        <p:spPr>
          <a:xfrm>
            <a:off x="7011241" y="6566311"/>
            <a:ext cx="4313308" cy="2875539"/>
          </a:xfrm>
          <a:prstGeom prst="rect">
            <a:avLst/>
          </a:prstGeom>
          <a:ln w="25400">
            <a:miter lim="400000"/>
          </a:ln>
          <a:effectLst>
            <a:outerShdw blurRad="127000" dist="76200" dir="5520000" rotWithShape="0">
              <a:srgbClr val="000000">
                <a:alpha val="60000"/>
              </a:srgbClr>
            </a:outerShdw>
          </a:effectLst>
        </p:spPr>
      </p:pic>
      <p:sp>
        <p:nvSpPr>
          <p:cNvPr id="526" name="Shape 526"/>
          <p:cNvSpPr/>
          <p:nvPr/>
        </p:nvSpPr>
        <p:spPr>
          <a:xfrm>
            <a:off x="6069650" y="5581552"/>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p:cNvSpPr>
          <p:nvPr>
            <p:ph type="title"/>
          </p:nvPr>
        </p:nvSpPr>
        <p:spPr>
          <a:xfrm>
            <a:off x="-7975" y="121063"/>
            <a:ext cx="13020750" cy="2611446"/>
          </a:xfrm>
          <a:prstGeom prst="rect">
            <a:avLst/>
          </a:prstGeom>
        </p:spPr>
        <p:txBody>
          <a:bodyPr/>
          <a:lstStyle/>
          <a:p>
            <a:pPr>
              <a:defRPr sz="5400" spc="540"/>
            </a:pPr>
            <a:r>
              <a:t>РЕдокс Молекулы</a:t>
            </a:r>
            <a:br/>
            <a:r>
              <a:t>Значительные Результаты для спортсменов</a:t>
            </a:r>
          </a:p>
        </p:txBody>
      </p:sp>
      <p:pic>
        <p:nvPicPr>
          <p:cNvPr id="531" name="image84.jpeg"/>
          <p:cNvPicPr>
            <a:picLocks noChangeAspect="1"/>
          </p:cNvPicPr>
          <p:nvPr/>
        </p:nvPicPr>
        <p:blipFill>
          <a:blip r:embed="rId3"/>
          <a:stretch>
            <a:fillRect/>
          </a:stretch>
        </p:blipFill>
        <p:spPr>
          <a:xfrm>
            <a:off x="894732" y="3169991"/>
            <a:ext cx="5468427" cy="4556616"/>
          </a:xfrm>
          <a:prstGeom prst="rect">
            <a:avLst/>
          </a:prstGeom>
          <a:ln w="12700">
            <a:miter lim="400000"/>
          </a:ln>
          <a:effectLst>
            <a:outerShdw blurRad="88900" dist="63500" dir="2889864" rotWithShape="0">
              <a:srgbClr val="000000">
                <a:alpha val="38000"/>
              </a:srgbClr>
            </a:outerShdw>
          </a:effectLst>
        </p:spPr>
      </p:pic>
      <p:sp>
        <p:nvSpPr>
          <p:cNvPr id="532" name="Shape 532"/>
          <p:cNvSpPr>
            <a:spLocks noGrp="1"/>
          </p:cNvSpPr>
          <p:nvPr>
            <p:ph type="body" sz="quarter" idx="1"/>
          </p:nvPr>
        </p:nvSpPr>
        <p:spPr>
          <a:xfrm>
            <a:off x="6759403" y="3654803"/>
            <a:ext cx="4062725" cy="2443994"/>
          </a:xfrm>
          <a:prstGeom prst="rect">
            <a:avLst/>
          </a:prstGeom>
        </p:spPr>
        <p:txBody>
          <a:bodyPr/>
          <a:lstStyle/>
          <a:p>
            <a:pPr marL="275512" indent="-275512" defTabSz="572211">
              <a:spcBef>
                <a:spcPts val="500"/>
              </a:spcBef>
              <a:defRPr sz="2772"/>
            </a:pPr>
            <a:r>
              <a:t>Выносливость </a:t>
            </a:r>
          </a:p>
          <a:p>
            <a:pPr marL="275512" indent="-275512" defTabSz="572211">
              <a:spcBef>
                <a:spcPts val="500"/>
              </a:spcBef>
              <a:defRPr sz="2772"/>
            </a:pPr>
            <a:r>
              <a:t>Сила </a:t>
            </a:r>
          </a:p>
          <a:p>
            <a:pPr marL="275512" indent="-275512" defTabSz="572211">
              <a:spcBef>
                <a:spcPts val="500"/>
              </a:spcBef>
              <a:defRPr sz="2772"/>
            </a:pPr>
            <a:r>
              <a:t>Восстановление </a:t>
            </a:r>
          </a:p>
          <a:p>
            <a:pPr marL="275512" indent="-275512" defTabSz="572211">
              <a:spcBef>
                <a:spcPts val="500"/>
              </a:spcBef>
              <a:defRPr sz="2772"/>
            </a:pPr>
            <a:r>
              <a:t>Психологическая</a:t>
            </a:r>
            <a:br/>
            <a:r>
              <a:t>стойкость</a:t>
            </a:r>
          </a:p>
        </p:txBody>
      </p:sp>
      <p:pic>
        <p:nvPicPr>
          <p:cNvPr id="533" name="image98.png"/>
          <p:cNvPicPr>
            <a:picLocks noChangeAspect="1"/>
          </p:cNvPicPr>
          <p:nvPr/>
        </p:nvPicPr>
        <p:blipFill>
          <a:blip r:embed="rId4"/>
          <a:stretch>
            <a:fillRect/>
          </a:stretch>
        </p:blipFill>
        <p:spPr>
          <a:xfrm>
            <a:off x="10086871" y="3536876"/>
            <a:ext cx="2711466" cy="48256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32">
                                            <p:bg/>
                                          </p:spTgt>
                                        </p:tgtEl>
                                        <p:attrNameLst>
                                          <p:attrName>style.visibility</p:attrName>
                                        </p:attrNameLst>
                                      </p:cBhvr>
                                      <p:to>
                                        <p:strVal val="visible"/>
                                      </p:to>
                                    </p:set>
                                    <p:animEffect transition="in" filter="wipe(up)">
                                      <p:cBhvr>
                                        <p:cTn id="7" dur="500"/>
                                        <p:tgtEl>
                                          <p:spTgt spid="532">
                                            <p:bg/>
                                          </p:spTgt>
                                        </p:tgtEl>
                                      </p:cBhvr>
                                    </p:animEffect>
                                  </p:childTnLst>
                                </p:cTn>
                              </p:par>
                              <p:par>
                                <p:cTn id="8" presetID="22" presetClass="entr" presetSubtype="1" fill="hold" grpId="1" nodeType="withEffect">
                                  <p:stCondLst>
                                    <p:cond delay="0"/>
                                  </p:stCondLst>
                                  <p:iterate>
                                    <p:tmAbs val="0"/>
                                  </p:iterate>
                                  <p:childTnLst>
                                    <p:set>
                                      <p:cBhvr>
                                        <p:cTn id="9" fill="hold"/>
                                        <p:tgtEl>
                                          <p:spTgt spid="532">
                                            <p:txEl>
                                              <p:pRg st="0" end="0"/>
                                            </p:txEl>
                                          </p:spTgt>
                                        </p:tgtEl>
                                        <p:attrNameLst>
                                          <p:attrName>style.visibility</p:attrName>
                                        </p:attrNameLst>
                                      </p:cBhvr>
                                      <p:to>
                                        <p:strVal val="visible"/>
                                      </p:to>
                                    </p:set>
                                    <p:animEffect transition="in" filter="wipe(up)">
                                      <p:cBhvr>
                                        <p:cTn id="10" dur="500"/>
                                        <p:tgtEl>
                                          <p:spTgt spid="532">
                                            <p:txEl>
                                              <p:pRg st="0" end="0"/>
                                            </p:txEl>
                                          </p:spTgt>
                                        </p:tgtEl>
                                      </p:cBhvr>
                                    </p:animEffect>
                                  </p:childTnLst>
                                </p:cTn>
                              </p:par>
                            </p:childTnLst>
                          </p:cTn>
                        </p:par>
                        <p:par>
                          <p:cTn id="11" fill="hold">
                            <p:stCondLst>
                              <p:cond delay="500"/>
                            </p:stCondLst>
                            <p:childTnLst>
                              <p:par>
                                <p:cTn id="12" presetID="22" presetClass="entr" presetSubtype="1" fill="hold" grpId="1" nodeType="afterEffect">
                                  <p:stCondLst>
                                    <p:cond delay="0"/>
                                  </p:stCondLst>
                                  <p:iterate>
                                    <p:tmAbs val="0"/>
                                  </p:iterate>
                                  <p:childTnLst>
                                    <p:set>
                                      <p:cBhvr>
                                        <p:cTn id="13" fill="hold"/>
                                        <p:tgtEl>
                                          <p:spTgt spid="532">
                                            <p:txEl>
                                              <p:pRg st="1" end="1"/>
                                            </p:txEl>
                                          </p:spTgt>
                                        </p:tgtEl>
                                        <p:attrNameLst>
                                          <p:attrName>style.visibility</p:attrName>
                                        </p:attrNameLst>
                                      </p:cBhvr>
                                      <p:to>
                                        <p:strVal val="visible"/>
                                      </p:to>
                                    </p:set>
                                    <p:animEffect transition="in" filter="wipe(up)">
                                      <p:cBhvr>
                                        <p:cTn id="14" dur="500"/>
                                        <p:tgtEl>
                                          <p:spTgt spid="532">
                                            <p:txEl>
                                              <p:pRg st="1" end="1"/>
                                            </p:txEl>
                                          </p:spTgt>
                                        </p:tgtEl>
                                      </p:cBhvr>
                                    </p:animEffect>
                                  </p:childTnLst>
                                </p:cTn>
                              </p:par>
                            </p:childTnLst>
                          </p:cTn>
                        </p:par>
                        <p:par>
                          <p:cTn id="15" fill="hold">
                            <p:stCondLst>
                              <p:cond delay="1000"/>
                            </p:stCondLst>
                            <p:childTnLst>
                              <p:par>
                                <p:cTn id="16" presetID="22" presetClass="entr" presetSubtype="1" fill="hold" grpId="1" nodeType="afterEffect">
                                  <p:stCondLst>
                                    <p:cond delay="0"/>
                                  </p:stCondLst>
                                  <p:iterate>
                                    <p:tmAbs val="0"/>
                                  </p:iterate>
                                  <p:childTnLst>
                                    <p:set>
                                      <p:cBhvr>
                                        <p:cTn id="17" fill="hold"/>
                                        <p:tgtEl>
                                          <p:spTgt spid="532">
                                            <p:txEl>
                                              <p:pRg st="2" end="2"/>
                                            </p:txEl>
                                          </p:spTgt>
                                        </p:tgtEl>
                                        <p:attrNameLst>
                                          <p:attrName>style.visibility</p:attrName>
                                        </p:attrNameLst>
                                      </p:cBhvr>
                                      <p:to>
                                        <p:strVal val="visible"/>
                                      </p:to>
                                    </p:set>
                                    <p:animEffect transition="in" filter="wipe(up)">
                                      <p:cBhvr>
                                        <p:cTn id="18" dur="500"/>
                                        <p:tgtEl>
                                          <p:spTgt spid="532">
                                            <p:txEl>
                                              <p:pRg st="2" end="2"/>
                                            </p:txEl>
                                          </p:spTgt>
                                        </p:tgtEl>
                                      </p:cBhvr>
                                    </p:animEffect>
                                  </p:childTnLst>
                                </p:cTn>
                              </p:par>
                            </p:childTnLst>
                          </p:cTn>
                        </p:par>
                        <p:par>
                          <p:cTn id="19" fill="hold">
                            <p:stCondLst>
                              <p:cond delay="1500"/>
                            </p:stCondLst>
                            <p:childTnLst>
                              <p:par>
                                <p:cTn id="20" presetID="22" presetClass="entr" presetSubtype="1" fill="hold" grpId="1" nodeType="afterEffect">
                                  <p:stCondLst>
                                    <p:cond delay="0"/>
                                  </p:stCondLst>
                                  <p:iterate>
                                    <p:tmAbs val="0"/>
                                  </p:iterate>
                                  <p:childTnLst>
                                    <p:set>
                                      <p:cBhvr>
                                        <p:cTn id="21" fill="hold"/>
                                        <p:tgtEl>
                                          <p:spTgt spid="532">
                                            <p:txEl>
                                              <p:pRg st="3" end="3"/>
                                            </p:txEl>
                                          </p:spTgt>
                                        </p:tgtEl>
                                        <p:attrNameLst>
                                          <p:attrName>style.visibility</p:attrName>
                                        </p:attrNameLst>
                                      </p:cBhvr>
                                      <p:to>
                                        <p:strVal val="visible"/>
                                      </p:to>
                                    </p:set>
                                    <p:animEffect transition="in" filter="wipe(up)">
                                      <p:cBhvr>
                                        <p:cTn id="22" dur="500"/>
                                        <p:tgtEl>
                                          <p:spTgt spid="5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537"/>
          <p:cNvSpPr>
            <a:spLocks noGrp="1"/>
          </p:cNvSpPr>
          <p:nvPr>
            <p:ph type="title"/>
          </p:nvPr>
        </p:nvSpPr>
        <p:spPr>
          <a:xfrm>
            <a:off x="726756" y="-137696"/>
            <a:ext cx="11956258" cy="2304608"/>
          </a:xfrm>
          <a:prstGeom prst="rect">
            <a:avLst/>
          </a:prstGeom>
        </p:spPr>
        <p:txBody>
          <a:bodyPr/>
          <a:lstStyle>
            <a:lvl1pPr>
              <a:defRPr sz="6300" spc="630"/>
            </a:lvl1pPr>
          </a:lstStyle>
          <a:p>
            <a:r>
              <a:t>Меняя жизни во всем мире</a:t>
            </a:r>
          </a:p>
        </p:txBody>
      </p:sp>
      <p:pic>
        <p:nvPicPr>
          <p:cNvPr id="538" name="bigstock-Global-Network-Of-People-8307369.jpg"/>
          <p:cNvPicPr>
            <a:picLocks noChangeAspect="1"/>
          </p:cNvPicPr>
          <p:nvPr/>
        </p:nvPicPr>
        <p:blipFill>
          <a:blip r:embed="rId3"/>
          <a:srcRect t="7680" b="1"/>
          <a:stretch>
            <a:fillRect/>
          </a:stretch>
        </p:blipFill>
        <p:spPr>
          <a:xfrm>
            <a:off x="2448400" y="2053432"/>
            <a:ext cx="8512970" cy="7700167"/>
          </a:xfrm>
          <a:custGeom>
            <a:avLst/>
            <a:gdLst/>
            <a:ahLst/>
            <a:cxnLst>
              <a:cxn ang="0">
                <a:pos x="wd2" y="hd2"/>
              </a:cxn>
              <a:cxn ang="5400000">
                <a:pos x="wd2" y="hd2"/>
              </a:cxn>
              <a:cxn ang="10800000">
                <a:pos x="wd2" y="hd2"/>
              </a:cxn>
              <a:cxn ang="16200000">
                <a:pos x="wd2" y="hd2"/>
              </a:cxn>
            </a:cxnLst>
            <a:rect l="0" t="0" r="r" b="b"/>
            <a:pathLst>
              <a:path w="21600" h="21574" extrusionOk="0">
                <a:moveTo>
                  <a:pt x="10561" y="2"/>
                </a:moveTo>
                <a:cubicBezTo>
                  <a:pt x="10410" y="6"/>
                  <a:pt x="10263" y="15"/>
                  <a:pt x="10122" y="29"/>
                </a:cubicBezTo>
                <a:cubicBezTo>
                  <a:pt x="8271" y="213"/>
                  <a:pt x="6655" y="879"/>
                  <a:pt x="5229" y="2044"/>
                </a:cubicBezTo>
                <a:cubicBezTo>
                  <a:pt x="4835" y="2366"/>
                  <a:pt x="4135" y="3093"/>
                  <a:pt x="3771" y="3557"/>
                </a:cubicBezTo>
                <a:cubicBezTo>
                  <a:pt x="3768" y="3561"/>
                  <a:pt x="3764" y="3564"/>
                  <a:pt x="3761" y="3568"/>
                </a:cubicBezTo>
                <a:cubicBezTo>
                  <a:pt x="3762" y="3588"/>
                  <a:pt x="3753" y="3603"/>
                  <a:pt x="3732" y="3620"/>
                </a:cubicBezTo>
                <a:cubicBezTo>
                  <a:pt x="3702" y="3645"/>
                  <a:pt x="3634" y="3745"/>
                  <a:pt x="3580" y="3840"/>
                </a:cubicBezTo>
                <a:cubicBezTo>
                  <a:pt x="3526" y="3936"/>
                  <a:pt x="3408" y="4122"/>
                  <a:pt x="3316" y="4253"/>
                </a:cubicBezTo>
                <a:cubicBezTo>
                  <a:pt x="3147" y="4497"/>
                  <a:pt x="2695" y="5268"/>
                  <a:pt x="2695" y="5314"/>
                </a:cubicBezTo>
                <a:cubicBezTo>
                  <a:pt x="2695" y="5328"/>
                  <a:pt x="2603" y="5546"/>
                  <a:pt x="2490" y="5798"/>
                </a:cubicBezTo>
                <a:cubicBezTo>
                  <a:pt x="2378" y="6050"/>
                  <a:pt x="2282" y="6285"/>
                  <a:pt x="2277" y="6320"/>
                </a:cubicBezTo>
                <a:cubicBezTo>
                  <a:pt x="2272" y="6355"/>
                  <a:pt x="2256" y="6397"/>
                  <a:pt x="2241" y="6414"/>
                </a:cubicBezTo>
                <a:cubicBezTo>
                  <a:pt x="2225" y="6430"/>
                  <a:pt x="2212" y="6490"/>
                  <a:pt x="2212" y="6545"/>
                </a:cubicBezTo>
                <a:cubicBezTo>
                  <a:pt x="2212" y="6600"/>
                  <a:pt x="2176" y="6665"/>
                  <a:pt x="2131" y="6692"/>
                </a:cubicBezTo>
                <a:cubicBezTo>
                  <a:pt x="2114" y="6701"/>
                  <a:pt x="2103" y="6713"/>
                  <a:pt x="2093" y="6724"/>
                </a:cubicBezTo>
                <a:cubicBezTo>
                  <a:pt x="2093" y="6782"/>
                  <a:pt x="2079" y="6875"/>
                  <a:pt x="2044" y="7028"/>
                </a:cubicBezTo>
                <a:cubicBezTo>
                  <a:pt x="1909" y="7627"/>
                  <a:pt x="1883" y="7755"/>
                  <a:pt x="1876" y="7866"/>
                </a:cubicBezTo>
                <a:cubicBezTo>
                  <a:pt x="1872" y="7926"/>
                  <a:pt x="1855" y="7998"/>
                  <a:pt x="1838" y="8027"/>
                </a:cubicBezTo>
                <a:cubicBezTo>
                  <a:pt x="1821" y="8057"/>
                  <a:pt x="1800" y="8194"/>
                  <a:pt x="1790" y="8332"/>
                </a:cubicBezTo>
                <a:cubicBezTo>
                  <a:pt x="1781" y="8471"/>
                  <a:pt x="1771" y="8589"/>
                  <a:pt x="1767" y="8595"/>
                </a:cubicBezTo>
                <a:cubicBezTo>
                  <a:pt x="1747" y="8627"/>
                  <a:pt x="1690" y="9178"/>
                  <a:pt x="1676" y="9476"/>
                </a:cubicBezTo>
                <a:cubicBezTo>
                  <a:pt x="1673" y="9533"/>
                  <a:pt x="1665" y="9570"/>
                  <a:pt x="1652" y="9593"/>
                </a:cubicBezTo>
                <a:cubicBezTo>
                  <a:pt x="1658" y="9689"/>
                  <a:pt x="1663" y="9790"/>
                  <a:pt x="1669" y="9912"/>
                </a:cubicBezTo>
                <a:cubicBezTo>
                  <a:pt x="1705" y="10754"/>
                  <a:pt x="1717" y="10946"/>
                  <a:pt x="1753" y="11239"/>
                </a:cubicBezTo>
                <a:cubicBezTo>
                  <a:pt x="1770" y="11375"/>
                  <a:pt x="1778" y="11498"/>
                  <a:pt x="1778" y="11602"/>
                </a:cubicBezTo>
                <a:cubicBezTo>
                  <a:pt x="1798" y="11681"/>
                  <a:pt x="1820" y="11782"/>
                  <a:pt x="1847" y="11914"/>
                </a:cubicBezTo>
                <a:cubicBezTo>
                  <a:pt x="1982" y="12584"/>
                  <a:pt x="2385" y="13847"/>
                  <a:pt x="2512" y="14000"/>
                </a:cubicBezTo>
                <a:cubicBezTo>
                  <a:pt x="2547" y="14041"/>
                  <a:pt x="2574" y="14115"/>
                  <a:pt x="2574" y="14165"/>
                </a:cubicBezTo>
                <a:cubicBezTo>
                  <a:pt x="2574" y="14216"/>
                  <a:pt x="2592" y="14271"/>
                  <a:pt x="2614" y="14285"/>
                </a:cubicBezTo>
                <a:cubicBezTo>
                  <a:pt x="2649" y="14308"/>
                  <a:pt x="2658" y="14338"/>
                  <a:pt x="2644" y="14377"/>
                </a:cubicBezTo>
                <a:cubicBezTo>
                  <a:pt x="2687" y="14457"/>
                  <a:pt x="2730" y="14534"/>
                  <a:pt x="2756" y="14568"/>
                </a:cubicBezTo>
                <a:cubicBezTo>
                  <a:pt x="2784" y="14603"/>
                  <a:pt x="2847" y="14721"/>
                  <a:pt x="2897" y="14829"/>
                </a:cubicBezTo>
                <a:cubicBezTo>
                  <a:pt x="2947" y="14937"/>
                  <a:pt x="3032" y="15082"/>
                  <a:pt x="3086" y="15153"/>
                </a:cubicBezTo>
                <a:cubicBezTo>
                  <a:pt x="3166" y="15255"/>
                  <a:pt x="3190" y="15315"/>
                  <a:pt x="3092" y="15350"/>
                </a:cubicBezTo>
                <a:cubicBezTo>
                  <a:pt x="3113" y="15357"/>
                  <a:pt x="3129" y="15364"/>
                  <a:pt x="3139" y="15374"/>
                </a:cubicBezTo>
                <a:cubicBezTo>
                  <a:pt x="3175" y="15409"/>
                  <a:pt x="3225" y="15438"/>
                  <a:pt x="3251" y="15438"/>
                </a:cubicBezTo>
                <a:cubicBezTo>
                  <a:pt x="3276" y="15438"/>
                  <a:pt x="3326" y="15512"/>
                  <a:pt x="3360" y="15601"/>
                </a:cubicBezTo>
                <a:cubicBezTo>
                  <a:pt x="3395" y="15691"/>
                  <a:pt x="3492" y="15843"/>
                  <a:pt x="3577" y="15939"/>
                </a:cubicBezTo>
                <a:cubicBezTo>
                  <a:pt x="3662" y="16035"/>
                  <a:pt x="3738" y="16135"/>
                  <a:pt x="3746" y="16164"/>
                </a:cubicBezTo>
                <a:cubicBezTo>
                  <a:pt x="3754" y="16192"/>
                  <a:pt x="3887" y="16366"/>
                  <a:pt x="4041" y="16551"/>
                </a:cubicBezTo>
                <a:cubicBezTo>
                  <a:pt x="4195" y="16737"/>
                  <a:pt x="4325" y="16914"/>
                  <a:pt x="4329" y="16945"/>
                </a:cubicBezTo>
                <a:cubicBezTo>
                  <a:pt x="4335" y="16985"/>
                  <a:pt x="4327" y="17014"/>
                  <a:pt x="4297" y="17036"/>
                </a:cubicBezTo>
                <a:cubicBezTo>
                  <a:pt x="4306" y="17039"/>
                  <a:pt x="4314" y="17042"/>
                  <a:pt x="4317" y="17045"/>
                </a:cubicBezTo>
                <a:cubicBezTo>
                  <a:pt x="4341" y="17071"/>
                  <a:pt x="4399" y="17092"/>
                  <a:pt x="4447" y="17092"/>
                </a:cubicBezTo>
                <a:cubicBezTo>
                  <a:pt x="4494" y="17092"/>
                  <a:pt x="4567" y="17133"/>
                  <a:pt x="4609" y="17183"/>
                </a:cubicBezTo>
                <a:cubicBezTo>
                  <a:pt x="4752" y="17354"/>
                  <a:pt x="5368" y="17863"/>
                  <a:pt x="5792" y="18161"/>
                </a:cubicBezTo>
                <a:cubicBezTo>
                  <a:pt x="6496" y="18654"/>
                  <a:pt x="7238" y="19028"/>
                  <a:pt x="8078" y="19313"/>
                </a:cubicBezTo>
                <a:cubicBezTo>
                  <a:pt x="8271" y="19379"/>
                  <a:pt x="8437" y="19441"/>
                  <a:pt x="8479" y="19463"/>
                </a:cubicBezTo>
                <a:cubicBezTo>
                  <a:pt x="8549" y="19482"/>
                  <a:pt x="8623" y="19500"/>
                  <a:pt x="8695" y="19518"/>
                </a:cubicBezTo>
                <a:cubicBezTo>
                  <a:pt x="8719" y="19523"/>
                  <a:pt x="8741" y="19526"/>
                  <a:pt x="8762" y="19534"/>
                </a:cubicBezTo>
                <a:cubicBezTo>
                  <a:pt x="8911" y="19572"/>
                  <a:pt x="9058" y="19605"/>
                  <a:pt x="9206" y="19635"/>
                </a:cubicBezTo>
                <a:cubicBezTo>
                  <a:pt x="9217" y="19635"/>
                  <a:pt x="9229" y="19638"/>
                  <a:pt x="9239" y="19641"/>
                </a:cubicBezTo>
                <a:cubicBezTo>
                  <a:pt x="9451" y="19683"/>
                  <a:pt x="9657" y="19720"/>
                  <a:pt x="9835" y="19739"/>
                </a:cubicBezTo>
                <a:cubicBezTo>
                  <a:pt x="10800" y="19844"/>
                  <a:pt x="11821" y="19776"/>
                  <a:pt x="12776" y="19552"/>
                </a:cubicBezTo>
                <a:cubicBezTo>
                  <a:pt x="12779" y="19551"/>
                  <a:pt x="12782" y="19551"/>
                  <a:pt x="12786" y="19550"/>
                </a:cubicBezTo>
                <a:cubicBezTo>
                  <a:pt x="12824" y="19541"/>
                  <a:pt x="12861" y="19530"/>
                  <a:pt x="12899" y="19520"/>
                </a:cubicBezTo>
                <a:cubicBezTo>
                  <a:pt x="12915" y="19499"/>
                  <a:pt x="12946" y="19491"/>
                  <a:pt x="12973" y="19502"/>
                </a:cubicBezTo>
                <a:cubicBezTo>
                  <a:pt x="13000" y="19495"/>
                  <a:pt x="13028" y="19488"/>
                  <a:pt x="13056" y="19481"/>
                </a:cubicBezTo>
                <a:cubicBezTo>
                  <a:pt x="13070" y="19457"/>
                  <a:pt x="13106" y="19446"/>
                  <a:pt x="13136" y="19458"/>
                </a:cubicBezTo>
                <a:cubicBezTo>
                  <a:pt x="13137" y="19459"/>
                  <a:pt x="13137" y="19459"/>
                  <a:pt x="13138" y="19459"/>
                </a:cubicBezTo>
                <a:cubicBezTo>
                  <a:pt x="13164" y="19452"/>
                  <a:pt x="13190" y="19444"/>
                  <a:pt x="13216" y="19436"/>
                </a:cubicBezTo>
                <a:cubicBezTo>
                  <a:pt x="13229" y="19413"/>
                  <a:pt x="13262" y="19404"/>
                  <a:pt x="13290" y="19414"/>
                </a:cubicBezTo>
                <a:cubicBezTo>
                  <a:pt x="13370" y="19390"/>
                  <a:pt x="13448" y="19364"/>
                  <a:pt x="13526" y="19337"/>
                </a:cubicBezTo>
                <a:cubicBezTo>
                  <a:pt x="13566" y="19320"/>
                  <a:pt x="13762" y="19242"/>
                  <a:pt x="13978" y="19158"/>
                </a:cubicBezTo>
                <a:cubicBezTo>
                  <a:pt x="16033" y="18350"/>
                  <a:pt x="17817" y="16670"/>
                  <a:pt x="18862" y="14578"/>
                </a:cubicBezTo>
                <a:cubicBezTo>
                  <a:pt x="18876" y="14539"/>
                  <a:pt x="18894" y="14494"/>
                  <a:pt x="18915" y="14452"/>
                </a:cubicBezTo>
                <a:cubicBezTo>
                  <a:pt x="19038" y="14205"/>
                  <a:pt x="19299" y="13541"/>
                  <a:pt x="19428" y="13147"/>
                </a:cubicBezTo>
                <a:cubicBezTo>
                  <a:pt x="19739" y="12195"/>
                  <a:pt x="19903" y="11225"/>
                  <a:pt x="19938" y="10139"/>
                </a:cubicBezTo>
                <a:cubicBezTo>
                  <a:pt x="19947" y="9870"/>
                  <a:pt x="19960" y="9690"/>
                  <a:pt x="19975" y="9557"/>
                </a:cubicBezTo>
                <a:cubicBezTo>
                  <a:pt x="19966" y="9531"/>
                  <a:pt x="19957" y="9510"/>
                  <a:pt x="19949" y="9500"/>
                </a:cubicBezTo>
                <a:cubicBezTo>
                  <a:pt x="19928" y="9478"/>
                  <a:pt x="19911" y="9350"/>
                  <a:pt x="19910" y="9217"/>
                </a:cubicBezTo>
                <a:cubicBezTo>
                  <a:pt x="19910" y="9013"/>
                  <a:pt x="19869" y="8641"/>
                  <a:pt x="19815" y="8263"/>
                </a:cubicBezTo>
                <a:cubicBezTo>
                  <a:pt x="19798" y="8219"/>
                  <a:pt x="19783" y="8163"/>
                  <a:pt x="19775" y="8099"/>
                </a:cubicBezTo>
                <a:cubicBezTo>
                  <a:pt x="19693" y="7453"/>
                  <a:pt x="19214" y="5849"/>
                  <a:pt x="19040" y="5639"/>
                </a:cubicBezTo>
                <a:cubicBezTo>
                  <a:pt x="19007" y="5599"/>
                  <a:pt x="18976" y="5540"/>
                  <a:pt x="18972" y="5508"/>
                </a:cubicBezTo>
                <a:cubicBezTo>
                  <a:pt x="18969" y="5492"/>
                  <a:pt x="18962" y="5472"/>
                  <a:pt x="18958" y="5453"/>
                </a:cubicBezTo>
                <a:cubicBezTo>
                  <a:pt x="18945" y="5442"/>
                  <a:pt x="18933" y="5429"/>
                  <a:pt x="18923" y="5414"/>
                </a:cubicBezTo>
                <a:cubicBezTo>
                  <a:pt x="18891" y="5364"/>
                  <a:pt x="18865" y="5339"/>
                  <a:pt x="18865" y="5359"/>
                </a:cubicBezTo>
                <a:cubicBezTo>
                  <a:pt x="18865" y="5379"/>
                  <a:pt x="18837" y="5371"/>
                  <a:pt x="18804" y="5341"/>
                </a:cubicBezTo>
                <a:cubicBezTo>
                  <a:pt x="18768" y="5309"/>
                  <a:pt x="18749" y="5239"/>
                  <a:pt x="18758" y="5173"/>
                </a:cubicBezTo>
                <a:cubicBezTo>
                  <a:pt x="18759" y="5168"/>
                  <a:pt x="18758" y="5162"/>
                  <a:pt x="18758" y="5157"/>
                </a:cubicBezTo>
                <a:cubicBezTo>
                  <a:pt x="18740" y="5134"/>
                  <a:pt x="18725" y="5105"/>
                  <a:pt x="18724" y="5080"/>
                </a:cubicBezTo>
                <a:cubicBezTo>
                  <a:pt x="18721" y="5018"/>
                  <a:pt x="18610" y="4776"/>
                  <a:pt x="18593" y="4795"/>
                </a:cubicBezTo>
                <a:cubicBezTo>
                  <a:pt x="18582" y="4807"/>
                  <a:pt x="18538" y="4797"/>
                  <a:pt x="18495" y="4772"/>
                </a:cubicBezTo>
                <a:cubicBezTo>
                  <a:pt x="18410" y="4722"/>
                  <a:pt x="18417" y="4624"/>
                  <a:pt x="18507" y="4624"/>
                </a:cubicBezTo>
                <a:cubicBezTo>
                  <a:pt x="18513" y="4624"/>
                  <a:pt x="18518" y="4622"/>
                  <a:pt x="18524" y="4620"/>
                </a:cubicBezTo>
                <a:cubicBezTo>
                  <a:pt x="18522" y="4611"/>
                  <a:pt x="18522" y="4603"/>
                  <a:pt x="18526" y="4597"/>
                </a:cubicBezTo>
                <a:cubicBezTo>
                  <a:pt x="18538" y="4575"/>
                  <a:pt x="18511" y="4558"/>
                  <a:pt x="18466" y="4558"/>
                </a:cubicBezTo>
                <a:cubicBezTo>
                  <a:pt x="18421" y="4558"/>
                  <a:pt x="18366" y="4519"/>
                  <a:pt x="18342" y="4471"/>
                </a:cubicBezTo>
                <a:cubicBezTo>
                  <a:pt x="18319" y="4423"/>
                  <a:pt x="18312" y="4384"/>
                  <a:pt x="18327" y="4384"/>
                </a:cubicBezTo>
                <a:cubicBezTo>
                  <a:pt x="18343" y="4384"/>
                  <a:pt x="18321" y="4345"/>
                  <a:pt x="18280" y="4296"/>
                </a:cubicBezTo>
                <a:cubicBezTo>
                  <a:pt x="18239" y="4247"/>
                  <a:pt x="18199" y="4163"/>
                  <a:pt x="18192" y="4111"/>
                </a:cubicBezTo>
                <a:cubicBezTo>
                  <a:pt x="18185" y="4058"/>
                  <a:pt x="18155" y="3994"/>
                  <a:pt x="18124" y="3969"/>
                </a:cubicBezTo>
                <a:cubicBezTo>
                  <a:pt x="18093" y="3944"/>
                  <a:pt x="17960" y="3768"/>
                  <a:pt x="17828" y="3578"/>
                </a:cubicBezTo>
                <a:cubicBezTo>
                  <a:pt x="17737" y="3446"/>
                  <a:pt x="17626" y="3305"/>
                  <a:pt x="17528" y="3186"/>
                </a:cubicBezTo>
                <a:cubicBezTo>
                  <a:pt x="17185" y="2804"/>
                  <a:pt x="16687" y="2294"/>
                  <a:pt x="16656" y="2315"/>
                </a:cubicBezTo>
                <a:cubicBezTo>
                  <a:pt x="16636" y="2329"/>
                  <a:pt x="16520" y="2236"/>
                  <a:pt x="16398" y="2110"/>
                </a:cubicBezTo>
                <a:cubicBezTo>
                  <a:pt x="15954" y="1651"/>
                  <a:pt x="15167" y="1140"/>
                  <a:pt x="14413" y="819"/>
                </a:cubicBezTo>
                <a:cubicBezTo>
                  <a:pt x="14173" y="717"/>
                  <a:pt x="13866" y="587"/>
                  <a:pt x="13730" y="529"/>
                </a:cubicBezTo>
                <a:cubicBezTo>
                  <a:pt x="12909" y="182"/>
                  <a:pt x="11622" y="-26"/>
                  <a:pt x="10561" y="2"/>
                </a:cubicBezTo>
                <a:close/>
                <a:moveTo>
                  <a:pt x="13385" y="21168"/>
                </a:moveTo>
                <a:cubicBezTo>
                  <a:pt x="11427" y="21168"/>
                  <a:pt x="9219" y="21169"/>
                  <a:pt x="7230" y="21172"/>
                </a:cubicBezTo>
                <a:lnTo>
                  <a:pt x="1" y="21183"/>
                </a:lnTo>
                <a:lnTo>
                  <a:pt x="0" y="21379"/>
                </a:lnTo>
                <a:lnTo>
                  <a:pt x="0" y="21428"/>
                </a:lnTo>
                <a:lnTo>
                  <a:pt x="0" y="21574"/>
                </a:lnTo>
                <a:lnTo>
                  <a:pt x="10800" y="21574"/>
                </a:lnTo>
                <a:lnTo>
                  <a:pt x="21600" y="21574"/>
                </a:lnTo>
                <a:lnTo>
                  <a:pt x="21600" y="21442"/>
                </a:lnTo>
                <a:lnTo>
                  <a:pt x="21597" y="21183"/>
                </a:lnTo>
                <a:lnTo>
                  <a:pt x="18030" y="21172"/>
                </a:lnTo>
                <a:cubicBezTo>
                  <a:pt x="17048" y="21169"/>
                  <a:pt x="15342" y="21168"/>
                  <a:pt x="13385" y="21168"/>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38"/>
                                        </p:tgtEl>
                                        <p:attrNameLst>
                                          <p:attrName>style.visibility</p:attrName>
                                        </p:attrNameLst>
                                      </p:cBhvr>
                                      <p:to>
                                        <p:strVal val="visible"/>
                                      </p:to>
                                    </p:set>
                                    <p:animEffect transition="in" filter="box(out)">
                                      <p:cBhvr>
                                        <p:cTn id="7"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Stock42953536_M blue sky water reflection.jpg"/>
          <p:cNvPicPr>
            <a:picLocks noChangeAspect="1"/>
          </p:cNvPicPr>
          <p:nvPr/>
        </p:nvPicPr>
        <p:blipFill>
          <a:blip r:embed="rId3"/>
          <a:stretch>
            <a:fillRect/>
          </a:stretch>
        </p:blipFill>
        <p:spPr>
          <a:xfrm>
            <a:off x="-9263" y="889364"/>
            <a:ext cx="13023327" cy="8326248"/>
          </a:xfrm>
          <a:prstGeom prst="rect">
            <a:avLst/>
          </a:prstGeom>
          <a:ln w="12700">
            <a:miter lim="400000"/>
          </a:ln>
        </p:spPr>
      </p:pic>
      <p:sp>
        <p:nvSpPr>
          <p:cNvPr id="543" name="Shape 543"/>
          <p:cNvSpPr/>
          <p:nvPr/>
        </p:nvSpPr>
        <p:spPr>
          <a:xfrm>
            <a:off x="2020985" y="4636602"/>
            <a:ext cx="8962830" cy="3105151"/>
          </a:xfrm>
          <a:prstGeom prst="rect">
            <a:avLst/>
          </a:prstGeom>
          <a:ln w="12700">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r>
              <a:t>Средства ASEA и RENU 28 не предназначены для диагностики, предотвращения или же лечения какого-либо заболевания или медицинского состояния</a:t>
            </a:r>
          </a:p>
        </p:txBody>
      </p:sp>
      <p:pic>
        <p:nvPicPr>
          <p:cNvPr id="544" name="ASEA_new_Logo1_Blue_large.png"/>
          <p:cNvPicPr>
            <a:picLocks noChangeAspect="1"/>
          </p:cNvPicPr>
          <p:nvPr/>
        </p:nvPicPr>
        <p:blipFill>
          <a:blip r:embed="rId4"/>
          <a:stretch>
            <a:fillRect/>
          </a:stretch>
        </p:blipFill>
        <p:spPr>
          <a:xfrm>
            <a:off x="4185354" y="1773959"/>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girl thinking ponder question.png"/>
          <p:cNvPicPr>
            <a:picLocks noChangeAspect="1"/>
          </p:cNvPicPr>
          <p:nvPr/>
        </p:nvPicPr>
        <p:blipFill>
          <a:blip r:embed="rId3"/>
          <a:stretch>
            <a:fillRect/>
          </a:stretch>
        </p:blipFill>
        <p:spPr>
          <a:xfrm>
            <a:off x="5325114" y="3260711"/>
            <a:ext cx="9029701" cy="6286501"/>
          </a:xfrm>
          <a:prstGeom prst="rect">
            <a:avLst/>
          </a:prstGeom>
          <a:ln w="12700">
            <a:miter lim="400000"/>
          </a:ln>
        </p:spPr>
      </p:pic>
      <p:sp>
        <p:nvSpPr>
          <p:cNvPr id="549" name="Shape 549"/>
          <p:cNvSpPr/>
          <p:nvPr/>
        </p:nvSpPr>
        <p:spPr>
          <a:xfrm>
            <a:off x="1280439" y="238397"/>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550" name="bigstock-Talk-Bubble-6311542.jpg"/>
          <p:cNvPicPr>
            <a:picLocks/>
          </p:cNvPicPr>
          <p:nvPr/>
        </p:nvPicPr>
        <p:blipFill>
          <a:blip r:embed="rId4"/>
          <a:srcRect l="5289" t="14075" r="4411" b="22910"/>
          <a:stretch>
            <a:fillRect/>
          </a:stretch>
        </p:blipFill>
        <p:spPr>
          <a:xfrm flipH="1">
            <a:off x="5355973" y="206389"/>
            <a:ext cx="5410848" cy="3987904"/>
          </a:xfrm>
          <a:custGeom>
            <a:avLst/>
            <a:gdLst/>
            <a:ahLst/>
            <a:cxnLst>
              <a:cxn ang="0">
                <a:pos x="wd2" y="hd2"/>
              </a:cxn>
              <a:cxn ang="5400000">
                <a:pos x="wd2" y="hd2"/>
              </a:cxn>
              <a:cxn ang="10800000">
                <a:pos x="wd2" y="hd2"/>
              </a:cxn>
              <a:cxn ang="16200000">
                <a:pos x="wd2" y="hd2"/>
              </a:cxn>
            </a:cxnLst>
            <a:rect l="0" t="0" r="r" b="b"/>
            <a:pathLst>
              <a:path w="21579" h="21561" extrusionOk="0">
                <a:moveTo>
                  <a:pt x="11500" y="10"/>
                </a:moveTo>
                <a:cubicBezTo>
                  <a:pt x="10055" y="-37"/>
                  <a:pt x="8481" y="97"/>
                  <a:pt x="7180" y="389"/>
                </a:cubicBezTo>
                <a:cubicBezTo>
                  <a:pt x="3335" y="1254"/>
                  <a:pt x="580" y="3431"/>
                  <a:pt x="197" y="5912"/>
                </a:cubicBezTo>
                <a:cubicBezTo>
                  <a:pt x="158" y="6162"/>
                  <a:pt x="95" y="6515"/>
                  <a:pt x="56" y="6698"/>
                </a:cubicBezTo>
                <a:cubicBezTo>
                  <a:pt x="14" y="6890"/>
                  <a:pt x="-4" y="7107"/>
                  <a:pt x="1" y="7339"/>
                </a:cubicBezTo>
                <a:cubicBezTo>
                  <a:pt x="15" y="8036"/>
                  <a:pt x="228" y="8865"/>
                  <a:pt x="589" y="9552"/>
                </a:cubicBezTo>
                <a:cubicBezTo>
                  <a:pt x="981" y="10297"/>
                  <a:pt x="2032" y="11363"/>
                  <a:pt x="2957" y="11955"/>
                </a:cubicBezTo>
                <a:cubicBezTo>
                  <a:pt x="4058" y="12659"/>
                  <a:pt x="5376" y="13208"/>
                  <a:pt x="6612" y="13474"/>
                </a:cubicBezTo>
                <a:cubicBezTo>
                  <a:pt x="7417" y="13647"/>
                  <a:pt x="7429" y="13650"/>
                  <a:pt x="7386" y="13716"/>
                </a:cubicBezTo>
                <a:cubicBezTo>
                  <a:pt x="7366" y="13747"/>
                  <a:pt x="6967" y="13788"/>
                  <a:pt x="6498" y="13806"/>
                </a:cubicBezTo>
                <a:cubicBezTo>
                  <a:pt x="5824" y="13833"/>
                  <a:pt x="5544" y="13873"/>
                  <a:pt x="5162" y="14000"/>
                </a:cubicBezTo>
                <a:cubicBezTo>
                  <a:pt x="4009" y="14381"/>
                  <a:pt x="3482" y="14889"/>
                  <a:pt x="3329" y="15765"/>
                </a:cubicBezTo>
                <a:cubicBezTo>
                  <a:pt x="3146" y="16814"/>
                  <a:pt x="3260" y="17232"/>
                  <a:pt x="3869" y="17755"/>
                </a:cubicBezTo>
                <a:cubicBezTo>
                  <a:pt x="4270" y="18099"/>
                  <a:pt x="4812" y="18358"/>
                  <a:pt x="5444" y="18508"/>
                </a:cubicBezTo>
                <a:cubicBezTo>
                  <a:pt x="6036" y="18648"/>
                  <a:pt x="7056" y="18661"/>
                  <a:pt x="7693" y="18536"/>
                </a:cubicBezTo>
                <a:cubicBezTo>
                  <a:pt x="8278" y="18420"/>
                  <a:pt x="9067" y="18066"/>
                  <a:pt x="9428" y="17755"/>
                </a:cubicBezTo>
                <a:cubicBezTo>
                  <a:pt x="9857" y="17385"/>
                  <a:pt x="10047" y="17016"/>
                  <a:pt x="10040" y="16564"/>
                </a:cubicBezTo>
                <a:cubicBezTo>
                  <a:pt x="10027" y="15617"/>
                  <a:pt x="9827" y="15074"/>
                  <a:pt x="9333" y="14639"/>
                </a:cubicBezTo>
                <a:cubicBezTo>
                  <a:pt x="9067" y="14405"/>
                  <a:pt x="8268" y="13980"/>
                  <a:pt x="8094" y="13980"/>
                </a:cubicBezTo>
                <a:cubicBezTo>
                  <a:pt x="8055" y="13980"/>
                  <a:pt x="7942" y="13950"/>
                  <a:pt x="7842" y="13914"/>
                </a:cubicBezTo>
                <a:cubicBezTo>
                  <a:pt x="7711" y="13866"/>
                  <a:pt x="7679" y="13830"/>
                  <a:pt x="7731" y="13781"/>
                </a:cubicBezTo>
                <a:cubicBezTo>
                  <a:pt x="7783" y="13731"/>
                  <a:pt x="8018" y="13754"/>
                  <a:pt x="8560" y="13862"/>
                </a:cubicBezTo>
                <a:cubicBezTo>
                  <a:pt x="9232" y="13996"/>
                  <a:pt x="9493" y="14012"/>
                  <a:pt x="10886" y="14012"/>
                </a:cubicBezTo>
                <a:cubicBezTo>
                  <a:pt x="12464" y="14012"/>
                  <a:pt x="12797" y="13983"/>
                  <a:pt x="14156" y="13718"/>
                </a:cubicBezTo>
                <a:cubicBezTo>
                  <a:pt x="16256" y="13310"/>
                  <a:pt x="18397" y="12321"/>
                  <a:pt x="19656" y="11178"/>
                </a:cubicBezTo>
                <a:cubicBezTo>
                  <a:pt x="20890" y="10058"/>
                  <a:pt x="21596" y="8747"/>
                  <a:pt x="21579" y="7610"/>
                </a:cubicBezTo>
                <a:cubicBezTo>
                  <a:pt x="21570" y="6983"/>
                  <a:pt x="21457" y="5897"/>
                  <a:pt x="21365" y="5539"/>
                </a:cubicBezTo>
                <a:cubicBezTo>
                  <a:pt x="21246" y="5075"/>
                  <a:pt x="20755" y="4125"/>
                  <a:pt x="20400" y="3674"/>
                </a:cubicBezTo>
                <a:cubicBezTo>
                  <a:pt x="18990" y="1884"/>
                  <a:pt x="16134" y="532"/>
                  <a:pt x="12888" y="117"/>
                </a:cubicBezTo>
                <a:cubicBezTo>
                  <a:pt x="12450" y="61"/>
                  <a:pt x="11981" y="25"/>
                  <a:pt x="11500" y="10"/>
                </a:cubicBezTo>
                <a:close/>
                <a:moveTo>
                  <a:pt x="3442" y="18920"/>
                </a:moveTo>
                <a:cubicBezTo>
                  <a:pt x="2934" y="18920"/>
                  <a:pt x="2790" y="18944"/>
                  <a:pt x="2508" y="19078"/>
                </a:cubicBezTo>
                <a:cubicBezTo>
                  <a:pt x="2116" y="19265"/>
                  <a:pt x="1859" y="19594"/>
                  <a:pt x="1883" y="19875"/>
                </a:cubicBezTo>
                <a:cubicBezTo>
                  <a:pt x="1892" y="19980"/>
                  <a:pt x="1863" y="20128"/>
                  <a:pt x="1819" y="20205"/>
                </a:cubicBezTo>
                <a:cubicBezTo>
                  <a:pt x="1562" y="20656"/>
                  <a:pt x="1997" y="21243"/>
                  <a:pt x="2753" y="21469"/>
                </a:cubicBezTo>
                <a:cubicBezTo>
                  <a:pt x="2970" y="21533"/>
                  <a:pt x="3200" y="21563"/>
                  <a:pt x="3429" y="21561"/>
                </a:cubicBezTo>
                <a:cubicBezTo>
                  <a:pt x="4116" y="21555"/>
                  <a:pt x="4786" y="21270"/>
                  <a:pt x="5012" y="20827"/>
                </a:cubicBezTo>
                <a:cubicBezTo>
                  <a:pt x="5164" y="20529"/>
                  <a:pt x="5179" y="20348"/>
                  <a:pt x="5061" y="20235"/>
                </a:cubicBezTo>
                <a:cubicBezTo>
                  <a:pt x="5015" y="20191"/>
                  <a:pt x="4976" y="20029"/>
                  <a:pt x="4975" y="19875"/>
                </a:cubicBezTo>
                <a:cubicBezTo>
                  <a:pt x="4973" y="19513"/>
                  <a:pt x="4799" y="19284"/>
                  <a:pt x="4372" y="19078"/>
                </a:cubicBezTo>
                <a:cubicBezTo>
                  <a:pt x="4093" y="18944"/>
                  <a:pt x="3950" y="18920"/>
                  <a:pt x="3442" y="18920"/>
                </a:cubicBezTo>
                <a:close/>
              </a:path>
            </a:pathLst>
          </a:custGeom>
          <a:ln w="12700">
            <a:miter lim="400000"/>
          </a:ln>
        </p:spPr>
      </p:pic>
      <p:sp>
        <p:nvSpPr>
          <p:cNvPr id="551" name="Shape 551"/>
          <p:cNvSpPr>
            <a:spLocks noGrp="1"/>
          </p:cNvSpPr>
          <p:nvPr>
            <p:ph type="title"/>
          </p:nvPr>
        </p:nvSpPr>
        <p:spPr>
          <a:xfrm>
            <a:off x="5198614" y="229747"/>
            <a:ext cx="5725567" cy="2324952"/>
          </a:xfrm>
          <a:prstGeom prst="rect">
            <a:avLst/>
          </a:prstGeom>
        </p:spPr>
        <p:txBody>
          <a:bodyPr/>
          <a:lstStyle/>
          <a:p>
            <a:r>
              <a:t>Факт или миф?</a:t>
            </a:r>
          </a:p>
        </p:txBody>
      </p:sp>
      <p:pic>
        <p:nvPicPr>
          <p:cNvPr id="552" name="bigstock-Macbook-Pro-Retina-And-Iphone--67063108.jpg"/>
          <p:cNvPicPr>
            <a:picLocks noChangeAspect="1"/>
          </p:cNvPicPr>
          <p:nvPr/>
        </p:nvPicPr>
        <p:blipFill>
          <a:blip r:embed="rId5"/>
          <a:stretch>
            <a:fillRect/>
          </a:stretch>
        </p:blipFill>
        <p:spPr>
          <a:xfrm>
            <a:off x="587321" y="3286675"/>
            <a:ext cx="6882337" cy="45896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52"/>
                                        </p:tgtEl>
                                        <p:attrNameLst>
                                          <p:attrName>style.visibility</p:attrName>
                                        </p:attrNameLst>
                                      </p:cBhvr>
                                      <p:to>
                                        <p:strVal val="visible"/>
                                      </p:to>
                                    </p:set>
                                    <p:animEffect transition="in" filter="dissolve">
                                      <p:cBhvr>
                                        <p:cTn id="7" dur="1000"/>
                                        <p:tgtEl>
                                          <p:spTgt spid="55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48"/>
                                        </p:tgtEl>
                                        <p:attrNameLst>
                                          <p:attrName>style.visibility</p:attrName>
                                        </p:attrNameLst>
                                      </p:cBhvr>
                                      <p:to>
                                        <p:strVal val="visible"/>
                                      </p:to>
                                    </p:set>
                                    <p:animEffect transition="in" filter="dissolve">
                                      <p:cBhvr>
                                        <p:cTn id="11" dur="1000"/>
                                        <p:tgtEl>
                                          <p:spTgt spid="548"/>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550"/>
                                        </p:tgtEl>
                                        <p:attrNameLst>
                                          <p:attrName>style.visibility</p:attrName>
                                        </p:attrNameLst>
                                      </p:cBhvr>
                                      <p:to>
                                        <p:strVal val="visible"/>
                                      </p:to>
                                    </p:set>
                                    <p:animEffect transition="in" filter="strips(upLeft)">
                                      <p:cBhvr>
                                        <p:cTn id="15" dur="1000"/>
                                        <p:tgtEl>
                                          <p:spTgt spid="550"/>
                                        </p:tgtEl>
                                      </p:cBhvr>
                                    </p:animEffect>
                                  </p:childTnLst>
                                </p:cTn>
                              </p:par>
                            </p:childTnLst>
                          </p:cTn>
                        </p:par>
                        <p:par>
                          <p:cTn id="16" fill="hold">
                            <p:stCondLst>
                              <p:cond delay="3000"/>
                            </p:stCondLst>
                            <p:childTnLst>
                              <p:par>
                                <p:cTn id="17" presetID="18" presetClass="entr" presetSubtype="9" fill="hold" grpId="4" nodeType="afterEffect">
                                  <p:stCondLst>
                                    <p:cond delay="0"/>
                                  </p:stCondLst>
                                  <p:iterate>
                                    <p:tmAbs val="0"/>
                                  </p:iterate>
                                  <p:childTnLst>
                                    <p:set>
                                      <p:cBhvr>
                                        <p:cTn id="18" fill="hold"/>
                                        <p:tgtEl>
                                          <p:spTgt spid="551"/>
                                        </p:tgtEl>
                                        <p:attrNameLst>
                                          <p:attrName>style.visibility</p:attrName>
                                        </p:attrNameLst>
                                      </p:cBhvr>
                                      <p:to>
                                        <p:strVal val="visible"/>
                                      </p:to>
                                    </p:set>
                                    <p:animEffect transition="in" filter="strips(upLeft)">
                                      <p:cBhvr>
                                        <p:cTn id="19"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2" animBg="1" advAuto="0"/>
      <p:bldP spid="550" grpId="3" animBg="1" advAuto="0"/>
      <p:bldP spid="551" grpId="4" animBg="1" advAuto="0"/>
      <p:bldP spid="55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xfrm>
            <a:off x="540440" y="79678"/>
            <a:ext cx="8198206" cy="1189708"/>
          </a:xfrm>
          <a:prstGeom prst="rect">
            <a:avLst/>
          </a:prstGeom>
        </p:spPr>
        <p:txBody>
          <a:bodyPr/>
          <a:lstStyle>
            <a:lvl1pPr>
              <a:defRPr sz="5100" spc="510"/>
            </a:lvl1pPr>
          </a:lstStyle>
          <a:p>
            <a:r>
              <a:t>Научный Совет ASEA</a:t>
            </a:r>
          </a:p>
        </p:txBody>
      </p:sp>
      <p:sp>
        <p:nvSpPr>
          <p:cNvPr id="557" name="Shape 557"/>
          <p:cNvSpPr/>
          <p:nvPr/>
        </p:nvSpPr>
        <p:spPr>
          <a:xfrm>
            <a:off x="-63584" y="258636"/>
            <a:ext cx="19050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58" name="Shape 558"/>
          <p:cNvSpPr/>
          <p:nvPr/>
        </p:nvSpPr>
        <p:spPr>
          <a:xfrm>
            <a:off x="-405420" y="4293867"/>
            <a:ext cx="12812450" cy="730956"/>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lvl1pPr defTabSz="866986">
              <a:defRPr sz="4000" spc="400">
                <a:solidFill>
                  <a:srgbClr val="0071AD"/>
                </a:solidFill>
                <a:latin typeface="Helvetica Light"/>
                <a:ea typeface="Helvetica Light"/>
                <a:cs typeface="Helvetica Light"/>
                <a:sym typeface="Helvetica Light"/>
              </a:defRPr>
            </a:lvl1pPr>
          </a:lstStyle>
          <a:p>
            <a:r>
              <a:t>Медицинские Работники Совета ASEA</a:t>
            </a:r>
          </a:p>
        </p:txBody>
      </p:sp>
      <p:grpSp>
        <p:nvGrpSpPr>
          <p:cNvPr id="561" name="Group 561"/>
          <p:cNvGrpSpPr/>
          <p:nvPr/>
        </p:nvGrpSpPr>
        <p:grpSpPr>
          <a:xfrm>
            <a:off x="8947035" y="7376928"/>
            <a:ext cx="2171701" cy="2171701"/>
            <a:chOff x="0" y="0"/>
            <a:chExt cx="2171700" cy="2171700"/>
          </a:xfrm>
        </p:grpSpPr>
        <p:pic>
          <p:nvPicPr>
            <p:cNvPr id="560" name="burke.jpg"/>
            <p:cNvPicPr>
              <a:picLocks noChangeAspect="1"/>
            </p:cNvPicPr>
            <p:nvPr/>
          </p:nvPicPr>
          <p:blipFill>
            <a:blip r:embed="rId3"/>
            <a:stretch>
              <a:fillRect/>
            </a:stretch>
          </p:blipFill>
          <p:spPr>
            <a:xfrm>
              <a:off x="50800" y="50800"/>
              <a:ext cx="2070100" cy="2070100"/>
            </a:xfrm>
            <a:prstGeom prst="rect">
              <a:avLst/>
            </a:prstGeom>
            <a:ln>
              <a:noFill/>
            </a:ln>
            <a:effectLst/>
          </p:spPr>
        </p:pic>
        <p:pic>
          <p:nvPicPr>
            <p:cNvPr id="559" name="Picture 558"/>
            <p:cNvPicPr>
              <a:picLocks/>
            </p:cNvPicPr>
            <p:nvPr/>
          </p:nvPicPr>
          <p:blipFill>
            <a:blip r:embed="rId4"/>
            <a:stretch>
              <a:fillRect/>
            </a:stretch>
          </p:blipFill>
          <p:spPr>
            <a:xfrm>
              <a:off x="0" y="0"/>
              <a:ext cx="2171700" cy="2171700"/>
            </a:xfrm>
            <a:prstGeom prst="rect">
              <a:avLst/>
            </a:prstGeom>
            <a:effectLst/>
          </p:spPr>
        </p:pic>
      </p:grpSp>
      <p:grpSp>
        <p:nvGrpSpPr>
          <p:cNvPr id="564" name="Group 564"/>
          <p:cNvGrpSpPr/>
          <p:nvPr/>
        </p:nvGrpSpPr>
        <p:grpSpPr>
          <a:xfrm>
            <a:off x="492149" y="7376928"/>
            <a:ext cx="2171701" cy="2171701"/>
            <a:chOff x="0" y="0"/>
            <a:chExt cx="2171700" cy="2171700"/>
          </a:xfrm>
        </p:grpSpPr>
        <p:pic>
          <p:nvPicPr>
            <p:cNvPr id="563" name="smith.jpg"/>
            <p:cNvPicPr>
              <a:picLocks noChangeAspect="1"/>
            </p:cNvPicPr>
            <p:nvPr/>
          </p:nvPicPr>
          <p:blipFill>
            <a:blip r:embed="rId5"/>
            <a:stretch>
              <a:fillRect/>
            </a:stretch>
          </p:blipFill>
          <p:spPr>
            <a:xfrm>
              <a:off x="50800" y="50800"/>
              <a:ext cx="2070100" cy="2070100"/>
            </a:xfrm>
            <a:prstGeom prst="rect">
              <a:avLst/>
            </a:prstGeom>
            <a:ln>
              <a:noFill/>
            </a:ln>
            <a:effectLst/>
          </p:spPr>
        </p:pic>
        <p:pic>
          <p:nvPicPr>
            <p:cNvPr id="562" name="Picture 561"/>
            <p:cNvPicPr>
              <a:picLocks/>
            </p:cNvPicPr>
            <p:nvPr/>
          </p:nvPicPr>
          <p:blipFill>
            <a:blip r:embed="rId4"/>
            <a:stretch>
              <a:fillRect/>
            </a:stretch>
          </p:blipFill>
          <p:spPr>
            <a:xfrm>
              <a:off x="0" y="0"/>
              <a:ext cx="2171700" cy="2171700"/>
            </a:xfrm>
            <a:prstGeom prst="rect">
              <a:avLst/>
            </a:prstGeom>
            <a:effectLst/>
          </p:spPr>
        </p:pic>
      </p:grpSp>
      <p:grpSp>
        <p:nvGrpSpPr>
          <p:cNvPr id="567" name="Group 567"/>
          <p:cNvGrpSpPr/>
          <p:nvPr/>
        </p:nvGrpSpPr>
        <p:grpSpPr>
          <a:xfrm>
            <a:off x="4719592" y="4953108"/>
            <a:ext cx="2171701" cy="2171701"/>
            <a:chOff x="0" y="0"/>
            <a:chExt cx="2171700" cy="2171700"/>
          </a:xfrm>
        </p:grpSpPr>
        <p:pic>
          <p:nvPicPr>
            <p:cNvPr id="566" name="gardner.jpg"/>
            <p:cNvPicPr>
              <a:picLocks noChangeAspect="1"/>
            </p:cNvPicPr>
            <p:nvPr/>
          </p:nvPicPr>
          <p:blipFill>
            <a:blip r:embed="rId6"/>
            <a:stretch>
              <a:fillRect/>
            </a:stretch>
          </p:blipFill>
          <p:spPr>
            <a:xfrm>
              <a:off x="50800" y="50800"/>
              <a:ext cx="2070100" cy="2070100"/>
            </a:xfrm>
            <a:prstGeom prst="rect">
              <a:avLst/>
            </a:prstGeom>
            <a:ln>
              <a:noFill/>
            </a:ln>
            <a:effectLst/>
          </p:spPr>
        </p:pic>
        <p:pic>
          <p:nvPicPr>
            <p:cNvPr id="565" name="Picture 564"/>
            <p:cNvPicPr>
              <a:picLocks/>
            </p:cNvPicPr>
            <p:nvPr/>
          </p:nvPicPr>
          <p:blipFill>
            <a:blip r:embed="rId4"/>
            <a:stretch>
              <a:fillRect/>
            </a:stretch>
          </p:blipFill>
          <p:spPr>
            <a:xfrm>
              <a:off x="0" y="0"/>
              <a:ext cx="2171700" cy="2171700"/>
            </a:xfrm>
            <a:prstGeom prst="rect">
              <a:avLst/>
            </a:prstGeom>
            <a:effectLst/>
          </p:spPr>
        </p:pic>
      </p:grpSp>
      <p:grpSp>
        <p:nvGrpSpPr>
          <p:cNvPr id="570" name="Group 570"/>
          <p:cNvGrpSpPr/>
          <p:nvPr/>
        </p:nvGrpSpPr>
        <p:grpSpPr>
          <a:xfrm>
            <a:off x="4719592" y="7376928"/>
            <a:ext cx="2171701" cy="2171701"/>
            <a:chOff x="0" y="0"/>
            <a:chExt cx="2171700" cy="2171700"/>
          </a:xfrm>
        </p:grpSpPr>
        <p:pic>
          <p:nvPicPr>
            <p:cNvPr id="569" name="malmed-2.jpg"/>
            <p:cNvPicPr>
              <a:picLocks noChangeAspect="1"/>
            </p:cNvPicPr>
            <p:nvPr/>
          </p:nvPicPr>
          <p:blipFill>
            <a:blip r:embed="rId7"/>
            <a:stretch>
              <a:fillRect/>
            </a:stretch>
          </p:blipFill>
          <p:spPr>
            <a:xfrm>
              <a:off x="50800" y="50800"/>
              <a:ext cx="2070100" cy="2070100"/>
            </a:xfrm>
            <a:prstGeom prst="rect">
              <a:avLst/>
            </a:prstGeom>
            <a:ln>
              <a:noFill/>
            </a:ln>
            <a:effectLst/>
          </p:spPr>
        </p:pic>
        <p:pic>
          <p:nvPicPr>
            <p:cNvPr id="568" name="Picture 567"/>
            <p:cNvPicPr>
              <a:picLocks/>
            </p:cNvPicPr>
            <p:nvPr/>
          </p:nvPicPr>
          <p:blipFill>
            <a:blip r:embed="rId4"/>
            <a:stretch>
              <a:fillRect/>
            </a:stretch>
          </p:blipFill>
          <p:spPr>
            <a:xfrm>
              <a:off x="0" y="0"/>
              <a:ext cx="2171700" cy="2171700"/>
            </a:xfrm>
            <a:prstGeom prst="rect">
              <a:avLst/>
            </a:prstGeom>
            <a:effectLst/>
          </p:spPr>
        </p:pic>
      </p:grpSp>
      <p:grpSp>
        <p:nvGrpSpPr>
          <p:cNvPr id="573" name="Group 573"/>
          <p:cNvGrpSpPr/>
          <p:nvPr/>
        </p:nvGrpSpPr>
        <p:grpSpPr>
          <a:xfrm>
            <a:off x="8947035" y="4953108"/>
            <a:ext cx="2171701" cy="2171701"/>
            <a:chOff x="0" y="0"/>
            <a:chExt cx="2171700" cy="2171700"/>
          </a:xfrm>
        </p:grpSpPr>
        <p:pic>
          <p:nvPicPr>
            <p:cNvPr id="572" name="hayes.jpg"/>
            <p:cNvPicPr>
              <a:picLocks noChangeAspect="1"/>
            </p:cNvPicPr>
            <p:nvPr/>
          </p:nvPicPr>
          <p:blipFill>
            <a:blip r:embed="rId8"/>
            <a:stretch>
              <a:fillRect/>
            </a:stretch>
          </p:blipFill>
          <p:spPr>
            <a:xfrm>
              <a:off x="50800" y="50800"/>
              <a:ext cx="2070100" cy="2070100"/>
            </a:xfrm>
            <a:prstGeom prst="rect">
              <a:avLst/>
            </a:prstGeom>
            <a:ln>
              <a:noFill/>
            </a:ln>
            <a:effectLst/>
          </p:spPr>
        </p:pic>
        <p:pic>
          <p:nvPicPr>
            <p:cNvPr id="571" name="Picture 570"/>
            <p:cNvPicPr>
              <a:picLocks/>
            </p:cNvPicPr>
            <p:nvPr/>
          </p:nvPicPr>
          <p:blipFill>
            <a:blip r:embed="rId4"/>
            <a:stretch>
              <a:fillRect/>
            </a:stretch>
          </p:blipFill>
          <p:spPr>
            <a:xfrm>
              <a:off x="0" y="0"/>
              <a:ext cx="2171700" cy="2171700"/>
            </a:xfrm>
            <a:prstGeom prst="rect">
              <a:avLst/>
            </a:prstGeom>
            <a:effectLst/>
          </p:spPr>
        </p:pic>
      </p:grpSp>
      <p:grpSp>
        <p:nvGrpSpPr>
          <p:cNvPr id="576" name="Group 576"/>
          <p:cNvGrpSpPr/>
          <p:nvPr/>
        </p:nvGrpSpPr>
        <p:grpSpPr>
          <a:xfrm>
            <a:off x="495125" y="4956085"/>
            <a:ext cx="2165749" cy="2165748"/>
            <a:chOff x="0" y="0"/>
            <a:chExt cx="2165747" cy="2165747"/>
          </a:xfrm>
        </p:grpSpPr>
        <p:pic>
          <p:nvPicPr>
            <p:cNvPr id="575" name="silverman.jpg"/>
            <p:cNvPicPr>
              <a:picLocks noChangeAspect="1"/>
            </p:cNvPicPr>
            <p:nvPr/>
          </p:nvPicPr>
          <p:blipFill>
            <a:blip r:embed="rId9"/>
            <a:stretch>
              <a:fillRect/>
            </a:stretch>
          </p:blipFill>
          <p:spPr>
            <a:xfrm>
              <a:off x="50800" y="50800"/>
              <a:ext cx="2064148" cy="2064148"/>
            </a:xfrm>
            <a:prstGeom prst="rect">
              <a:avLst/>
            </a:prstGeom>
            <a:ln>
              <a:noFill/>
            </a:ln>
            <a:effectLst/>
          </p:spPr>
        </p:pic>
        <p:pic>
          <p:nvPicPr>
            <p:cNvPr id="574" name="Picture 573"/>
            <p:cNvPicPr>
              <a:picLocks/>
            </p:cNvPicPr>
            <p:nvPr/>
          </p:nvPicPr>
          <p:blipFill>
            <a:blip r:embed="rId4"/>
            <a:stretch>
              <a:fillRect/>
            </a:stretch>
          </p:blipFill>
          <p:spPr>
            <a:xfrm>
              <a:off x="0" y="0"/>
              <a:ext cx="2165748" cy="2165748"/>
            </a:xfrm>
            <a:prstGeom prst="rect">
              <a:avLst/>
            </a:prstGeom>
            <a:effectLst/>
          </p:spPr>
        </p:pic>
      </p:grpSp>
      <p:sp>
        <p:nvSpPr>
          <p:cNvPr id="577" name="Shape 577"/>
          <p:cNvSpPr/>
          <p:nvPr/>
        </p:nvSpPr>
        <p:spPr>
          <a:xfrm>
            <a:off x="2657635" y="5149265"/>
            <a:ext cx="2044704" cy="963644"/>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Доктор Давид Сильверман, D.P.M.</a:t>
            </a:r>
          </a:p>
        </p:txBody>
      </p:sp>
      <p:sp>
        <p:nvSpPr>
          <p:cNvPr id="578" name="Shape 578"/>
          <p:cNvSpPr/>
          <p:nvPr/>
        </p:nvSpPr>
        <p:spPr>
          <a:xfrm>
            <a:off x="6808368" y="5093161"/>
            <a:ext cx="2044857" cy="65614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Доктор Стэн Гарднер, M.D.</a:t>
            </a:r>
          </a:p>
        </p:txBody>
      </p:sp>
      <p:sp>
        <p:nvSpPr>
          <p:cNvPr id="579" name="Shape 579"/>
          <p:cNvSpPr/>
          <p:nvPr/>
        </p:nvSpPr>
        <p:spPr>
          <a:xfrm>
            <a:off x="11132151" y="5068030"/>
            <a:ext cx="1478625" cy="127434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p>
            <a:pPr algn="l" defTabSz="457200">
              <a:defRPr sz="1800" b="1">
                <a:solidFill>
                  <a:srgbClr val="555555"/>
                </a:solidFill>
                <a:latin typeface="Helvetica"/>
                <a:ea typeface="Helvetica"/>
                <a:cs typeface="Helvetica"/>
                <a:sym typeface="Helvetica"/>
              </a:defRPr>
            </a:pPr>
            <a:r>
              <a:t>Доктор Маурин Хаес, M.D.</a:t>
            </a:r>
          </a:p>
        </p:txBody>
      </p:sp>
      <p:sp>
        <p:nvSpPr>
          <p:cNvPr id="580" name="Shape 580"/>
          <p:cNvSpPr/>
          <p:nvPr/>
        </p:nvSpPr>
        <p:spPr>
          <a:xfrm>
            <a:off x="2659468" y="7666946"/>
            <a:ext cx="1818237" cy="594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Доктор Карл В. Смит, D.C.</a:t>
            </a:r>
          </a:p>
        </p:txBody>
      </p:sp>
      <p:sp>
        <p:nvSpPr>
          <p:cNvPr id="581" name="Shape 581"/>
          <p:cNvSpPr/>
          <p:nvPr/>
        </p:nvSpPr>
        <p:spPr>
          <a:xfrm>
            <a:off x="6886930" y="7469620"/>
            <a:ext cx="2044857" cy="963644"/>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p>
            <a:pPr algn="l" defTabSz="866986">
              <a:defRPr sz="1700">
                <a:solidFill>
                  <a:srgbClr val="002E72"/>
                </a:solidFill>
                <a:latin typeface="Calibri"/>
                <a:ea typeface="Calibri"/>
                <a:cs typeface="Calibri"/>
                <a:sym typeface="Calibri"/>
              </a:defRPr>
            </a:pPr>
            <a:r>
              <a:rPr b="1">
                <a:latin typeface="Helvetica"/>
                <a:ea typeface="Helvetica"/>
                <a:cs typeface="Helvetica"/>
                <a:sym typeface="Helvetica"/>
              </a:rPr>
              <a:t>Доктор Фостер Мальмед, </a:t>
            </a:r>
          </a:p>
          <a:p>
            <a:pPr algn="l" defTabSz="866986">
              <a:defRPr sz="1700">
                <a:solidFill>
                  <a:srgbClr val="002E72"/>
                </a:solidFill>
                <a:latin typeface="Calibri"/>
                <a:ea typeface="Calibri"/>
                <a:cs typeface="Calibri"/>
                <a:sym typeface="Calibri"/>
              </a:defRPr>
            </a:pPr>
            <a:r>
              <a:rPr b="1">
                <a:latin typeface="Helvetica"/>
                <a:ea typeface="Helvetica"/>
                <a:cs typeface="Helvetica"/>
                <a:sym typeface="Helvetica"/>
              </a:rPr>
              <a:t>D.C., P.C.</a:t>
            </a:r>
          </a:p>
        </p:txBody>
      </p:sp>
      <p:sp>
        <p:nvSpPr>
          <p:cNvPr id="582" name="Shape 582"/>
          <p:cNvSpPr/>
          <p:nvPr/>
        </p:nvSpPr>
        <p:spPr>
          <a:xfrm>
            <a:off x="11133984" y="7610743"/>
            <a:ext cx="1644178" cy="756473"/>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Шон Бурке, P.T.A, CPT</a:t>
            </a:r>
          </a:p>
        </p:txBody>
      </p:sp>
      <p:grpSp>
        <p:nvGrpSpPr>
          <p:cNvPr id="587" name="Group 587"/>
          <p:cNvGrpSpPr/>
          <p:nvPr/>
        </p:nvGrpSpPr>
        <p:grpSpPr>
          <a:xfrm>
            <a:off x="163432" y="1235374"/>
            <a:ext cx="3489454" cy="3093455"/>
            <a:chOff x="0" y="-50800"/>
            <a:chExt cx="3489453" cy="3093454"/>
          </a:xfrm>
        </p:grpSpPr>
        <p:grpSp>
          <p:nvGrpSpPr>
            <p:cNvPr id="585" name="Group 585"/>
            <p:cNvGrpSpPr/>
            <p:nvPr/>
          </p:nvGrpSpPr>
          <p:grpSpPr>
            <a:xfrm>
              <a:off x="708895" y="-50800"/>
              <a:ext cx="2071664" cy="2564179"/>
              <a:chOff x="0" y="0"/>
              <a:chExt cx="2071662" cy="2564178"/>
            </a:xfrm>
          </p:grpSpPr>
          <p:pic>
            <p:nvPicPr>
              <p:cNvPr id="584" name="karen-stolman.jpg"/>
              <p:cNvPicPr>
                <a:picLocks noChangeAspect="1"/>
              </p:cNvPicPr>
              <p:nvPr/>
            </p:nvPicPr>
            <p:blipFill>
              <a:blip r:embed="rId10"/>
              <a:stretch>
                <a:fillRect/>
              </a:stretch>
            </p:blipFill>
            <p:spPr>
              <a:xfrm>
                <a:off x="50800" y="50800"/>
                <a:ext cx="1970063" cy="2462579"/>
              </a:xfrm>
              <a:prstGeom prst="rect">
                <a:avLst/>
              </a:prstGeom>
              <a:ln>
                <a:noFill/>
              </a:ln>
              <a:effectLst/>
            </p:spPr>
          </p:pic>
          <p:pic>
            <p:nvPicPr>
              <p:cNvPr id="583" name="Picture 582"/>
              <p:cNvPicPr>
                <a:picLocks/>
              </p:cNvPicPr>
              <p:nvPr/>
            </p:nvPicPr>
            <p:blipFill>
              <a:blip r:embed="rId11"/>
              <a:stretch>
                <a:fillRect/>
              </a:stretch>
            </p:blipFill>
            <p:spPr>
              <a:xfrm>
                <a:off x="0" y="0"/>
                <a:ext cx="2071663" cy="2564179"/>
              </a:xfrm>
              <a:prstGeom prst="rect">
                <a:avLst/>
              </a:prstGeom>
              <a:effectLst/>
            </p:spPr>
          </p:pic>
        </p:grpSp>
        <p:sp>
          <p:nvSpPr>
            <p:cNvPr id="586" name="Shape 586"/>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Карен Р. Столман, M.D</a:t>
              </a:r>
            </a:p>
          </p:txBody>
        </p:sp>
      </p:grpSp>
      <p:grpSp>
        <p:nvGrpSpPr>
          <p:cNvPr id="592" name="Group 592"/>
          <p:cNvGrpSpPr/>
          <p:nvPr/>
        </p:nvGrpSpPr>
        <p:grpSpPr>
          <a:xfrm>
            <a:off x="3190642" y="1235373"/>
            <a:ext cx="3489455" cy="3093456"/>
            <a:chOff x="0" y="-50800"/>
            <a:chExt cx="3489453" cy="3093454"/>
          </a:xfrm>
        </p:grpSpPr>
        <p:grpSp>
          <p:nvGrpSpPr>
            <p:cNvPr id="590" name="Group 590"/>
            <p:cNvGrpSpPr/>
            <p:nvPr/>
          </p:nvGrpSpPr>
          <p:grpSpPr>
            <a:xfrm>
              <a:off x="708895" y="-50800"/>
              <a:ext cx="2071663" cy="2564179"/>
              <a:chOff x="0" y="0"/>
              <a:chExt cx="2071662" cy="2564178"/>
            </a:xfrm>
          </p:grpSpPr>
          <p:pic>
            <p:nvPicPr>
              <p:cNvPr id="589" name="giuseppe-maffi.jpg"/>
              <p:cNvPicPr>
                <a:picLocks noChangeAspect="1"/>
              </p:cNvPicPr>
              <p:nvPr/>
            </p:nvPicPr>
            <p:blipFill>
              <a:blip r:embed="rId12"/>
              <a:stretch>
                <a:fillRect/>
              </a:stretch>
            </p:blipFill>
            <p:spPr>
              <a:xfrm>
                <a:off x="50800" y="50800"/>
                <a:ext cx="1970063" cy="2462579"/>
              </a:xfrm>
              <a:prstGeom prst="rect">
                <a:avLst/>
              </a:prstGeom>
              <a:ln>
                <a:noFill/>
              </a:ln>
              <a:effectLst/>
            </p:spPr>
          </p:pic>
          <p:pic>
            <p:nvPicPr>
              <p:cNvPr id="588" name="Picture 587"/>
              <p:cNvPicPr>
                <a:picLocks/>
              </p:cNvPicPr>
              <p:nvPr/>
            </p:nvPicPr>
            <p:blipFill>
              <a:blip r:embed="rId11"/>
              <a:stretch>
                <a:fillRect/>
              </a:stretch>
            </p:blipFill>
            <p:spPr>
              <a:xfrm>
                <a:off x="0" y="0"/>
                <a:ext cx="2071663" cy="2564179"/>
              </a:xfrm>
              <a:prstGeom prst="rect">
                <a:avLst/>
              </a:prstGeom>
              <a:effectLst/>
            </p:spPr>
          </p:pic>
        </p:grpSp>
        <p:sp>
          <p:nvSpPr>
            <p:cNvPr id="591" name="Shape 591"/>
            <p:cNvSpPr/>
            <p:nvPr/>
          </p:nvSpPr>
          <p:spPr>
            <a:xfrm>
              <a:off x="0" y="2448655"/>
              <a:ext cx="3489454" cy="594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Доктор Джузеппе Маффи</a:t>
              </a:r>
            </a:p>
          </p:txBody>
        </p:sp>
      </p:grpSp>
      <p:grpSp>
        <p:nvGrpSpPr>
          <p:cNvPr id="597" name="Group 597"/>
          <p:cNvGrpSpPr/>
          <p:nvPr/>
        </p:nvGrpSpPr>
        <p:grpSpPr>
          <a:xfrm>
            <a:off x="6871899" y="1235373"/>
            <a:ext cx="2290400" cy="3079601"/>
            <a:chOff x="708895" y="-50800"/>
            <a:chExt cx="2290399" cy="3079599"/>
          </a:xfrm>
        </p:grpSpPr>
        <p:grpSp>
          <p:nvGrpSpPr>
            <p:cNvPr id="595" name="Group 595"/>
            <p:cNvGrpSpPr/>
            <p:nvPr/>
          </p:nvGrpSpPr>
          <p:grpSpPr>
            <a:xfrm>
              <a:off x="708895" y="-50800"/>
              <a:ext cx="2071664" cy="2564179"/>
              <a:chOff x="0" y="0"/>
              <a:chExt cx="2071662" cy="2564178"/>
            </a:xfrm>
          </p:grpSpPr>
          <p:pic>
            <p:nvPicPr>
              <p:cNvPr id="594" name="brooke-alpert.jpg"/>
              <p:cNvPicPr>
                <a:picLocks noChangeAspect="1"/>
              </p:cNvPicPr>
              <p:nvPr/>
            </p:nvPicPr>
            <p:blipFill>
              <a:blip r:embed="rId13"/>
              <a:stretch>
                <a:fillRect/>
              </a:stretch>
            </p:blipFill>
            <p:spPr>
              <a:xfrm>
                <a:off x="50800" y="50800"/>
                <a:ext cx="1970063" cy="2462579"/>
              </a:xfrm>
              <a:prstGeom prst="rect">
                <a:avLst/>
              </a:prstGeom>
              <a:ln>
                <a:noFill/>
              </a:ln>
              <a:effectLst/>
            </p:spPr>
          </p:pic>
          <p:pic>
            <p:nvPicPr>
              <p:cNvPr id="593" name="Picture 592"/>
              <p:cNvPicPr>
                <a:picLocks/>
              </p:cNvPicPr>
              <p:nvPr/>
            </p:nvPicPr>
            <p:blipFill>
              <a:blip r:embed="rId11"/>
              <a:stretch>
                <a:fillRect/>
              </a:stretch>
            </p:blipFill>
            <p:spPr>
              <a:xfrm>
                <a:off x="0" y="0"/>
                <a:ext cx="2071663" cy="2564179"/>
              </a:xfrm>
              <a:prstGeom prst="rect">
                <a:avLst/>
              </a:prstGeom>
              <a:effectLst/>
            </p:spPr>
          </p:pic>
        </p:grpSp>
        <p:sp>
          <p:nvSpPr>
            <p:cNvPr id="596" name="Shape 596"/>
            <p:cNvSpPr/>
            <p:nvPr/>
          </p:nvSpPr>
          <p:spPr>
            <a:xfrm>
              <a:off x="762000" y="2434800"/>
              <a:ext cx="2237296" cy="594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p>
              <a:pPr algn="l" defTabSz="866986">
                <a:defRPr sz="1700">
                  <a:solidFill>
                    <a:srgbClr val="002E72"/>
                  </a:solidFill>
                  <a:latin typeface="Calibri"/>
                  <a:ea typeface="Calibri"/>
                  <a:cs typeface="Calibri"/>
                  <a:sym typeface="Calibri"/>
                </a:defRPr>
              </a:pPr>
              <a:r>
                <a:rPr b="1">
                  <a:latin typeface="Helvetica"/>
                  <a:ea typeface="Helvetica"/>
                  <a:cs typeface="Helvetica"/>
                  <a:sym typeface="Helvetica"/>
                </a:rPr>
                <a:t>Брук Алперт, M.S., </a:t>
              </a:r>
            </a:p>
            <a:p>
              <a:pPr algn="l" defTabSz="866986">
                <a:defRPr sz="1700">
                  <a:solidFill>
                    <a:srgbClr val="002E72"/>
                  </a:solidFill>
                  <a:latin typeface="Calibri"/>
                  <a:ea typeface="Calibri"/>
                  <a:cs typeface="Calibri"/>
                  <a:sym typeface="Calibri"/>
                </a:defRPr>
              </a:pPr>
              <a:r>
                <a:rPr b="1">
                  <a:latin typeface="Helvetica"/>
                  <a:ea typeface="Helvetica"/>
                  <a:cs typeface="Helvetica"/>
                  <a:sym typeface="Helvetica"/>
                </a:rPr>
                <a:t>R.D., C.D.N.</a:t>
              </a:r>
            </a:p>
          </p:txBody>
        </p:sp>
      </p:grpSp>
      <p:grpSp>
        <p:nvGrpSpPr>
          <p:cNvPr id="602" name="Group 602"/>
          <p:cNvGrpSpPr/>
          <p:nvPr/>
        </p:nvGrpSpPr>
        <p:grpSpPr>
          <a:xfrm>
            <a:off x="9495132" y="1238094"/>
            <a:ext cx="3489455" cy="3143432"/>
            <a:chOff x="249381" y="-50800"/>
            <a:chExt cx="3489453" cy="3143431"/>
          </a:xfrm>
        </p:grpSpPr>
        <p:grpSp>
          <p:nvGrpSpPr>
            <p:cNvPr id="600" name="Group 600"/>
            <p:cNvGrpSpPr/>
            <p:nvPr/>
          </p:nvGrpSpPr>
          <p:grpSpPr>
            <a:xfrm>
              <a:off x="774913" y="-50800"/>
              <a:ext cx="1939629" cy="2568429"/>
              <a:chOff x="0" y="0"/>
              <a:chExt cx="1939628" cy="2568428"/>
            </a:xfrm>
          </p:grpSpPr>
          <p:pic>
            <p:nvPicPr>
              <p:cNvPr id="599" name="richard_watt.jpg"/>
              <p:cNvPicPr>
                <a:picLocks noChangeAspect="1"/>
              </p:cNvPicPr>
              <p:nvPr/>
            </p:nvPicPr>
            <p:blipFill>
              <a:blip r:embed="rId14"/>
              <a:stretch>
                <a:fillRect/>
              </a:stretch>
            </p:blipFill>
            <p:spPr>
              <a:xfrm>
                <a:off x="50800" y="50800"/>
                <a:ext cx="1838029" cy="2466829"/>
              </a:xfrm>
              <a:prstGeom prst="rect">
                <a:avLst/>
              </a:prstGeom>
              <a:ln>
                <a:noFill/>
              </a:ln>
              <a:effectLst/>
            </p:spPr>
          </p:pic>
          <p:pic>
            <p:nvPicPr>
              <p:cNvPr id="598" name="Picture 597"/>
              <p:cNvPicPr>
                <a:picLocks/>
              </p:cNvPicPr>
              <p:nvPr/>
            </p:nvPicPr>
            <p:blipFill>
              <a:blip r:embed="rId15"/>
              <a:stretch>
                <a:fillRect/>
              </a:stretch>
            </p:blipFill>
            <p:spPr>
              <a:xfrm>
                <a:off x="0" y="0"/>
                <a:ext cx="1939629" cy="2568429"/>
              </a:xfrm>
              <a:prstGeom prst="rect">
                <a:avLst/>
              </a:prstGeom>
              <a:effectLst/>
            </p:spPr>
          </p:pic>
        </p:grpSp>
        <p:sp>
          <p:nvSpPr>
            <p:cNvPr id="601" name="Shape 601"/>
            <p:cNvSpPr/>
            <p:nvPr/>
          </p:nvSpPr>
          <p:spPr>
            <a:xfrm>
              <a:off x="249381" y="2498631"/>
              <a:ext cx="3489455" cy="5940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Доктор Ричард Ватт, Ph.D.</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p:cNvSpPr>
          <p:nvPr>
            <p:ph type="title"/>
          </p:nvPr>
        </p:nvSpPr>
        <p:spPr>
          <a:xfrm>
            <a:off x="846456" y="296328"/>
            <a:ext cx="11704322" cy="1346180"/>
          </a:xfrm>
          <a:prstGeom prst="rect">
            <a:avLst/>
          </a:prstGeom>
        </p:spPr>
        <p:txBody>
          <a:bodyPr>
            <a:normAutofit/>
          </a:bodyPr>
          <a:lstStyle>
            <a:lvl1pPr defTabSz="780288">
              <a:lnSpc>
                <a:spcPts val="4700"/>
              </a:lnSpc>
              <a:defRPr sz="4230" spc="469"/>
            </a:lvl1pPr>
          </a:lstStyle>
          <a:p>
            <a:r>
              <a:t>Эффективность Рыночного Канала Для Новых Клиентов</a:t>
            </a:r>
          </a:p>
        </p:txBody>
      </p:sp>
      <p:sp>
        <p:nvSpPr>
          <p:cNvPr id="607" name="Shape 607"/>
          <p:cNvSpPr/>
          <p:nvPr/>
        </p:nvSpPr>
        <p:spPr>
          <a:xfrm rot="18900000">
            <a:off x="1034831" y="6403259"/>
            <a:ext cx="2986949" cy="4602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sz="2200">
                <a:solidFill>
                  <a:srgbClr val="0071AD"/>
                </a:solidFill>
                <a:latin typeface="Helvetica"/>
                <a:ea typeface="Helvetica"/>
                <a:cs typeface="Helvetica"/>
                <a:sym typeface="Helvetica"/>
              </a:rPr>
              <a:t>Сарафанное радио</a:t>
            </a:r>
          </a:p>
        </p:txBody>
      </p:sp>
      <p:grpSp>
        <p:nvGrpSpPr>
          <p:cNvPr id="631" name="Group 631"/>
          <p:cNvGrpSpPr/>
          <p:nvPr/>
        </p:nvGrpSpPr>
        <p:grpSpPr>
          <a:xfrm>
            <a:off x="1641102" y="1600868"/>
            <a:ext cx="9482160" cy="6564322"/>
            <a:chOff x="-836070" y="0"/>
            <a:chExt cx="9482159" cy="6564320"/>
          </a:xfrm>
        </p:grpSpPr>
        <p:sp>
          <p:nvSpPr>
            <p:cNvPr id="608" name="Shape 608"/>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09" name="Shape 609"/>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10" name="Shape 610"/>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11" name="Shape 611"/>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12" name="Shape 612"/>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13" name="Shape 613"/>
            <p:cNvSpPr/>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614" name="Shape 614"/>
            <p:cNvSpPr/>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615" name="Shape 615"/>
            <p:cNvSpPr/>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616" name="Shape 616"/>
            <p:cNvSpPr/>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617" name="Shape 617"/>
            <p:cNvSpPr/>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618" name="Shape 618"/>
            <p:cNvSpPr/>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619" name="Shape 619"/>
            <p:cNvSpPr/>
            <p:nvPr/>
          </p:nvSpPr>
          <p:spPr>
            <a:xfrm rot="18900000">
              <a:off x="-1145892" y="4923366"/>
              <a:ext cx="3378455" cy="5230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r>
                <a:t>Поисковая оптимизация</a:t>
              </a:r>
            </a:p>
          </p:txBody>
        </p:sp>
        <p:sp>
          <p:nvSpPr>
            <p:cNvPr id="620" name="Shape 620"/>
            <p:cNvSpPr/>
            <p:nvPr/>
          </p:nvSpPr>
          <p:spPr>
            <a:xfrm rot="18900000">
              <a:off x="409806" y="4554486"/>
              <a:ext cx="2490552" cy="898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pPr>
                <a:defRPr>
                  <a:solidFill>
                    <a:srgbClr val="000000"/>
                  </a:solidFill>
                  <a:latin typeface="Calibri"/>
                  <a:ea typeface="Calibri"/>
                  <a:cs typeface="Calibri"/>
                  <a:sym typeface="Calibri"/>
                </a:defRPr>
              </a:pPr>
              <a:r>
                <a:rPr>
                  <a:solidFill>
                    <a:srgbClr val="6C6C6C"/>
                  </a:solidFill>
                  <a:latin typeface="Helvetica Light"/>
                  <a:ea typeface="Helvetica Light"/>
                  <a:cs typeface="Helvetica Light"/>
                  <a:sym typeface="Helvetica Light"/>
                </a:rPr>
                <a:t>Реклама онлайн</a:t>
              </a:r>
            </a:p>
          </p:txBody>
        </p:sp>
        <p:sp>
          <p:nvSpPr>
            <p:cNvPr id="621" name="Shape 621"/>
            <p:cNvSpPr/>
            <p:nvPr/>
          </p:nvSpPr>
          <p:spPr>
            <a:xfrm rot="18900000">
              <a:off x="2422306" y="3996799"/>
              <a:ext cx="913175"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Email</a:t>
              </a:r>
            </a:p>
          </p:txBody>
        </p:sp>
        <p:sp>
          <p:nvSpPr>
            <p:cNvPr id="622" name="Shape 622"/>
            <p:cNvSpPr/>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Постер</a:t>
              </a:r>
            </a:p>
          </p:txBody>
        </p:sp>
        <p:sp>
          <p:nvSpPr>
            <p:cNvPr id="623" name="Shape 623"/>
            <p:cNvSpPr/>
            <p:nvPr/>
          </p:nvSpPr>
          <p:spPr>
            <a:xfrm rot="18900000">
              <a:off x="3832571" y="3964103"/>
              <a:ext cx="665250"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PR</a:t>
              </a:r>
            </a:p>
          </p:txBody>
        </p:sp>
        <p:sp>
          <p:nvSpPr>
            <p:cNvPr id="624" name="Shape 624"/>
            <p:cNvSpPr/>
            <p:nvPr/>
          </p:nvSpPr>
          <p:spPr>
            <a:xfrm rot="18900000">
              <a:off x="2941955" y="4607517"/>
              <a:ext cx="2640548" cy="8983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pPr>
                <a:defRPr>
                  <a:solidFill>
                    <a:srgbClr val="000000"/>
                  </a:solidFill>
                  <a:latin typeface="Calibri"/>
                  <a:ea typeface="Calibri"/>
                  <a:cs typeface="Calibri"/>
                  <a:sym typeface="Calibri"/>
                </a:defRPr>
              </a:pPr>
              <a:r>
                <a:rPr>
                  <a:solidFill>
                    <a:srgbClr val="6C6C6C"/>
                  </a:solidFill>
                  <a:latin typeface="Helvetica Light"/>
                  <a:ea typeface="Helvetica Light"/>
                  <a:cs typeface="Helvetica Light"/>
                  <a:sym typeface="Helvetica Light"/>
                </a:rPr>
                <a:t>Местная реклама</a:t>
              </a:r>
            </a:p>
          </p:txBody>
        </p:sp>
        <p:sp>
          <p:nvSpPr>
            <p:cNvPr id="625" name="Shape 625"/>
            <p:cNvSpPr/>
            <p:nvPr/>
          </p:nvSpPr>
          <p:spPr>
            <a:xfrm rot="18900000">
              <a:off x="4510937" y="4234927"/>
              <a:ext cx="1586705" cy="898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Газеты</a:t>
              </a:r>
            </a:p>
          </p:txBody>
        </p:sp>
        <p:sp>
          <p:nvSpPr>
            <p:cNvPr id="626" name="Shape 626"/>
            <p:cNvSpPr/>
            <p:nvPr/>
          </p:nvSpPr>
          <p:spPr>
            <a:xfrm rot="18900000">
              <a:off x="4455144" y="4539061"/>
              <a:ext cx="2446923" cy="8983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r>
                <a:t>Мобильная связь</a:t>
              </a:r>
            </a:p>
          </p:txBody>
        </p:sp>
        <p:sp>
          <p:nvSpPr>
            <p:cNvPr id="627" name="Shape 627"/>
            <p:cNvSpPr/>
            <p:nvPr/>
          </p:nvSpPr>
          <p:spPr>
            <a:xfrm rot="18900000">
              <a:off x="5386882" y="4422952"/>
              <a:ext cx="1963069"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Плата за клик</a:t>
              </a:r>
            </a:p>
          </p:txBody>
        </p:sp>
        <p:sp>
          <p:nvSpPr>
            <p:cNvPr id="628" name="Shape 628"/>
            <p:cNvSpPr/>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ТВ</a:t>
              </a:r>
            </a:p>
          </p:txBody>
        </p:sp>
        <p:sp>
          <p:nvSpPr>
            <p:cNvPr id="629" name="Shape 629"/>
            <p:cNvSpPr/>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Радио</a:t>
              </a:r>
            </a:p>
          </p:txBody>
        </p:sp>
        <p:sp>
          <p:nvSpPr>
            <p:cNvPr id="630" name="Shape 630"/>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grpSp>
      <p:sp>
        <p:nvSpPr>
          <p:cNvPr id="632" name="Shape 632"/>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644" name="Group 644"/>
          <p:cNvGrpSpPr/>
          <p:nvPr/>
        </p:nvGrpSpPr>
        <p:grpSpPr>
          <a:xfrm>
            <a:off x="4015942" y="2378395"/>
            <a:ext cx="7209513" cy="3039808"/>
            <a:chOff x="0" y="0"/>
            <a:chExt cx="7209512" cy="3039807"/>
          </a:xfrm>
        </p:grpSpPr>
        <p:sp>
          <p:nvSpPr>
            <p:cNvPr id="633" name="Shape 633"/>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4" name="Shape 634"/>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5" name="Shape 635"/>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6" name="Shape 636"/>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7" name="Shape 637"/>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8" name="Shape 638"/>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39" name="Shape 639"/>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0" name="Shape 640"/>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1" name="Shape 641"/>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2" name="Shape 642"/>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43" name="Shape 643"/>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645" name="Shape 645"/>
          <p:cNvSpPr/>
          <p:nvPr/>
        </p:nvSpPr>
        <p:spPr>
          <a:xfrm>
            <a:off x="536373" y="7108910"/>
            <a:ext cx="7759381" cy="2135887"/>
          </a:xfrm>
          <a:prstGeom prst="rect">
            <a:avLst/>
          </a:prstGeom>
          <a:ln w="12700">
            <a:miter lim="400000"/>
          </a:ln>
          <a:extLst>
            <a:ext uri="{C572A759-6A51-4108-AA02-DFA0A04FC94B}">
              <ma14:wrappingTextBoxFlag xmlns:ma14="http://schemas.microsoft.com/office/mac/drawingml/2011/main" xmlns=""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a:solidFill>
                  <a:srgbClr val="0071CE"/>
                </a:solidFill>
              </a:rPr>
              <a:t>50%</a:t>
            </a:r>
          </a:p>
          <a:p>
            <a:pPr defTabSz="457200">
              <a:lnSpc>
                <a:spcPct val="90000"/>
              </a:lnSpc>
              <a:defRPr sz="4000">
                <a:solidFill>
                  <a:srgbClr val="000000"/>
                </a:solidFill>
                <a:latin typeface="Helvetica"/>
                <a:ea typeface="Helvetica"/>
                <a:cs typeface="Helvetica"/>
                <a:sym typeface="Helvetica"/>
              </a:defRPr>
            </a:pPr>
            <a:r>
              <a:rPr>
                <a:solidFill>
                  <a:srgbClr val="0071CE"/>
                </a:solidFill>
              </a:rPr>
              <a:t>Мирового Объема</a:t>
            </a:r>
          </a:p>
          <a:p>
            <a:pPr defTabSz="457200">
              <a:lnSpc>
                <a:spcPct val="90000"/>
              </a:lnSpc>
              <a:defRPr sz="4000">
                <a:solidFill>
                  <a:srgbClr val="000000"/>
                </a:solidFill>
                <a:latin typeface="Helvetica"/>
                <a:ea typeface="Helvetica"/>
                <a:cs typeface="Helvetica"/>
                <a:sym typeface="Helvetica"/>
              </a:defRPr>
            </a:pPr>
            <a:r>
              <a:rPr>
                <a:solidFill>
                  <a:srgbClr val="0071CE"/>
                </a:solidFill>
              </a:rPr>
              <a:t>Выплачивается Партнерам</a:t>
            </a:r>
          </a:p>
        </p:txBody>
      </p:sp>
      <p:pic>
        <p:nvPicPr>
          <p:cNvPr id="646" name="image.png"/>
          <p:cNvPicPr>
            <a:picLocks noChangeAspect="1"/>
          </p:cNvPicPr>
          <p:nvPr/>
        </p:nvPicPr>
        <p:blipFill>
          <a:blip r:embed="rId3"/>
          <a:stretch>
            <a:fillRect/>
          </a:stretch>
        </p:blipFill>
        <p:spPr>
          <a:xfrm>
            <a:off x="7247526" y="7019686"/>
            <a:ext cx="4392508" cy="2624668"/>
          </a:xfrm>
          <a:prstGeom prst="rect">
            <a:avLst/>
          </a:prstGeom>
          <a:ln w="12700">
            <a:miter lim="400000"/>
          </a:ln>
        </p:spPr>
      </p:pic>
      <p:sp>
        <p:nvSpPr>
          <p:cNvPr id="647" name="Shape 647"/>
          <p:cNvSpPr/>
          <p:nvPr/>
        </p:nvSpPr>
        <p:spPr>
          <a:xfrm flipV="1">
            <a:off x="1909732" y="5778500"/>
            <a:ext cx="1709768" cy="1709767"/>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644"/>
                                        </p:tgtEl>
                                        <p:attrNameLst>
                                          <p:attrName>style.visibility</p:attrName>
                                        </p:attrNameLst>
                                      </p:cBhvr>
                                      <p:to>
                                        <p:strVal val="visible"/>
                                      </p:to>
                                    </p:set>
                                    <p:animEffect transition="in" filter="wipe(down)">
                                      <p:cBhvr>
                                        <p:cTn id="7" dur="1000"/>
                                        <p:tgtEl>
                                          <p:spTgt spid="644"/>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632"/>
                                        </p:tgtEl>
                                        <p:attrNameLst>
                                          <p:attrName>style.visibility</p:attrName>
                                        </p:attrNameLst>
                                      </p:cBhvr>
                                      <p:to>
                                        <p:strVal val="visible"/>
                                      </p:to>
                                    </p:set>
                                    <p:animEffect transition="in" filter="wipe(down)">
                                      <p:cBhvr>
                                        <p:cTn id="11" dur="1000"/>
                                        <p:tgtEl>
                                          <p:spTgt spid="632"/>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647"/>
                                        </p:tgtEl>
                                        <p:attrNameLst>
                                          <p:attrName>style.visibility</p:attrName>
                                        </p:attrNameLst>
                                      </p:cBhvr>
                                      <p:to>
                                        <p:strVal val="visible"/>
                                      </p:to>
                                    </p:set>
                                    <p:animEffect transition="in" filter="wipe(left)">
                                      <p:cBhvr>
                                        <p:cTn id="15" dur="750"/>
                                        <p:tgtEl>
                                          <p:spTgt spid="64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645"/>
                                        </p:tgtEl>
                                        <p:attrNameLst>
                                          <p:attrName>style.visibility</p:attrName>
                                        </p:attrNameLst>
                                      </p:cBhvr>
                                      <p:to>
                                        <p:strVal val="visible"/>
                                      </p:to>
                                    </p:set>
                                    <p:animEffect transition="in" filter="dissolve">
                                      <p:cBhvr>
                                        <p:cTn id="20" dur="500"/>
                                        <p:tgtEl>
                                          <p:spTgt spid="645"/>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646"/>
                                        </p:tgtEl>
                                        <p:attrNameLst>
                                          <p:attrName>style.visibility</p:attrName>
                                        </p:attrNameLst>
                                      </p:cBhvr>
                                      <p:to>
                                        <p:strVal val="visible"/>
                                      </p:to>
                                    </p:set>
                                    <p:animEffect transition="in" filter="box(out)">
                                      <p:cBhvr>
                                        <p:cTn id="24" dur="7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2" animBg="1" advAuto="0"/>
      <p:bldP spid="644" grpId="1" animBg="1" advAuto="0"/>
      <p:bldP spid="645" grpId="4" animBg="1" advAuto="0"/>
      <p:bldP spid="646" grpId="5" animBg="1" advAuto="0"/>
      <p:bldP spid="647" grpId="3"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p:cNvSpPr>
          <p:nvPr>
            <p:ph type="body" sz="half" idx="4294967295"/>
          </p:nvPr>
        </p:nvSpPr>
        <p:spPr>
          <a:xfrm>
            <a:off x="2364547" y="621532"/>
            <a:ext cx="8274724" cy="3644170"/>
          </a:xfrm>
          <a:prstGeom prst="rect">
            <a:avLst/>
          </a:prstGeom>
        </p:spPr>
        <p:txBody>
          <a:bodyPr lIns="65023" tIns="65023" rIns="65023" bIns="65023" anchor="ctr">
            <a:normAutofit/>
          </a:bodyPr>
          <a:lstStyle/>
          <a:p>
            <a:pPr marL="0" marR="0" lvl="1" indent="0" algn="ctr" defTabSz="446126">
              <a:spcBef>
                <a:spcPts val="1400"/>
              </a:spcBef>
              <a:buClrTx/>
              <a:buSzTx/>
              <a:buFontTx/>
              <a:buNone/>
              <a:defRPr sz="2584">
                <a:uFillTx/>
                <a:latin typeface="Trebuchet MS"/>
                <a:ea typeface="Trebuchet MS"/>
                <a:cs typeface="Trebuchet MS"/>
                <a:sym typeface="Trebuchet MS"/>
              </a:defRPr>
            </a:pPr>
            <a:r>
              <a:rPr sz="3952">
                <a:solidFill>
                  <a:srgbClr val="39508A"/>
                </a:solidFill>
                <a:latin typeface="Calibri"/>
                <a:ea typeface="Calibri"/>
                <a:cs typeface="Calibri"/>
                <a:sym typeface="Calibri"/>
              </a:rPr>
              <a:t>Сетевой маркетинг позволяет людям получать выгоду, будучи предпринимателями и не принимая на себя какие-либо риски или же расходы традиционного бизнеса</a:t>
            </a:r>
          </a:p>
        </p:txBody>
      </p:sp>
      <p:pic>
        <p:nvPicPr>
          <p:cNvPr id="652" name="image17.jpeg"/>
          <p:cNvPicPr>
            <a:picLocks noChangeAspect="1"/>
          </p:cNvPicPr>
          <p:nvPr/>
        </p:nvPicPr>
        <p:blipFill>
          <a:blip r:embed="rId3"/>
          <a:stretch>
            <a:fillRect/>
          </a:stretch>
        </p:blipFill>
        <p:spPr>
          <a:xfrm>
            <a:off x="3167550" y="4608250"/>
            <a:ext cx="6673561" cy="30217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650239" y="403049"/>
            <a:ext cx="11704322" cy="1772757"/>
          </a:xfrm>
          <a:prstGeom prst="rect">
            <a:avLst/>
          </a:prstGeom>
        </p:spPr>
        <p:txBody>
          <a:bodyPr>
            <a:normAutofit/>
          </a:bodyPr>
          <a:lstStyle/>
          <a:p>
            <a:pPr>
              <a:lnSpc>
                <a:spcPct val="90000"/>
              </a:lnSpc>
              <a:defRPr sz="5100" spc="510"/>
            </a:pPr>
            <a:r>
              <a:t>Ставить Принципы И Миссию</a:t>
            </a:r>
          </a:p>
          <a:p>
            <a:pPr>
              <a:lnSpc>
                <a:spcPct val="90000"/>
              </a:lnSpc>
              <a:defRPr sz="5100" spc="510"/>
            </a:pPr>
            <a:r>
              <a:t>ВЫше Эго и Экономики</a:t>
            </a:r>
          </a:p>
        </p:txBody>
      </p:sp>
      <p:grpSp>
        <p:nvGrpSpPr>
          <p:cNvPr id="286" name="Group 286"/>
          <p:cNvGrpSpPr/>
          <p:nvPr/>
        </p:nvGrpSpPr>
        <p:grpSpPr>
          <a:xfrm>
            <a:off x="2120273" y="2800978"/>
            <a:ext cx="3265378" cy="5315053"/>
            <a:chOff x="0" y="-50799"/>
            <a:chExt cx="3265376" cy="5315051"/>
          </a:xfrm>
        </p:grpSpPr>
        <p:sp>
          <p:nvSpPr>
            <p:cNvPr id="282" name="Shape 282"/>
            <p:cNvSpPr/>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Вердис Нортон</a:t>
              </a:r>
            </a:p>
          </p:txBody>
        </p:sp>
        <p:grpSp>
          <p:nvGrpSpPr>
            <p:cNvPr id="285" name="Group 285" descr="17.8x10@72dpi.jpg"/>
            <p:cNvGrpSpPr/>
            <p:nvPr/>
          </p:nvGrpSpPr>
          <p:grpSpPr>
            <a:xfrm>
              <a:off x="84349" y="-50800"/>
              <a:ext cx="3126197" cy="4368300"/>
              <a:chOff x="0" y="0"/>
              <a:chExt cx="3126195" cy="4368299"/>
            </a:xfrm>
          </p:grpSpPr>
          <p:pic>
            <p:nvPicPr>
              <p:cNvPr id="284" name="image100.jpeg" descr="17.8x10@72dpi.jpg"/>
              <p:cNvPicPr>
                <a:picLocks noChangeAspect="1"/>
              </p:cNvPicPr>
              <p:nvPr/>
            </p:nvPicPr>
            <p:blipFill>
              <a:blip r:embed="rId3"/>
              <a:srcRect l="9455" t="3530" r="8443" b="3860"/>
              <a:stretch>
                <a:fillRect/>
              </a:stretch>
            </p:blipFill>
            <p:spPr>
              <a:xfrm>
                <a:off x="50800" y="50800"/>
                <a:ext cx="3024597" cy="4266700"/>
              </a:xfrm>
              <a:prstGeom prst="rect">
                <a:avLst/>
              </a:prstGeom>
              <a:ln>
                <a:noFill/>
              </a:ln>
              <a:effectLst/>
            </p:spPr>
          </p:pic>
          <p:pic>
            <p:nvPicPr>
              <p:cNvPr id="283" name="Picture 282"/>
              <p:cNvPicPr>
                <a:picLocks/>
              </p:cNvPicPr>
              <p:nvPr/>
            </p:nvPicPr>
            <p:blipFill>
              <a:blip r:embed="rId4"/>
              <a:stretch>
                <a:fillRect/>
              </a:stretch>
            </p:blipFill>
            <p:spPr>
              <a:xfrm>
                <a:off x="0" y="0"/>
                <a:ext cx="3126196" cy="4368300"/>
              </a:xfrm>
              <a:prstGeom prst="rect">
                <a:avLst/>
              </a:prstGeom>
              <a:effectLst/>
            </p:spPr>
          </p:pic>
        </p:grpSp>
      </p:grpSp>
      <p:grpSp>
        <p:nvGrpSpPr>
          <p:cNvPr id="291" name="Group 291"/>
          <p:cNvGrpSpPr/>
          <p:nvPr/>
        </p:nvGrpSpPr>
        <p:grpSpPr>
          <a:xfrm>
            <a:off x="7043742" y="2800979"/>
            <a:ext cx="3132078" cy="5426320"/>
            <a:chOff x="-11038" y="-50799"/>
            <a:chExt cx="3132076" cy="5426319"/>
          </a:xfrm>
        </p:grpSpPr>
        <p:sp>
          <p:nvSpPr>
            <p:cNvPr id="287" name="Shape 287"/>
            <p:cNvSpPr/>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Тайлер Нортон</a:t>
              </a:r>
            </a:p>
          </p:txBody>
        </p:sp>
        <p:grpSp>
          <p:nvGrpSpPr>
            <p:cNvPr id="290" name="Group 290"/>
            <p:cNvGrpSpPr/>
            <p:nvPr/>
          </p:nvGrpSpPr>
          <p:grpSpPr>
            <a:xfrm>
              <a:off x="-11039" y="-50800"/>
              <a:ext cx="3132077" cy="4349098"/>
              <a:chOff x="0" y="0"/>
              <a:chExt cx="3132076" cy="4349097"/>
            </a:xfrm>
          </p:grpSpPr>
          <p:pic>
            <p:nvPicPr>
              <p:cNvPr id="289" name="image101.jpeg"/>
              <p:cNvPicPr>
                <a:picLocks noChangeAspect="1"/>
              </p:cNvPicPr>
              <p:nvPr/>
            </p:nvPicPr>
            <p:blipFill>
              <a:blip r:embed="rId5"/>
              <a:srcRect t="719" r="4817"/>
              <a:stretch>
                <a:fillRect/>
              </a:stretch>
            </p:blipFill>
            <p:spPr>
              <a:xfrm>
                <a:off x="50800" y="50800"/>
                <a:ext cx="3030477" cy="4247498"/>
              </a:xfrm>
              <a:prstGeom prst="rect">
                <a:avLst/>
              </a:prstGeom>
              <a:ln>
                <a:noFill/>
              </a:ln>
              <a:effectLst/>
            </p:spPr>
          </p:pic>
          <p:pic>
            <p:nvPicPr>
              <p:cNvPr id="288" name="Picture 287"/>
              <p:cNvPicPr>
                <a:picLocks/>
              </p:cNvPicPr>
              <p:nvPr/>
            </p:nvPicPr>
            <p:blipFill>
              <a:blip r:embed="rId6"/>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p:cNvSpPr>
          <p:nvPr>
            <p:ph type="title"/>
          </p:nvPr>
        </p:nvSpPr>
        <p:spPr>
          <a:xfrm>
            <a:off x="650239" y="264240"/>
            <a:ext cx="11704322" cy="2512322"/>
          </a:xfrm>
          <a:prstGeom prst="rect">
            <a:avLst/>
          </a:prstGeom>
        </p:spPr>
        <p:txBody>
          <a:bodyPr/>
          <a:lstStyle>
            <a:lvl1pPr>
              <a:lnSpc>
                <a:spcPct val="90000"/>
              </a:lnSpc>
              <a:defRPr sz="5500" spc="550"/>
            </a:lvl1pPr>
          </a:lstStyle>
          <a:p>
            <a:r>
              <a:t>НЕОБЫЧНАЯ ВОЗМОЖНОСТЬ ДЛЯ КАЖДОГО</a:t>
            </a:r>
          </a:p>
        </p:txBody>
      </p:sp>
      <p:grpSp>
        <p:nvGrpSpPr>
          <p:cNvPr id="677" name="Group 677"/>
          <p:cNvGrpSpPr/>
          <p:nvPr/>
        </p:nvGrpSpPr>
        <p:grpSpPr>
          <a:xfrm>
            <a:off x="1321123" y="2805840"/>
            <a:ext cx="10362554" cy="6279718"/>
            <a:chOff x="0" y="0"/>
            <a:chExt cx="10362552" cy="6279716"/>
          </a:xfrm>
        </p:grpSpPr>
        <p:pic>
          <p:nvPicPr>
            <p:cNvPr id="657" name="image116.jpeg"/>
            <p:cNvPicPr>
              <a:picLocks noChangeAspect="1"/>
            </p:cNvPicPr>
            <p:nvPr/>
          </p:nvPicPr>
          <p:blipFill>
            <a:blip r:embed="rId3"/>
            <a:stretch>
              <a:fillRect/>
            </a:stretch>
          </p:blipFill>
          <p:spPr>
            <a:xfrm>
              <a:off x="4788301" y="49904"/>
              <a:ext cx="817990" cy="2383634"/>
            </a:xfrm>
            <a:prstGeom prst="rect">
              <a:avLst/>
            </a:prstGeom>
            <a:ln w="12700" cap="flat">
              <a:noFill/>
              <a:miter lim="400000"/>
            </a:ln>
            <a:effectLst/>
          </p:spPr>
        </p:pic>
        <p:pic>
          <p:nvPicPr>
            <p:cNvPr id="658" name="image117.jpeg"/>
            <p:cNvPicPr>
              <a:picLocks noChangeAspect="1"/>
            </p:cNvPicPr>
            <p:nvPr/>
          </p:nvPicPr>
          <p:blipFill>
            <a:blip r:embed="rId4"/>
            <a:stretch>
              <a:fillRect/>
            </a:stretch>
          </p:blipFill>
          <p:spPr>
            <a:xfrm>
              <a:off x="2555281" y="3247884"/>
              <a:ext cx="912022" cy="2203966"/>
            </a:xfrm>
            <a:prstGeom prst="rect">
              <a:avLst/>
            </a:prstGeom>
            <a:ln w="12700" cap="flat">
              <a:noFill/>
              <a:miter lim="400000"/>
            </a:ln>
            <a:effectLst/>
          </p:spPr>
        </p:pic>
        <p:pic>
          <p:nvPicPr>
            <p:cNvPr id="659" name="image118.jpeg"/>
            <p:cNvPicPr>
              <a:picLocks noChangeAspect="1"/>
            </p:cNvPicPr>
            <p:nvPr/>
          </p:nvPicPr>
          <p:blipFill>
            <a:blip r:embed="rId5"/>
            <a:stretch>
              <a:fillRect/>
            </a:stretch>
          </p:blipFill>
          <p:spPr>
            <a:xfrm>
              <a:off x="436093" y="0"/>
              <a:ext cx="799381" cy="2481049"/>
            </a:xfrm>
            <a:prstGeom prst="rect">
              <a:avLst/>
            </a:prstGeom>
            <a:ln w="12700" cap="flat">
              <a:noFill/>
              <a:miter lim="400000"/>
            </a:ln>
            <a:effectLst/>
          </p:spPr>
        </p:pic>
        <p:pic>
          <p:nvPicPr>
            <p:cNvPr id="660" name="image119.jpeg"/>
            <p:cNvPicPr>
              <a:picLocks noChangeAspect="1"/>
            </p:cNvPicPr>
            <p:nvPr/>
          </p:nvPicPr>
          <p:blipFill>
            <a:blip r:embed="rId6"/>
            <a:stretch>
              <a:fillRect/>
            </a:stretch>
          </p:blipFill>
          <p:spPr>
            <a:xfrm>
              <a:off x="6943612" y="81710"/>
              <a:ext cx="767993" cy="2297122"/>
            </a:xfrm>
            <a:prstGeom prst="rect">
              <a:avLst/>
            </a:prstGeom>
            <a:ln w="12700" cap="flat">
              <a:noFill/>
              <a:miter lim="400000"/>
            </a:ln>
            <a:effectLst/>
          </p:spPr>
        </p:pic>
        <p:pic>
          <p:nvPicPr>
            <p:cNvPr id="661" name="image120.jpeg"/>
            <p:cNvPicPr>
              <a:picLocks noChangeAspect="1"/>
            </p:cNvPicPr>
            <p:nvPr/>
          </p:nvPicPr>
          <p:blipFill>
            <a:blip r:embed="rId7"/>
            <a:stretch>
              <a:fillRect/>
            </a:stretch>
          </p:blipFill>
          <p:spPr>
            <a:xfrm>
              <a:off x="9083874" y="105469"/>
              <a:ext cx="747974" cy="2297116"/>
            </a:xfrm>
            <a:prstGeom prst="rect">
              <a:avLst/>
            </a:prstGeom>
            <a:ln w="12700" cap="flat">
              <a:noFill/>
              <a:miter lim="400000"/>
            </a:ln>
            <a:effectLst/>
          </p:spPr>
        </p:pic>
        <p:pic>
          <p:nvPicPr>
            <p:cNvPr id="662" name="image121.jpeg"/>
            <p:cNvPicPr>
              <a:picLocks noChangeAspect="1"/>
            </p:cNvPicPr>
            <p:nvPr/>
          </p:nvPicPr>
          <p:blipFill>
            <a:blip r:embed="rId8"/>
            <a:stretch>
              <a:fillRect/>
            </a:stretch>
          </p:blipFill>
          <p:spPr>
            <a:xfrm>
              <a:off x="2669270" y="105465"/>
              <a:ext cx="681802" cy="2297122"/>
            </a:xfrm>
            <a:prstGeom prst="rect">
              <a:avLst/>
            </a:prstGeom>
            <a:ln w="12700" cap="flat">
              <a:noFill/>
              <a:miter lim="400000"/>
            </a:ln>
            <a:effectLst/>
          </p:spPr>
        </p:pic>
        <p:pic>
          <p:nvPicPr>
            <p:cNvPr id="663" name="image122.jpeg"/>
            <p:cNvPicPr>
              <a:picLocks noChangeAspect="1"/>
            </p:cNvPicPr>
            <p:nvPr/>
          </p:nvPicPr>
          <p:blipFill>
            <a:blip r:embed="rId9"/>
            <a:stretch>
              <a:fillRect/>
            </a:stretch>
          </p:blipFill>
          <p:spPr>
            <a:xfrm>
              <a:off x="478252" y="3259768"/>
              <a:ext cx="697625" cy="2209692"/>
            </a:xfrm>
            <a:prstGeom prst="rect">
              <a:avLst/>
            </a:prstGeom>
            <a:ln w="12700" cap="flat">
              <a:noFill/>
              <a:miter lim="400000"/>
            </a:ln>
            <a:effectLst/>
          </p:spPr>
        </p:pic>
        <p:pic>
          <p:nvPicPr>
            <p:cNvPr id="664" name="image123.jpeg"/>
            <p:cNvPicPr>
              <a:picLocks noChangeAspect="1"/>
            </p:cNvPicPr>
            <p:nvPr/>
          </p:nvPicPr>
          <p:blipFill>
            <a:blip r:embed="rId10"/>
            <a:stretch>
              <a:fillRect/>
            </a:stretch>
          </p:blipFill>
          <p:spPr>
            <a:xfrm>
              <a:off x="4726019" y="3126516"/>
              <a:ext cx="868170" cy="2391143"/>
            </a:xfrm>
            <a:prstGeom prst="rect">
              <a:avLst/>
            </a:prstGeom>
            <a:ln w="12700" cap="flat">
              <a:noFill/>
              <a:miter lim="400000"/>
            </a:ln>
            <a:effectLst/>
          </p:spPr>
        </p:pic>
        <p:pic>
          <p:nvPicPr>
            <p:cNvPr id="665" name="image124.jpeg"/>
            <p:cNvPicPr>
              <a:picLocks noChangeAspect="1"/>
            </p:cNvPicPr>
            <p:nvPr/>
          </p:nvPicPr>
          <p:blipFill>
            <a:blip r:embed="rId11"/>
            <a:stretch>
              <a:fillRect/>
            </a:stretch>
          </p:blipFill>
          <p:spPr>
            <a:xfrm>
              <a:off x="9046583" y="3103726"/>
              <a:ext cx="818199" cy="2461442"/>
            </a:xfrm>
            <a:prstGeom prst="rect">
              <a:avLst/>
            </a:prstGeom>
            <a:ln w="12700" cap="flat">
              <a:noFill/>
              <a:miter lim="400000"/>
            </a:ln>
            <a:effectLst/>
          </p:spPr>
        </p:pic>
        <p:pic>
          <p:nvPicPr>
            <p:cNvPr id="666" name="image125.jpeg"/>
            <p:cNvPicPr>
              <a:picLocks noChangeAspect="1"/>
            </p:cNvPicPr>
            <p:nvPr/>
          </p:nvPicPr>
          <p:blipFill>
            <a:blip r:embed="rId12"/>
            <a:stretch>
              <a:fillRect/>
            </a:stretch>
          </p:blipFill>
          <p:spPr>
            <a:xfrm>
              <a:off x="6868369" y="3066475"/>
              <a:ext cx="909688" cy="2443065"/>
            </a:xfrm>
            <a:prstGeom prst="rect">
              <a:avLst/>
            </a:prstGeom>
            <a:ln w="12700" cap="flat">
              <a:noFill/>
              <a:miter lim="400000"/>
            </a:ln>
            <a:effectLst/>
          </p:spPr>
        </p:pic>
        <p:sp>
          <p:nvSpPr>
            <p:cNvPr id="667" name="Shape 667"/>
            <p:cNvSpPr/>
            <p:nvPr/>
          </p:nvSpPr>
          <p:spPr>
            <a:xfrm>
              <a:off x="4255186" y="2473734"/>
              <a:ext cx="1721171" cy="3595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ХУДОЖНИК</a:t>
              </a:r>
            </a:p>
          </p:txBody>
        </p:sp>
        <p:sp>
          <p:nvSpPr>
            <p:cNvPr id="668" name="Shape 668"/>
            <p:cNvSpPr/>
            <p:nvPr/>
          </p:nvSpPr>
          <p:spPr>
            <a:xfrm>
              <a:off x="2084786" y="2473734"/>
              <a:ext cx="2014014" cy="3595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ДОМОХОЗЯЙКА</a:t>
              </a:r>
            </a:p>
          </p:txBody>
        </p:sp>
        <p:sp>
          <p:nvSpPr>
            <p:cNvPr id="669" name="Shape 669"/>
            <p:cNvSpPr/>
            <p:nvPr/>
          </p:nvSpPr>
          <p:spPr>
            <a:xfrm>
              <a:off x="0" y="2323169"/>
              <a:ext cx="1928400"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СТРОИТЕЛЬ</a:t>
              </a:r>
            </a:p>
          </p:txBody>
        </p:sp>
        <p:sp>
          <p:nvSpPr>
            <p:cNvPr id="670" name="Shape 670"/>
            <p:cNvSpPr/>
            <p:nvPr/>
          </p:nvSpPr>
          <p:spPr>
            <a:xfrm>
              <a:off x="6490849" y="2323169"/>
              <a:ext cx="1721171"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ВРАЧ</a:t>
              </a:r>
            </a:p>
          </p:txBody>
        </p:sp>
        <p:sp>
          <p:nvSpPr>
            <p:cNvPr id="671" name="Shape 671"/>
            <p:cNvSpPr/>
            <p:nvPr/>
          </p:nvSpPr>
          <p:spPr>
            <a:xfrm>
              <a:off x="8454426" y="2323169"/>
              <a:ext cx="1887227" cy="66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ФИНАНСОВЫЙ КОНСУЛЬТАНТ</a:t>
              </a:r>
            </a:p>
          </p:txBody>
        </p:sp>
        <p:sp>
          <p:nvSpPr>
            <p:cNvPr id="672" name="Shape 672"/>
            <p:cNvSpPr/>
            <p:nvPr/>
          </p:nvSpPr>
          <p:spPr>
            <a:xfrm>
              <a:off x="-1" y="5742748"/>
              <a:ext cx="1721172" cy="3595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ОФИЦИАНТКА</a:t>
              </a:r>
            </a:p>
          </p:txBody>
        </p:sp>
        <p:sp>
          <p:nvSpPr>
            <p:cNvPr id="673" name="Shape 673"/>
            <p:cNvSpPr/>
            <p:nvPr/>
          </p:nvSpPr>
          <p:spPr>
            <a:xfrm>
              <a:off x="2181044" y="5592183"/>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БОДИБИЛДЕР</a:t>
              </a:r>
            </a:p>
          </p:txBody>
        </p:sp>
        <p:sp>
          <p:nvSpPr>
            <p:cNvPr id="674" name="Shape 674"/>
            <p:cNvSpPr/>
            <p:nvPr/>
          </p:nvSpPr>
          <p:spPr>
            <a:xfrm>
              <a:off x="4362088" y="5592183"/>
              <a:ext cx="1763578"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СЕКРЕТАРЬ</a:t>
              </a:r>
            </a:p>
          </p:txBody>
        </p:sp>
        <p:sp>
          <p:nvSpPr>
            <p:cNvPr id="675" name="Shape 675"/>
            <p:cNvSpPr/>
            <p:nvPr/>
          </p:nvSpPr>
          <p:spPr>
            <a:xfrm>
              <a:off x="6512488" y="5592183"/>
              <a:ext cx="1721171" cy="66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ИНСТРУКТОР ПО ЛЫЖАМ</a:t>
              </a:r>
            </a:p>
          </p:txBody>
        </p:sp>
        <p:sp>
          <p:nvSpPr>
            <p:cNvPr id="676" name="Shape 676"/>
            <p:cNvSpPr/>
            <p:nvPr/>
          </p:nvSpPr>
          <p:spPr>
            <a:xfrm>
              <a:off x="8620482" y="5685062"/>
              <a:ext cx="1742071" cy="5946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МАТЬ-ОДИНОЧКА</a:t>
              </a:r>
            </a:p>
          </p:txBody>
        </p:sp>
      </p:gr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77"/>
                                        </p:tgtEl>
                                        <p:attrNameLst>
                                          <p:attrName>style.visibility</p:attrName>
                                        </p:attrNameLst>
                                      </p:cBhvr>
                                      <p:to>
                                        <p:strVal val="visible"/>
                                      </p:to>
                                    </p:set>
                                    <p:animEffect transition="in" filter="wipe(left)">
                                      <p:cBhvr>
                                        <p:cTn id="7" dur="20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p:cNvSpPr>
          <p:nvPr>
            <p:ph type="title"/>
          </p:nvPr>
        </p:nvSpPr>
        <p:spPr>
          <a:xfrm>
            <a:off x="650239" y="-170204"/>
            <a:ext cx="11704322" cy="2038825"/>
          </a:xfrm>
          <a:prstGeom prst="rect">
            <a:avLst/>
          </a:prstGeom>
        </p:spPr>
        <p:txBody>
          <a:bodyPr/>
          <a:lstStyle/>
          <a:p>
            <a:r>
              <a:t>Почему ASEA? 6 Причин</a:t>
            </a:r>
          </a:p>
        </p:txBody>
      </p:sp>
      <p:sp>
        <p:nvSpPr>
          <p:cNvPr id="682" name="Shape 682"/>
          <p:cNvSpPr>
            <a:spLocks noGrp="1"/>
          </p:cNvSpPr>
          <p:nvPr>
            <p:ph type="body" idx="1"/>
          </p:nvPr>
        </p:nvSpPr>
        <p:spPr>
          <a:xfrm>
            <a:off x="492540" y="4422780"/>
            <a:ext cx="12148469" cy="5608320"/>
          </a:xfrm>
          <a:prstGeom prst="rect">
            <a:avLst/>
          </a:prstGeom>
        </p:spPr>
        <p:txBody>
          <a:bodyPr/>
          <a:lstStyle/>
          <a:p>
            <a:pPr marL="508000" indent="-508000">
              <a:buAutoNum type="arabicPeriod"/>
              <a:defRPr sz="3400"/>
            </a:pPr>
            <a:r>
              <a:t>Есть проблемы со здоровьем или желание инвестировать в свое здоровье в будущем</a:t>
            </a:r>
          </a:p>
          <a:p>
            <a:pPr marL="508000" indent="-508000">
              <a:buAutoNum type="arabicPeriod"/>
              <a:defRPr sz="3400"/>
            </a:pPr>
            <a:r>
              <a:t>Есть кто-то близкий, у кого есть проблемы со здоровьем </a:t>
            </a:r>
          </a:p>
          <a:p>
            <a:pPr marL="508000" indent="-508000">
              <a:buAutoNum type="arabicPeriod"/>
              <a:defRPr sz="3400"/>
            </a:pPr>
            <a:r>
              <a:t>Занимаются спортом и хотят быть более выносливыми</a:t>
            </a:r>
          </a:p>
          <a:p>
            <a:pPr marL="508000" indent="-508000">
              <a:buAutoNum type="arabicPeriod"/>
              <a:defRPr sz="3400"/>
            </a:pPr>
            <a:r>
              <a:t>Хотят выглядеть лучше</a:t>
            </a:r>
          </a:p>
          <a:p>
            <a:pPr marL="508000" indent="-508000">
              <a:buAutoNum type="arabicPeriod"/>
              <a:defRPr sz="3400"/>
            </a:pPr>
            <a:r>
              <a:t>Испытывают финансовые трудности и заинтересованы в дополнительном доходе</a:t>
            </a:r>
          </a:p>
          <a:p>
            <a:pPr marL="508000" indent="-508000">
              <a:buAutoNum type="arabicPeriod"/>
              <a:defRPr sz="3400"/>
            </a:pPr>
            <a:r>
              <a:t>Хотят сделать мир лучше </a:t>
            </a:r>
          </a:p>
        </p:txBody>
      </p:sp>
      <p:pic>
        <p:nvPicPr>
          <p:cNvPr id="683" name="pasted-image.tiff"/>
          <p:cNvPicPr>
            <a:picLocks noChangeAspect="1"/>
          </p:cNvPicPr>
          <p:nvPr/>
        </p:nvPicPr>
        <p:blipFill>
          <a:blip r:embed="rId3"/>
          <a:stretch>
            <a:fillRect/>
          </a:stretch>
        </p:blipFill>
        <p:spPr>
          <a:xfrm>
            <a:off x="1794497" y="1383381"/>
            <a:ext cx="5640028" cy="29284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682">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6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6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6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6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68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type="lt">
                                    <p:tmAbs val="100"/>
                                  </p:iterate>
                                  <p:childTnLst>
                                    <p:set>
                                      <p:cBhvr>
                                        <p:cTn id="28" fill="hold"/>
                                        <p:tgtEl>
                                          <p:spTgt spid="6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688" name="Shape 688"/>
          <p:cNvSpPr>
            <a:spLocks noGrp="1"/>
          </p:cNvSpPr>
          <p:nvPr>
            <p:ph type="title"/>
          </p:nvPr>
        </p:nvSpPr>
        <p:spPr>
          <a:xfrm>
            <a:off x="419199" y="484258"/>
            <a:ext cx="12166402" cy="2323199"/>
          </a:xfrm>
          <a:prstGeom prst="rect">
            <a:avLst/>
          </a:prstGeom>
        </p:spPr>
        <p:txBody>
          <a:bodyPr/>
          <a:lstStyle/>
          <a:p>
            <a:r>
              <a:t>ГДЕ ВЫ СЕБЯ ВИДИТЕ?</a:t>
            </a:r>
          </a:p>
        </p:txBody>
      </p:sp>
      <p:sp>
        <p:nvSpPr>
          <p:cNvPr id="689" name="Shape 689"/>
          <p:cNvSpPr/>
          <p:nvPr/>
        </p:nvSpPr>
        <p:spPr>
          <a:xfrm>
            <a:off x="978946" y="5919353"/>
            <a:ext cx="3243281" cy="6507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r>
              <a:t>Покупатель</a:t>
            </a:r>
          </a:p>
        </p:txBody>
      </p:sp>
      <p:sp>
        <p:nvSpPr>
          <p:cNvPr id="690" name="Shape 690"/>
          <p:cNvSpPr/>
          <p:nvPr/>
        </p:nvSpPr>
        <p:spPr>
          <a:xfrm>
            <a:off x="4874541" y="5919353"/>
            <a:ext cx="3250583" cy="1796187"/>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Частичная занятость</a:t>
            </a:r>
          </a:p>
          <a:p>
            <a:pPr defTabSz="866986">
              <a:spcBef>
                <a:spcPts val="800"/>
              </a:spcBef>
              <a:defRPr sz="3400">
                <a:solidFill>
                  <a:srgbClr val="6C6C6C"/>
                </a:solidFill>
                <a:latin typeface="Helvetica Light"/>
                <a:ea typeface="Helvetica Light"/>
                <a:cs typeface="Helvetica Light"/>
                <a:sym typeface="Helvetica Light"/>
              </a:defRPr>
            </a:pPr>
            <a:r>
              <a:t>$100–$1000</a:t>
            </a:r>
          </a:p>
        </p:txBody>
      </p:sp>
      <p:sp>
        <p:nvSpPr>
          <p:cNvPr id="691" name="Shape 691"/>
          <p:cNvSpPr/>
          <p:nvPr/>
        </p:nvSpPr>
        <p:spPr>
          <a:xfrm>
            <a:off x="8694974" y="5971372"/>
            <a:ext cx="3731753" cy="1692149"/>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t>Предприниматель</a:t>
            </a:r>
          </a:p>
          <a:p>
            <a:pPr defTabSz="866986">
              <a:defRPr sz="3400">
                <a:solidFill>
                  <a:srgbClr val="6C6C6C"/>
                </a:solidFill>
                <a:latin typeface="Helvetica Light"/>
                <a:ea typeface="Helvetica Light"/>
                <a:cs typeface="Helvetica Light"/>
                <a:sym typeface="Helvetica Light"/>
              </a:defRPr>
            </a:pPr>
            <a:r>
              <a:t>$1,000 - $10k</a:t>
            </a:r>
          </a:p>
          <a:p>
            <a:pPr defTabSz="866986">
              <a:defRPr sz="3400">
                <a:solidFill>
                  <a:srgbClr val="6C6C6C"/>
                </a:solidFill>
                <a:latin typeface="Helvetica Light"/>
                <a:ea typeface="Helvetica Light"/>
                <a:cs typeface="Helvetica Light"/>
                <a:sym typeface="Helvetica Light"/>
              </a:defRPr>
            </a:pPr>
            <a:r>
              <a:t>и больше</a:t>
            </a:r>
          </a:p>
        </p:txBody>
      </p:sp>
      <p:sp>
        <p:nvSpPr>
          <p:cNvPr id="692" name="Shape 692"/>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693" name="Shape 693"/>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694" name="image196.jpeg"/>
          <p:cNvPicPr>
            <a:picLocks noChangeAspect="1"/>
          </p:cNvPicPr>
          <p:nvPr/>
        </p:nvPicPr>
        <p:blipFill>
          <a:blip r:embed="rId3"/>
          <a:stretch>
            <a:fillRect/>
          </a:stretch>
        </p:blipFill>
        <p:spPr>
          <a:xfrm>
            <a:off x="5017473" y="2897608"/>
            <a:ext cx="2928681" cy="2931593"/>
          </a:xfrm>
          <a:prstGeom prst="rect">
            <a:avLst/>
          </a:prstGeom>
          <a:ln w="12700">
            <a:solidFill>
              <a:srgbClr val="6C6C6C"/>
            </a:solidFill>
            <a:bevel/>
          </a:ln>
        </p:spPr>
      </p:pic>
      <p:pic>
        <p:nvPicPr>
          <p:cNvPr id="695" name="image197.jpeg"/>
          <p:cNvPicPr>
            <a:picLocks noChangeAspect="1"/>
          </p:cNvPicPr>
          <p:nvPr/>
        </p:nvPicPr>
        <p:blipFill>
          <a:blip r:embed="rId4"/>
          <a:stretch>
            <a:fillRect/>
          </a:stretch>
        </p:blipFill>
        <p:spPr>
          <a:xfrm>
            <a:off x="8917609" y="2904440"/>
            <a:ext cx="2931592" cy="2917931"/>
          </a:xfrm>
          <a:prstGeom prst="rect">
            <a:avLst/>
          </a:prstGeom>
          <a:ln w="12700">
            <a:solidFill>
              <a:srgbClr val="6C6C6C"/>
            </a:solidFill>
            <a:bevel/>
          </a:ln>
        </p:spPr>
      </p:pic>
      <p:pic>
        <p:nvPicPr>
          <p:cNvPr id="696" name="image198.png"/>
          <p:cNvPicPr>
            <a:picLocks noChangeAspect="1"/>
          </p:cNvPicPr>
          <p:nvPr/>
        </p:nvPicPr>
        <p:blipFill>
          <a:blip r:embed="rId5"/>
          <a:stretch>
            <a:fillRect/>
          </a:stretch>
        </p:blipFill>
        <p:spPr>
          <a:xfrm>
            <a:off x="1769358" y="2982561"/>
            <a:ext cx="1663201" cy="2960061"/>
          </a:xfrm>
          <a:prstGeom prst="rect">
            <a:avLst/>
          </a:prstGeom>
          <a:ln w="12700">
            <a:miter lim="400000"/>
          </a:ln>
        </p:spPr>
      </p:pic>
      <p:sp>
        <p:nvSpPr>
          <p:cNvPr id="697" name="Shape 697"/>
          <p:cNvSpPr/>
          <p:nvPr/>
        </p:nvSpPr>
        <p:spPr>
          <a:xfrm>
            <a:off x="1526247"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698" name="Shape 698"/>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699" name="Shape 699"/>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687"/>
                                        </p:tgtEl>
                                        <p:attrNameLst>
                                          <p:attrName>style.visibility</p:attrName>
                                        </p:attrNameLst>
                                      </p:cBhvr>
                                      <p:to>
                                        <p:strVal val="visible"/>
                                      </p:to>
                                    </p:set>
                                    <p:animEffect transition="in" filter="wipe(up)">
                                      <p:cBhvr>
                                        <p:cTn id="7" dur="500"/>
                                        <p:tgtEl>
                                          <p:spTgt spid="687"/>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696"/>
                                        </p:tgtEl>
                                        <p:attrNameLst>
                                          <p:attrName>style.visibility</p:attrName>
                                        </p:attrNameLst>
                                      </p:cBhvr>
                                      <p:to>
                                        <p:strVal val="visible"/>
                                      </p:to>
                                    </p:set>
                                    <p:animEffect transition="in" filter="wipe(up)">
                                      <p:cBhvr>
                                        <p:cTn id="11" dur="500"/>
                                        <p:tgtEl>
                                          <p:spTgt spid="696"/>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689"/>
                                        </p:tgtEl>
                                        <p:attrNameLst>
                                          <p:attrName>style.visibility</p:attrName>
                                        </p:attrNameLst>
                                      </p:cBhvr>
                                      <p:to>
                                        <p:strVal val="visible"/>
                                      </p:to>
                                    </p:set>
                                    <p:animEffect transition="in" filter="wipe(up)">
                                      <p:cBhvr>
                                        <p:cTn id="15" dur="500"/>
                                        <p:tgtEl>
                                          <p:spTgt spid="689"/>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692"/>
                                        </p:tgtEl>
                                        <p:attrNameLst>
                                          <p:attrName>style.visibility</p:attrName>
                                        </p:attrNameLst>
                                      </p:cBhvr>
                                      <p:to>
                                        <p:strVal val="visible"/>
                                      </p:to>
                                    </p:set>
                                    <p:animEffect transition="in" filter="wipe(up)">
                                      <p:cBhvr>
                                        <p:cTn id="19" dur="500"/>
                                        <p:tgtEl>
                                          <p:spTgt spid="692"/>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697"/>
                                        </p:tgtEl>
                                        <p:attrNameLst>
                                          <p:attrName>style.visibility</p:attrName>
                                        </p:attrNameLst>
                                      </p:cBhvr>
                                      <p:to>
                                        <p:strVal val="visible"/>
                                      </p:to>
                                    </p:set>
                                    <p:animEffect transition="in" filter="dissolve">
                                      <p:cBhvr>
                                        <p:cTn id="23" dur="500"/>
                                        <p:tgtEl>
                                          <p:spTgt spid="69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694"/>
                                        </p:tgtEl>
                                        <p:attrNameLst>
                                          <p:attrName>style.visibility</p:attrName>
                                        </p:attrNameLst>
                                      </p:cBhvr>
                                      <p:to>
                                        <p:strVal val="visible"/>
                                      </p:to>
                                    </p:set>
                                    <p:animEffect transition="in" filter="wipe(up)">
                                      <p:cBhvr>
                                        <p:cTn id="28" dur="500"/>
                                        <p:tgtEl>
                                          <p:spTgt spid="694"/>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690"/>
                                        </p:tgtEl>
                                        <p:attrNameLst>
                                          <p:attrName>style.visibility</p:attrName>
                                        </p:attrNameLst>
                                      </p:cBhvr>
                                      <p:to>
                                        <p:strVal val="visible"/>
                                      </p:to>
                                    </p:set>
                                    <p:animEffect transition="in" filter="wipe(up)">
                                      <p:cBhvr>
                                        <p:cTn id="32" dur="500"/>
                                        <p:tgtEl>
                                          <p:spTgt spid="690"/>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693"/>
                                        </p:tgtEl>
                                        <p:attrNameLst>
                                          <p:attrName>style.visibility</p:attrName>
                                        </p:attrNameLst>
                                      </p:cBhvr>
                                      <p:to>
                                        <p:strVal val="visible"/>
                                      </p:to>
                                    </p:set>
                                    <p:animEffect transition="in" filter="wipe(up)">
                                      <p:cBhvr>
                                        <p:cTn id="36" dur="500"/>
                                        <p:tgtEl>
                                          <p:spTgt spid="693"/>
                                        </p:tgtEl>
                                      </p:cBhvr>
                                    </p:animEffect>
                                  </p:childTnLst>
                                </p:cTn>
                              </p:par>
                            </p:childTnLst>
                          </p:cTn>
                        </p:par>
                        <p:par>
                          <p:cTn id="37" fill="hold">
                            <p:stCondLst>
                              <p:cond delay="1500"/>
                            </p:stCondLst>
                            <p:childTnLst>
                              <p:par>
                                <p:cTn id="38" presetID="9" presetClass="entr" fill="hold" grpId="9" nodeType="afterEffect">
                                  <p:stCondLst>
                                    <p:cond delay="0"/>
                                  </p:stCondLst>
                                  <p:iterate>
                                    <p:tmAbs val="0"/>
                                  </p:iterate>
                                  <p:childTnLst>
                                    <p:set>
                                      <p:cBhvr>
                                        <p:cTn id="39" fill="hold"/>
                                        <p:tgtEl>
                                          <p:spTgt spid="698"/>
                                        </p:tgtEl>
                                        <p:attrNameLst>
                                          <p:attrName>style.visibility</p:attrName>
                                        </p:attrNameLst>
                                      </p:cBhvr>
                                      <p:to>
                                        <p:strVal val="visible"/>
                                      </p:to>
                                    </p:set>
                                    <p:animEffect transition="in" filter="dissolve">
                                      <p:cBhvr>
                                        <p:cTn id="40" dur="500"/>
                                        <p:tgtEl>
                                          <p:spTgt spid="69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695"/>
                                        </p:tgtEl>
                                        <p:attrNameLst>
                                          <p:attrName>style.visibility</p:attrName>
                                        </p:attrNameLst>
                                      </p:cBhvr>
                                      <p:to>
                                        <p:strVal val="visible"/>
                                      </p:to>
                                    </p:set>
                                    <p:animEffect transition="in" filter="wipe(up)">
                                      <p:cBhvr>
                                        <p:cTn id="45" dur="500"/>
                                        <p:tgtEl>
                                          <p:spTgt spid="695"/>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691"/>
                                        </p:tgtEl>
                                        <p:attrNameLst>
                                          <p:attrName>style.visibility</p:attrName>
                                        </p:attrNameLst>
                                      </p:cBhvr>
                                      <p:to>
                                        <p:strVal val="visible"/>
                                      </p:to>
                                    </p:set>
                                    <p:animEffect transition="in" filter="wipe(up)">
                                      <p:cBhvr>
                                        <p:cTn id="49" dur="500"/>
                                        <p:tgtEl>
                                          <p:spTgt spid="691"/>
                                        </p:tgtEl>
                                      </p:cBhvr>
                                    </p:animEffect>
                                  </p:childTnLst>
                                </p:cTn>
                              </p:par>
                            </p:childTnLst>
                          </p:cTn>
                        </p:par>
                        <p:par>
                          <p:cTn id="50" fill="hold">
                            <p:stCondLst>
                              <p:cond delay="1000"/>
                            </p:stCondLst>
                            <p:childTnLst>
                              <p:par>
                                <p:cTn id="51" presetID="9" presetClass="entr" fill="hold" grpId="12" nodeType="afterEffect">
                                  <p:stCondLst>
                                    <p:cond delay="0"/>
                                  </p:stCondLst>
                                  <p:iterate>
                                    <p:tmAbs val="0"/>
                                  </p:iterate>
                                  <p:childTnLst>
                                    <p:set>
                                      <p:cBhvr>
                                        <p:cTn id="52" fill="hold"/>
                                        <p:tgtEl>
                                          <p:spTgt spid="699"/>
                                        </p:tgtEl>
                                        <p:attrNameLst>
                                          <p:attrName>style.visibility</p:attrName>
                                        </p:attrNameLst>
                                      </p:cBhvr>
                                      <p:to>
                                        <p:strVal val="visible"/>
                                      </p:to>
                                    </p:set>
                                    <p:animEffect transition="in" filter="dissolve">
                                      <p:cBhvr>
                                        <p:cTn id="53" dur="5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 grpId="1" animBg="1" advAuto="0"/>
      <p:bldP spid="689" grpId="3" animBg="1" advAuto="0"/>
      <p:bldP spid="690" grpId="7" animBg="1" advAuto="0"/>
      <p:bldP spid="691" grpId="11" animBg="1" advAuto="0"/>
      <p:bldP spid="692" grpId="4" animBg="1" advAuto="0"/>
      <p:bldP spid="693" grpId="8" animBg="1" advAuto="0"/>
      <p:bldP spid="694" grpId="6" animBg="1" advAuto="0"/>
      <p:bldP spid="695" grpId="10" animBg="1" advAuto="0"/>
      <p:bldP spid="696" grpId="2" animBg="1" advAuto="0"/>
      <p:bldP spid="697" grpId="5" animBg="1" advAuto="0"/>
      <p:bldP spid="698" grpId="9" animBg="1" advAuto="0"/>
      <p:bldP spid="699" grpId="1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15.jpg"/>
          <p:cNvPicPr>
            <a:picLocks noChangeAspect="1"/>
          </p:cNvPicPr>
          <p:nvPr/>
        </p:nvPicPr>
        <p:blipFill>
          <a:blip r:embed="rId3"/>
          <a:stretch>
            <a:fillRect/>
          </a:stretch>
        </p:blipFill>
        <p:spPr>
          <a:xfrm>
            <a:off x="368300" y="2362200"/>
            <a:ext cx="4100613" cy="5310294"/>
          </a:xfrm>
          <a:prstGeom prst="rect">
            <a:avLst/>
          </a:prstGeom>
          <a:ln w="12700"/>
        </p:spPr>
      </p:pic>
      <p:pic>
        <p:nvPicPr>
          <p:cNvPr id="301" name="redox sign mag.jpg"/>
          <p:cNvPicPr>
            <a:picLocks noChangeAspect="1"/>
          </p:cNvPicPr>
          <p:nvPr/>
        </p:nvPicPr>
        <p:blipFill>
          <a:blip r:embed="rId4"/>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302" name="image18.jpg"/>
          <p:cNvPicPr>
            <a:picLocks noChangeAspect="1"/>
          </p:cNvPicPr>
          <p:nvPr/>
        </p:nvPicPr>
        <p:blipFill>
          <a:blip r:embed="rId5"/>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303" name="image18.jpg"/>
          <p:cNvPicPr>
            <a:picLocks noChangeAspect="1"/>
          </p:cNvPicPr>
          <p:nvPr/>
        </p:nvPicPr>
        <p:blipFill>
          <a:blip r:embed="rId6"/>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sp>
        <p:nvSpPr>
          <p:cNvPr id="304" name="Shape 304"/>
          <p:cNvSpPr/>
          <p:nvPr/>
        </p:nvSpPr>
        <p:spPr>
          <a:xfrm>
            <a:off x="7857107" y="2707587"/>
            <a:ext cx="4708812" cy="990601"/>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2900">
                <a:solidFill>
                  <a:srgbClr val="A74B44"/>
                </a:solidFill>
                <a:uFill>
                  <a:solidFill>
                    <a:srgbClr val="A74B44"/>
                  </a:solidFill>
                </a:uFill>
                <a:latin typeface="Helvetica"/>
                <a:ea typeface="Helvetica"/>
                <a:cs typeface="Helvetica"/>
                <a:sym typeface="Helvetica"/>
              </a:defRPr>
            </a:lvl1pPr>
          </a:lstStyle>
          <a:p>
            <a:pPr>
              <a:defRPr>
                <a:solidFill>
                  <a:srgbClr val="000000"/>
                </a:solidFill>
                <a:uFill>
                  <a:solidFill>
                    <a:srgbClr val="000000"/>
                  </a:solidFill>
                </a:uFill>
              </a:defRPr>
            </a:pPr>
            <a:r>
              <a:rPr>
                <a:solidFill>
                  <a:srgbClr val="A74B44"/>
                </a:solidFill>
                <a:uFill>
                  <a:solidFill>
                    <a:srgbClr val="A74B44"/>
                  </a:solidFill>
                </a:uFill>
              </a:rPr>
              <a:t>Издано более 1200 книг на тему Редокс биохимии</a:t>
            </a:r>
          </a:p>
        </p:txBody>
      </p:sp>
      <p:grpSp>
        <p:nvGrpSpPr>
          <p:cNvPr id="307" name="Group 307"/>
          <p:cNvGrpSpPr/>
          <p:nvPr/>
        </p:nvGrpSpPr>
        <p:grpSpPr>
          <a:xfrm>
            <a:off x="1638656" y="6003695"/>
            <a:ext cx="10287001" cy="3581401"/>
            <a:chOff x="0" y="0"/>
            <a:chExt cx="10287000" cy="3581400"/>
          </a:xfrm>
        </p:grpSpPr>
        <p:pic>
          <p:nvPicPr>
            <p:cNvPr id="305" name="redox book3.png"/>
            <p:cNvPicPr>
              <a:picLocks noChangeAspect="1"/>
            </p:cNvPicPr>
            <p:nvPr/>
          </p:nvPicPr>
          <p:blipFill>
            <a:blip r:embed="rId7"/>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306" name="redox book4.png"/>
            <p:cNvPicPr>
              <a:picLocks noChangeAspect="1"/>
            </p:cNvPicPr>
            <p:nvPr/>
          </p:nvPicPr>
          <p:blipFill>
            <a:blip r:embed="rId8"/>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308" name="Shape 308"/>
          <p:cNvSpPr/>
          <p:nvPr/>
        </p:nvSpPr>
        <p:spPr>
          <a:xfrm>
            <a:off x="481383" y="5825931"/>
            <a:ext cx="6727781" cy="2514601"/>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A74B44"/>
              </a:buClr>
              <a:defRPr sz="3200">
                <a:solidFill>
                  <a:srgbClr val="A74B44"/>
                </a:solidFill>
                <a:uFill>
                  <a:solidFill>
                    <a:srgbClr val="A74B44"/>
                  </a:solidFill>
                </a:uFill>
                <a:latin typeface="Helvetica"/>
                <a:ea typeface="Helvetica"/>
                <a:cs typeface="Helvetica"/>
                <a:sym typeface="Helvetica"/>
              </a:defRPr>
            </a:lvl1pPr>
          </a:lstStyle>
          <a:p>
            <a:pPr>
              <a:defRPr>
                <a:solidFill>
                  <a:srgbClr val="000000"/>
                </a:solidFill>
                <a:uFill>
                  <a:solidFill>
                    <a:srgbClr val="000000"/>
                  </a:solidFill>
                </a:uFill>
              </a:defRPr>
            </a:pPr>
            <a:r>
              <a:rPr>
                <a:solidFill>
                  <a:srgbClr val="A74B44"/>
                </a:solidFill>
                <a:uFill>
                  <a:solidFill>
                    <a:srgbClr val="A74B44"/>
                  </a:solidFill>
                </a:uFill>
              </a:rPr>
              <a:t>Более 10,000 исследований на тему “Редокс сигналирования” было опубликовано в рецензируемых научных и медицинских журналах.</a:t>
            </a:r>
          </a:p>
        </p:txBody>
      </p:sp>
      <p:sp>
        <p:nvSpPr>
          <p:cNvPr id="309" name="Shape 309"/>
          <p:cNvSpPr>
            <a:spLocks noGrp="1"/>
          </p:cNvSpPr>
          <p:nvPr>
            <p:ph type="title"/>
          </p:nvPr>
        </p:nvSpPr>
        <p:spPr>
          <a:xfrm>
            <a:off x="1274094" y="17847"/>
            <a:ext cx="10456613" cy="2247729"/>
          </a:xfrm>
          <a:prstGeom prst="rect">
            <a:avLst/>
          </a:prstGeom>
        </p:spPr>
        <p:txBody>
          <a:bodyPr/>
          <a:lstStyle/>
          <a:p>
            <a:pPr>
              <a:lnSpc>
                <a:spcPct val="90000"/>
              </a:lnSpc>
              <a:defRPr sz="4600" spc="460">
                <a:latin typeface="Helvetica"/>
                <a:ea typeface="Helvetica"/>
                <a:cs typeface="Helvetica"/>
                <a:sym typeface="Helvetica"/>
              </a:defRPr>
            </a:pPr>
            <a:r>
              <a:t>Редокс Биохимия:</a:t>
            </a:r>
          </a:p>
          <a:p>
            <a:pPr>
              <a:lnSpc>
                <a:spcPct val="90000"/>
              </a:lnSpc>
              <a:defRPr sz="4300" spc="430"/>
            </a:pPr>
            <a:r>
              <a:t> Одна из самых Быстрорастущих сфер науки в мире</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00"/>
                                        </p:tgtEl>
                                        <p:attrNameLst>
                                          <p:attrName>style.visibility</p:attrName>
                                        </p:attrNameLst>
                                      </p:cBhvr>
                                      <p:to>
                                        <p:strVal val="visible"/>
                                      </p:to>
                                    </p:set>
                                    <p:animEffect transition="in" filter="wipe(left)">
                                      <p:cBhvr>
                                        <p:cTn id="7" dur="500"/>
                                        <p:tgtEl>
                                          <p:spTgt spid="300"/>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301"/>
                                        </p:tgtEl>
                                        <p:attrNameLst>
                                          <p:attrName>style.visibility</p:attrName>
                                        </p:attrNameLst>
                                      </p:cBhvr>
                                      <p:to>
                                        <p:strVal val="visible"/>
                                      </p:to>
                                    </p:set>
                                    <p:animEffect transition="in" filter="wipe(left)">
                                      <p:cBhvr>
                                        <p:cTn id="11" dur="499"/>
                                        <p:tgtEl>
                                          <p:spTgt spid="301"/>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302"/>
                                        </p:tgtEl>
                                        <p:attrNameLst>
                                          <p:attrName>style.visibility</p:attrName>
                                        </p:attrNameLst>
                                      </p:cBhvr>
                                      <p:to>
                                        <p:strVal val="visible"/>
                                      </p:to>
                                    </p:set>
                                    <p:animEffect transition="in" filter="wipe(left)">
                                      <p:cBhvr>
                                        <p:cTn id="15" dur="500"/>
                                        <p:tgtEl>
                                          <p:spTgt spid="302"/>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303"/>
                                        </p:tgtEl>
                                        <p:attrNameLst>
                                          <p:attrName>style.visibility</p:attrName>
                                        </p:attrNameLst>
                                      </p:cBhvr>
                                      <p:to>
                                        <p:strVal val="visible"/>
                                      </p:to>
                                    </p:set>
                                    <p:animEffect transition="in" filter="wipe(left)">
                                      <p:cBhvr>
                                        <p:cTn id="19" dur="500"/>
                                        <p:tgtEl>
                                          <p:spTgt spid="303"/>
                                        </p:tgtEl>
                                      </p:cBhvr>
                                    </p:animEffect>
                                  </p:childTnLst>
                                </p:cTn>
                              </p:par>
                            </p:childTnLst>
                          </p:cTn>
                        </p:par>
                        <p:par>
                          <p:cTn id="20" fill="hold">
                            <p:stCondLst>
                              <p:cond delay="1999"/>
                            </p:stCondLst>
                            <p:childTnLst>
                              <p:par>
                                <p:cTn id="21" presetID="9" presetClass="entr" fill="hold" grpId="5" nodeType="afterEffect">
                                  <p:stCondLst>
                                    <p:cond delay="0"/>
                                  </p:stCondLst>
                                  <p:iterate>
                                    <p:tmAbs val="0"/>
                                  </p:iterate>
                                  <p:childTnLst>
                                    <p:set>
                                      <p:cBhvr>
                                        <p:cTn id="22" fill="hold"/>
                                        <p:tgtEl>
                                          <p:spTgt spid="308"/>
                                        </p:tgtEl>
                                        <p:attrNameLst>
                                          <p:attrName>style.visibility</p:attrName>
                                        </p:attrNameLst>
                                      </p:cBhvr>
                                      <p:to>
                                        <p:strVal val="visible"/>
                                      </p:to>
                                    </p:set>
                                    <p:animEffect transition="in" filter="dissolve">
                                      <p:cBhvr>
                                        <p:cTn id="23" dur="500"/>
                                        <p:tgtEl>
                                          <p:spTgt spid="30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000000 0.000000 L 0.014329 -0.391761" pathEditMode="relative">
                                      <p:cBhvr>
                                        <p:cTn id="27" dur="1000" fill="hold"/>
                                        <p:tgtEl>
                                          <p:spTgt spid="308"/>
                                        </p:tgtEl>
                                        <p:attrNameLst>
                                          <p:attrName>ppt_x</p:attrName>
                                          <p:attrName>ppt_y</p:attrName>
                                        </p:attrNameLst>
                                      </p:cBhvr>
                                    </p:animMotion>
                                  </p:childTnLst>
                                </p:cTn>
                              </p:par>
                            </p:childTnLst>
                          </p:cTn>
                        </p:par>
                        <p:par>
                          <p:cTn id="28" fill="hold">
                            <p:stCondLst>
                              <p:cond delay="0"/>
                            </p:stCondLst>
                            <p:childTnLst>
                              <p:par>
                                <p:cTn id="29" presetID="9" presetClass="emph" fill="hold" grpId="7" nodeType="withEffect">
                                  <p:stCondLst>
                                    <p:cond delay="0"/>
                                  </p:stCondLst>
                                  <p:childTnLst>
                                    <p:set>
                                      <p:cBhvr>
                                        <p:cTn id="30" dur="indefinite" fill="hold"/>
                                        <p:tgtEl>
                                          <p:spTgt spid="300"/>
                                        </p:tgtEl>
                                        <p:attrNameLst>
                                          <p:attrName>style.opacity</p:attrName>
                                        </p:attrNameLst>
                                      </p:cBhvr>
                                      <p:to>
                                        <p:strVal val="0.50"/>
                                      </p:to>
                                    </p:set>
                                    <p:animEffect filter="image" prLst="opacity: 0.50; ">
                                      <p:cBhvr>
                                        <p:cTn id="31" dur="indefinite" fill="hold"/>
                                        <p:tgtEl>
                                          <p:spTgt spid="300"/>
                                        </p:tgtEl>
                                      </p:cBhvr>
                                    </p:animEffect>
                                  </p:childTnLst>
                                </p:cTn>
                              </p:par>
                            </p:childTnLst>
                          </p:cTn>
                        </p:par>
                        <p:par>
                          <p:cTn id="32" fill="hold">
                            <p:stCondLst>
                              <p:cond delay="0"/>
                            </p:stCondLst>
                            <p:childTnLst>
                              <p:par>
                                <p:cTn id="33" presetID="9" presetClass="emph" fill="hold" grpId="8" nodeType="withEffect">
                                  <p:stCondLst>
                                    <p:cond delay="0"/>
                                  </p:stCondLst>
                                  <p:childTnLst>
                                    <p:set>
                                      <p:cBhvr>
                                        <p:cTn id="34" dur="indefinite" fill="hold"/>
                                        <p:tgtEl>
                                          <p:spTgt spid="301"/>
                                        </p:tgtEl>
                                        <p:attrNameLst>
                                          <p:attrName>style.opacity</p:attrName>
                                        </p:attrNameLst>
                                      </p:cBhvr>
                                      <p:to>
                                        <p:strVal val="0.50"/>
                                      </p:to>
                                    </p:set>
                                    <p:animEffect filter="image" prLst="opacity: 0.50; ">
                                      <p:cBhvr>
                                        <p:cTn id="35" dur="indefinite" fill="hold"/>
                                        <p:tgtEl>
                                          <p:spTgt spid="301"/>
                                        </p:tgtEl>
                                      </p:cBhvr>
                                    </p:animEffect>
                                  </p:childTnLst>
                                </p:cTn>
                              </p:par>
                            </p:childTnLst>
                          </p:cTn>
                        </p:par>
                        <p:par>
                          <p:cTn id="36" fill="hold">
                            <p:stCondLst>
                              <p:cond delay="0"/>
                            </p:stCondLst>
                            <p:childTnLst>
                              <p:par>
                                <p:cTn id="37" presetID="9" presetClass="emph" fill="hold" grpId="9" nodeType="withEffect">
                                  <p:stCondLst>
                                    <p:cond delay="0"/>
                                  </p:stCondLst>
                                  <p:childTnLst>
                                    <p:set>
                                      <p:cBhvr>
                                        <p:cTn id="38" dur="indefinite" fill="hold"/>
                                        <p:tgtEl>
                                          <p:spTgt spid="302"/>
                                        </p:tgtEl>
                                        <p:attrNameLst>
                                          <p:attrName>style.opacity</p:attrName>
                                        </p:attrNameLst>
                                      </p:cBhvr>
                                      <p:to>
                                        <p:strVal val="0.50"/>
                                      </p:to>
                                    </p:set>
                                    <p:animEffect filter="image" prLst="opacity: 0.50; ">
                                      <p:cBhvr>
                                        <p:cTn id="39" dur="indefinite" fill="hold"/>
                                        <p:tgtEl>
                                          <p:spTgt spid="302"/>
                                        </p:tgtEl>
                                      </p:cBhvr>
                                    </p:animEffect>
                                  </p:childTnLst>
                                </p:cTn>
                              </p:par>
                            </p:childTnLst>
                          </p:cTn>
                        </p:par>
                        <p:par>
                          <p:cTn id="40" fill="hold">
                            <p:stCondLst>
                              <p:cond delay="0"/>
                            </p:stCondLst>
                            <p:childTnLst>
                              <p:par>
                                <p:cTn id="41" presetID="9" presetClass="emph" fill="hold" grpId="10" nodeType="withEffect">
                                  <p:stCondLst>
                                    <p:cond delay="0"/>
                                  </p:stCondLst>
                                  <p:childTnLst>
                                    <p:set>
                                      <p:cBhvr>
                                        <p:cTn id="42" dur="indefinite" fill="hold"/>
                                        <p:tgtEl>
                                          <p:spTgt spid="303"/>
                                        </p:tgtEl>
                                        <p:attrNameLst>
                                          <p:attrName>style.opacity</p:attrName>
                                        </p:attrNameLst>
                                      </p:cBhvr>
                                      <p:to>
                                        <p:strVal val="0.50"/>
                                      </p:to>
                                    </p:set>
                                    <p:animEffect filter="image" prLst="opacity: 0.50; ">
                                      <p:cBhvr>
                                        <p:cTn id="43" dur="indefinite" fill="hold"/>
                                        <p:tgtEl>
                                          <p:spTgt spid="303"/>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307"/>
                                        </p:tgtEl>
                                        <p:attrNameLst>
                                          <p:attrName>style.visibility</p:attrName>
                                        </p:attrNameLst>
                                      </p:cBhvr>
                                      <p:to>
                                        <p:strVal val="visible"/>
                                      </p:to>
                                    </p:set>
                                    <p:animEffect transition="in" filter="dissolve">
                                      <p:cBhvr>
                                        <p:cTn id="47" dur="1000"/>
                                        <p:tgtEl>
                                          <p:spTgt spid="307"/>
                                        </p:tgtEl>
                                      </p:cBhvr>
                                    </p:animEffect>
                                  </p:childTnLst>
                                </p:cTn>
                              </p:par>
                            </p:childTnLst>
                          </p:cTn>
                        </p:par>
                        <p:par>
                          <p:cTn id="48" fill="hold">
                            <p:stCondLst>
                              <p:cond delay="2000"/>
                            </p:stCondLst>
                            <p:childTnLst>
                              <p:par>
                                <p:cTn id="49" presetID="9" presetClass="entr" fill="hold" grpId="12" nodeType="afterEffect">
                                  <p:stCondLst>
                                    <p:cond delay="0"/>
                                  </p:stCondLst>
                                  <p:iterate>
                                    <p:tmAbs val="0"/>
                                  </p:iterate>
                                  <p:childTnLst>
                                    <p:set>
                                      <p:cBhvr>
                                        <p:cTn id="50" fill="hold"/>
                                        <p:tgtEl>
                                          <p:spTgt spid="304"/>
                                        </p:tgtEl>
                                        <p:attrNameLst>
                                          <p:attrName>style.visibility</p:attrName>
                                        </p:attrNameLst>
                                      </p:cBhvr>
                                      <p:to>
                                        <p:strVal val="visible"/>
                                      </p:to>
                                    </p:set>
                                    <p:animEffect transition="in" filter="dissolve">
                                      <p:cBhvr>
                                        <p:cTn id="51"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1" animBg="1" advAuto="0"/>
      <p:bldP spid="300" grpId="7" animBg="1" advAuto="0"/>
      <p:bldP spid="301" grpId="2" animBg="1" advAuto="0"/>
      <p:bldP spid="301" grpId="8" animBg="1" advAuto="0"/>
      <p:bldP spid="302" grpId="3" animBg="1" advAuto="0"/>
      <p:bldP spid="302" grpId="9" animBg="1" advAuto="0"/>
      <p:bldP spid="303" grpId="4" animBg="1" advAuto="0"/>
      <p:bldP spid="303" grpId="10" animBg="1" advAuto="0"/>
      <p:bldP spid="304" grpId="12" animBg="1" advAuto="0"/>
      <p:bldP spid="307" grpId="11" animBg="1" advAuto="0"/>
      <p:bldP spid="308" grpId="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315"/>
          <p:cNvGrpSpPr/>
          <p:nvPr/>
        </p:nvGrpSpPr>
        <p:grpSpPr>
          <a:xfrm>
            <a:off x="30703" y="2686520"/>
            <a:ext cx="7563361" cy="5487490"/>
            <a:chOff x="0" y="0"/>
            <a:chExt cx="7563359" cy="5487489"/>
          </a:xfrm>
        </p:grpSpPr>
        <p:sp>
          <p:nvSpPr>
            <p:cNvPr id="313" name="Shape 313"/>
            <p:cNvSpPr/>
            <p:nvPr/>
          </p:nvSpPr>
          <p:spPr>
            <a:xfrm>
              <a:off x="0" y="0"/>
              <a:ext cx="7563360" cy="5487490"/>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314" name="Shape 314"/>
            <p:cNvSpPr/>
            <p:nvPr/>
          </p:nvSpPr>
          <p:spPr>
            <a:xfrm>
              <a:off x="1272611" y="364771"/>
              <a:ext cx="4830007" cy="17621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sz="3000"/>
                <a:t>Клетка</a:t>
              </a:r>
            </a:p>
            <a:p>
              <a:pPr defTabSz="1300480">
                <a:defRPr sz="2600" i="1">
                  <a:solidFill>
                    <a:srgbClr val="1F497D"/>
                  </a:solidFill>
                  <a:latin typeface="Calibri"/>
                  <a:ea typeface="Calibri"/>
                  <a:cs typeface="Calibri"/>
                  <a:sym typeface="Calibri"/>
                </a:defRPr>
              </a:pPr>
              <a:r>
                <a:t>Биохимия клетки происходит в соленой воде</a:t>
              </a:r>
            </a:p>
          </p:txBody>
        </p:sp>
      </p:grpSp>
      <p:sp>
        <p:nvSpPr>
          <p:cNvPr id="316" name="Shape 316"/>
          <p:cNvSpPr/>
          <p:nvPr/>
        </p:nvSpPr>
        <p:spPr>
          <a:xfrm>
            <a:off x="435645" y="1009165"/>
            <a:ext cx="11586331" cy="763046"/>
          </a:xfrm>
          <a:prstGeom prst="rect">
            <a:avLst/>
          </a:prstGeom>
          <a:ln w="12700">
            <a:miter lim="400000"/>
          </a:ln>
          <a:extLst>
            <a:ext uri="{C572A759-6A51-4108-AA02-DFA0A04FC94B}">
              <ma14:wrappingTextBoxFlag xmlns:ma14="http://schemas.microsoft.com/office/mac/drawingml/2011/main" xmlns="" val="1"/>
            </a:ext>
          </a:extLst>
        </p:spPr>
        <p:txBody>
          <a:bodyPr lIns="64022" tIns="64022" rIns="64022" bIns="64022">
            <a:spAutoFit/>
          </a:bodyPr>
          <a:lstStyle>
            <a:lvl1pPr algn="l" defTabSz="1300480">
              <a:defRPr>
                <a:solidFill>
                  <a:srgbClr val="0071AD"/>
                </a:solidFill>
                <a:latin typeface="Helvetica Light"/>
                <a:ea typeface="Helvetica Light"/>
                <a:cs typeface="Helvetica Light"/>
                <a:sym typeface="Helvetica Light"/>
              </a:defRPr>
            </a:lvl1pPr>
          </a:lstStyle>
          <a:p>
            <a:r>
              <a:t>Что такое Редокс сигнальные молекулы?</a:t>
            </a:r>
          </a:p>
        </p:txBody>
      </p:sp>
      <p:sp>
        <p:nvSpPr>
          <p:cNvPr id="317" name="Shape 317"/>
          <p:cNvSpPr/>
          <p:nvPr/>
        </p:nvSpPr>
        <p:spPr>
          <a:xfrm>
            <a:off x="5482101" y="5569920"/>
            <a:ext cx="655639" cy="195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2800"/>
            </a:lvl1pPr>
          </a:lstStyle>
          <a:p>
            <a:r>
              <a:t>}</a:t>
            </a:r>
          </a:p>
        </p:txBody>
      </p:sp>
      <p:grpSp>
        <p:nvGrpSpPr>
          <p:cNvPr id="342" name="Group 342"/>
          <p:cNvGrpSpPr/>
          <p:nvPr/>
        </p:nvGrpSpPr>
        <p:grpSpPr>
          <a:xfrm>
            <a:off x="1591815" y="4653116"/>
            <a:ext cx="4150352" cy="2955562"/>
            <a:chOff x="-342900" y="121789"/>
            <a:chExt cx="4150351" cy="2955560"/>
          </a:xfrm>
        </p:grpSpPr>
        <p:sp>
          <p:nvSpPr>
            <p:cNvPr id="318" name="Shape 318"/>
            <p:cNvSpPr/>
            <p:nvPr/>
          </p:nvSpPr>
          <p:spPr>
            <a:xfrm>
              <a:off x="-342900" y="869500"/>
              <a:ext cx="4150352" cy="3976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t>Редокс-сигнальные молекулы</a:t>
              </a:r>
            </a:p>
          </p:txBody>
        </p:sp>
        <p:pic>
          <p:nvPicPr>
            <p:cNvPr id="319" name="blue_molecule.png"/>
            <p:cNvPicPr>
              <a:picLocks noChangeAspect="1"/>
            </p:cNvPicPr>
            <p:nvPr/>
          </p:nvPicPr>
          <p:blipFill>
            <a:blip r:embed="rId3"/>
            <a:stretch>
              <a:fillRect/>
            </a:stretch>
          </p:blipFill>
          <p:spPr>
            <a:xfrm>
              <a:off x="190697" y="1251624"/>
              <a:ext cx="566993" cy="375634"/>
            </a:xfrm>
            <a:prstGeom prst="rect">
              <a:avLst/>
            </a:prstGeom>
            <a:ln w="12700" cap="flat">
              <a:noFill/>
              <a:miter lim="400000"/>
            </a:ln>
            <a:effectLst/>
          </p:spPr>
        </p:pic>
        <p:pic>
          <p:nvPicPr>
            <p:cNvPr id="320" name="red_molecule.png"/>
            <p:cNvPicPr>
              <a:picLocks noChangeAspect="1"/>
            </p:cNvPicPr>
            <p:nvPr/>
          </p:nvPicPr>
          <p:blipFill>
            <a:blip r:embed="rId4"/>
            <a:stretch>
              <a:fillRect/>
            </a:stretch>
          </p:blipFill>
          <p:spPr>
            <a:xfrm>
              <a:off x="2546030" y="1277513"/>
              <a:ext cx="460440" cy="323857"/>
            </a:xfrm>
            <a:prstGeom prst="rect">
              <a:avLst/>
            </a:prstGeom>
            <a:ln w="12700" cap="flat">
              <a:noFill/>
              <a:miter lim="400000"/>
            </a:ln>
            <a:effectLst/>
          </p:spPr>
        </p:pic>
        <p:pic>
          <p:nvPicPr>
            <p:cNvPr id="321" name="blue_molecule.png"/>
            <p:cNvPicPr>
              <a:picLocks noChangeAspect="1"/>
            </p:cNvPicPr>
            <p:nvPr/>
          </p:nvPicPr>
          <p:blipFill>
            <a:blip r:embed="rId3"/>
            <a:stretch>
              <a:fillRect/>
            </a:stretch>
          </p:blipFill>
          <p:spPr>
            <a:xfrm>
              <a:off x="2699909" y="2701718"/>
              <a:ext cx="566994" cy="375633"/>
            </a:xfrm>
            <a:prstGeom prst="rect">
              <a:avLst/>
            </a:prstGeom>
            <a:ln w="12700" cap="flat">
              <a:noFill/>
              <a:miter lim="400000"/>
            </a:ln>
            <a:effectLst/>
          </p:spPr>
        </p:pic>
        <p:pic>
          <p:nvPicPr>
            <p:cNvPr id="322" name="red_molecule.png"/>
            <p:cNvPicPr>
              <a:picLocks noChangeAspect="1"/>
            </p:cNvPicPr>
            <p:nvPr/>
          </p:nvPicPr>
          <p:blipFill>
            <a:blip r:embed="rId4"/>
            <a:stretch>
              <a:fillRect/>
            </a:stretch>
          </p:blipFill>
          <p:spPr>
            <a:xfrm>
              <a:off x="830428" y="1462056"/>
              <a:ext cx="460441" cy="323858"/>
            </a:xfrm>
            <a:prstGeom prst="rect">
              <a:avLst/>
            </a:prstGeom>
            <a:ln w="12700" cap="flat">
              <a:noFill/>
              <a:miter lim="400000"/>
            </a:ln>
            <a:effectLst/>
          </p:spPr>
        </p:pic>
        <p:pic>
          <p:nvPicPr>
            <p:cNvPr id="323" name="blue_molecule.png"/>
            <p:cNvPicPr>
              <a:picLocks noChangeAspect="1"/>
            </p:cNvPicPr>
            <p:nvPr/>
          </p:nvPicPr>
          <p:blipFill>
            <a:blip r:embed="rId3"/>
            <a:stretch>
              <a:fillRect/>
            </a:stretch>
          </p:blipFill>
          <p:spPr>
            <a:xfrm>
              <a:off x="1812527" y="2621967"/>
              <a:ext cx="566994" cy="375633"/>
            </a:xfrm>
            <a:prstGeom prst="rect">
              <a:avLst/>
            </a:prstGeom>
            <a:ln w="12700" cap="flat">
              <a:noFill/>
              <a:miter lim="400000"/>
            </a:ln>
            <a:effectLst/>
          </p:spPr>
        </p:pic>
        <p:pic>
          <p:nvPicPr>
            <p:cNvPr id="324" name="red_molecule.png"/>
            <p:cNvPicPr>
              <a:picLocks noChangeAspect="1"/>
            </p:cNvPicPr>
            <p:nvPr/>
          </p:nvPicPr>
          <p:blipFill>
            <a:blip r:embed="rId4"/>
            <a:stretch>
              <a:fillRect/>
            </a:stretch>
          </p:blipFill>
          <p:spPr>
            <a:xfrm>
              <a:off x="992846" y="2647854"/>
              <a:ext cx="460441" cy="323858"/>
            </a:xfrm>
            <a:prstGeom prst="rect">
              <a:avLst/>
            </a:prstGeom>
            <a:ln w="12700" cap="flat">
              <a:noFill/>
              <a:miter lim="400000"/>
            </a:ln>
            <a:effectLst/>
          </p:spPr>
        </p:pic>
        <p:pic>
          <p:nvPicPr>
            <p:cNvPr id="325" name="blue_molecule.png"/>
            <p:cNvPicPr>
              <a:picLocks noChangeAspect="1"/>
            </p:cNvPicPr>
            <p:nvPr/>
          </p:nvPicPr>
          <p:blipFill>
            <a:blip r:embed="rId3"/>
            <a:stretch>
              <a:fillRect/>
            </a:stretch>
          </p:blipFill>
          <p:spPr>
            <a:xfrm>
              <a:off x="1262217" y="1660315"/>
              <a:ext cx="566994" cy="375634"/>
            </a:xfrm>
            <a:prstGeom prst="rect">
              <a:avLst/>
            </a:prstGeom>
            <a:ln w="12700" cap="flat">
              <a:noFill/>
              <a:miter lim="400000"/>
            </a:ln>
            <a:effectLst/>
          </p:spPr>
        </p:pic>
        <p:pic>
          <p:nvPicPr>
            <p:cNvPr id="326" name="red_molecule.png"/>
            <p:cNvPicPr>
              <a:picLocks noChangeAspect="1"/>
            </p:cNvPicPr>
            <p:nvPr/>
          </p:nvPicPr>
          <p:blipFill>
            <a:blip r:embed="rId4"/>
            <a:stretch>
              <a:fillRect/>
            </a:stretch>
          </p:blipFill>
          <p:spPr>
            <a:xfrm>
              <a:off x="2546030" y="1854565"/>
              <a:ext cx="460440" cy="323858"/>
            </a:xfrm>
            <a:prstGeom prst="rect">
              <a:avLst/>
            </a:prstGeom>
            <a:ln w="12700" cap="flat">
              <a:noFill/>
              <a:miter lim="400000"/>
            </a:ln>
            <a:effectLst/>
          </p:spPr>
        </p:pic>
        <p:pic>
          <p:nvPicPr>
            <p:cNvPr id="327" name="blue_molecule.png"/>
            <p:cNvPicPr>
              <a:picLocks noChangeAspect="1"/>
            </p:cNvPicPr>
            <p:nvPr/>
          </p:nvPicPr>
          <p:blipFill>
            <a:blip r:embed="rId3"/>
            <a:stretch>
              <a:fillRect/>
            </a:stretch>
          </p:blipFill>
          <p:spPr>
            <a:xfrm>
              <a:off x="295893" y="2316443"/>
              <a:ext cx="566994" cy="375633"/>
            </a:xfrm>
            <a:prstGeom prst="rect">
              <a:avLst/>
            </a:prstGeom>
            <a:ln w="12700" cap="flat">
              <a:noFill/>
              <a:miter lim="400000"/>
            </a:ln>
            <a:effectLst/>
          </p:spPr>
        </p:pic>
        <p:pic>
          <p:nvPicPr>
            <p:cNvPr id="328" name="red_molecule.png"/>
            <p:cNvPicPr>
              <a:picLocks noChangeAspect="1"/>
            </p:cNvPicPr>
            <p:nvPr/>
          </p:nvPicPr>
          <p:blipFill>
            <a:blip r:embed="rId4"/>
            <a:stretch>
              <a:fillRect/>
            </a:stretch>
          </p:blipFill>
          <p:spPr>
            <a:xfrm>
              <a:off x="394312" y="1854565"/>
              <a:ext cx="460441" cy="323858"/>
            </a:xfrm>
            <a:prstGeom prst="rect">
              <a:avLst/>
            </a:prstGeom>
            <a:ln w="12700" cap="flat">
              <a:noFill/>
              <a:miter lim="400000"/>
            </a:ln>
            <a:effectLst/>
          </p:spPr>
        </p:pic>
        <p:pic>
          <p:nvPicPr>
            <p:cNvPr id="329" name="blue_molecule.png"/>
            <p:cNvPicPr>
              <a:picLocks noChangeAspect="1"/>
            </p:cNvPicPr>
            <p:nvPr/>
          </p:nvPicPr>
          <p:blipFill>
            <a:blip r:embed="rId3"/>
            <a:stretch>
              <a:fillRect/>
            </a:stretch>
          </p:blipFill>
          <p:spPr>
            <a:xfrm>
              <a:off x="1066974" y="2161285"/>
              <a:ext cx="566994" cy="375633"/>
            </a:xfrm>
            <a:prstGeom prst="rect">
              <a:avLst/>
            </a:prstGeom>
            <a:ln w="12700" cap="flat">
              <a:noFill/>
              <a:miter lim="400000"/>
            </a:ln>
            <a:effectLst/>
          </p:spPr>
        </p:pic>
        <p:pic>
          <p:nvPicPr>
            <p:cNvPr id="330" name="red_molecule.png"/>
            <p:cNvPicPr>
              <a:picLocks noChangeAspect="1"/>
            </p:cNvPicPr>
            <p:nvPr/>
          </p:nvPicPr>
          <p:blipFill>
            <a:blip r:embed="rId4"/>
            <a:stretch>
              <a:fillRect/>
            </a:stretch>
          </p:blipFill>
          <p:spPr>
            <a:xfrm>
              <a:off x="1992804" y="2187172"/>
              <a:ext cx="460441" cy="323858"/>
            </a:xfrm>
            <a:prstGeom prst="rect">
              <a:avLst/>
            </a:prstGeom>
            <a:ln w="12700" cap="flat">
              <a:noFill/>
              <a:miter lim="400000"/>
            </a:ln>
            <a:effectLst/>
          </p:spPr>
        </p:pic>
        <p:pic>
          <p:nvPicPr>
            <p:cNvPr id="331" name="blue_molecule.png"/>
            <p:cNvPicPr>
              <a:picLocks noChangeAspect="1"/>
            </p:cNvPicPr>
            <p:nvPr/>
          </p:nvPicPr>
          <p:blipFill>
            <a:blip r:embed="rId3"/>
            <a:stretch>
              <a:fillRect/>
            </a:stretch>
          </p:blipFill>
          <p:spPr>
            <a:xfrm>
              <a:off x="1955912" y="1594899"/>
              <a:ext cx="566994" cy="375633"/>
            </a:xfrm>
            <a:prstGeom prst="rect">
              <a:avLst/>
            </a:prstGeom>
            <a:ln w="12700" cap="flat">
              <a:noFill/>
              <a:miter lim="400000"/>
            </a:ln>
            <a:effectLst/>
          </p:spPr>
        </p:pic>
        <p:pic>
          <p:nvPicPr>
            <p:cNvPr id="332" name="red_molecule.png"/>
            <p:cNvPicPr>
              <a:picLocks noChangeAspect="1"/>
            </p:cNvPicPr>
            <p:nvPr/>
          </p:nvPicPr>
          <p:blipFill>
            <a:blip r:embed="rId4"/>
            <a:stretch>
              <a:fillRect/>
            </a:stretch>
          </p:blipFill>
          <p:spPr>
            <a:xfrm>
              <a:off x="1499632" y="1277513"/>
              <a:ext cx="460441" cy="323857"/>
            </a:xfrm>
            <a:prstGeom prst="rect">
              <a:avLst/>
            </a:prstGeom>
            <a:ln w="12700" cap="flat">
              <a:noFill/>
              <a:miter lim="400000"/>
            </a:ln>
            <a:effectLst/>
          </p:spPr>
        </p:pic>
        <p:pic>
          <p:nvPicPr>
            <p:cNvPr id="333" name="blue_molecule.png"/>
            <p:cNvPicPr>
              <a:picLocks noChangeAspect="1"/>
            </p:cNvPicPr>
            <p:nvPr/>
          </p:nvPicPr>
          <p:blipFill>
            <a:blip r:embed="rId3"/>
            <a:stretch>
              <a:fillRect/>
            </a:stretch>
          </p:blipFill>
          <p:spPr>
            <a:xfrm>
              <a:off x="2883726" y="2161285"/>
              <a:ext cx="566994" cy="375633"/>
            </a:xfrm>
            <a:prstGeom prst="rect">
              <a:avLst/>
            </a:prstGeom>
            <a:ln w="12700" cap="flat">
              <a:noFill/>
              <a:miter lim="400000"/>
            </a:ln>
            <a:effectLst/>
          </p:spPr>
        </p:pic>
        <p:pic>
          <p:nvPicPr>
            <p:cNvPr id="334" name="red_molecule.png"/>
            <p:cNvPicPr>
              <a:picLocks noChangeAspect="1"/>
            </p:cNvPicPr>
            <p:nvPr/>
          </p:nvPicPr>
          <p:blipFill>
            <a:blip r:embed="rId4"/>
            <a:stretch>
              <a:fillRect/>
            </a:stretch>
          </p:blipFill>
          <p:spPr>
            <a:xfrm>
              <a:off x="116486" y="2727606"/>
              <a:ext cx="460441" cy="323858"/>
            </a:xfrm>
            <a:prstGeom prst="rect">
              <a:avLst/>
            </a:prstGeom>
            <a:ln w="12700" cap="flat">
              <a:noFill/>
              <a:miter lim="400000"/>
            </a:ln>
            <a:effectLst/>
          </p:spPr>
        </p:pic>
        <p:grpSp>
          <p:nvGrpSpPr>
            <p:cNvPr id="341" name="Group 341"/>
            <p:cNvGrpSpPr/>
            <p:nvPr/>
          </p:nvGrpSpPr>
          <p:grpSpPr>
            <a:xfrm>
              <a:off x="461560" y="121789"/>
              <a:ext cx="2638185" cy="821675"/>
              <a:chOff x="0" y="0"/>
              <a:chExt cx="2638183" cy="821674"/>
            </a:xfrm>
          </p:grpSpPr>
          <p:sp>
            <p:nvSpPr>
              <p:cNvPr id="335" name="Shape 335"/>
              <p:cNvSpPr/>
              <p:nvPr/>
            </p:nvSpPr>
            <p:spPr>
              <a:xfrm rot="5400000">
                <a:off x="-243018"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6" name="Shape 336"/>
              <p:cNvSpPr/>
              <p:nvPr/>
            </p:nvSpPr>
            <p:spPr>
              <a:xfrm rot="5400000">
                <a:off x="2059526"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7" name="Shape 337"/>
              <p:cNvSpPr/>
              <p:nvPr/>
            </p:nvSpPr>
            <p:spPr>
              <a:xfrm rot="5400000">
                <a:off x="1599017"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8" name="Shape 338"/>
              <p:cNvSpPr/>
              <p:nvPr/>
            </p:nvSpPr>
            <p:spPr>
              <a:xfrm rot="5400000">
                <a:off x="1138508" y="243017"/>
                <a:ext cx="821676"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39" name="Shape 339"/>
              <p:cNvSpPr/>
              <p:nvPr/>
            </p:nvSpPr>
            <p:spPr>
              <a:xfrm rot="5400000">
                <a:off x="678000"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40" name="Shape 340"/>
              <p:cNvSpPr/>
              <p:nvPr/>
            </p:nvSpPr>
            <p:spPr>
              <a:xfrm rot="5400000">
                <a:off x="217491"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grpSp>
      </p:grpSp>
      <p:sp>
        <p:nvSpPr>
          <p:cNvPr id="343" name="Shape 343"/>
          <p:cNvSpPr/>
          <p:nvPr/>
        </p:nvSpPr>
        <p:spPr>
          <a:xfrm>
            <a:off x="6106398" y="2560198"/>
            <a:ext cx="6698854" cy="5711611"/>
          </a:xfrm>
          <a:custGeom>
            <a:avLst/>
            <a:gdLst/>
            <a:ahLst/>
            <a:cxnLst>
              <a:cxn ang="0">
                <a:pos x="wd2" y="hd2"/>
              </a:cxn>
              <a:cxn ang="5400000">
                <a:pos x="wd2" y="hd2"/>
              </a:cxn>
              <a:cxn ang="10800000">
                <a:pos x="wd2" y="hd2"/>
              </a:cxn>
              <a:cxn ang="16200000">
                <a:pos x="wd2" y="hd2"/>
              </a:cxn>
            </a:cxnLst>
            <a:rect l="0" t="0" r="r" b="b"/>
            <a:pathLst>
              <a:path w="21600" h="21600" extrusionOk="0">
                <a:moveTo>
                  <a:pt x="1978" y="0"/>
                </a:moveTo>
                <a:cubicBezTo>
                  <a:pt x="1662" y="0"/>
                  <a:pt x="1406" y="287"/>
                  <a:pt x="1406" y="640"/>
                </a:cubicBezTo>
                <a:lnTo>
                  <a:pt x="1406" y="14901"/>
                </a:lnTo>
                <a:lnTo>
                  <a:pt x="0" y="15917"/>
                </a:lnTo>
                <a:lnTo>
                  <a:pt x="1406" y="16935"/>
                </a:lnTo>
                <a:lnTo>
                  <a:pt x="1406" y="20960"/>
                </a:lnTo>
                <a:cubicBezTo>
                  <a:pt x="1406" y="21313"/>
                  <a:pt x="1662" y="21600"/>
                  <a:pt x="1978" y="21600"/>
                </a:cubicBezTo>
                <a:lnTo>
                  <a:pt x="21028" y="21600"/>
                </a:lnTo>
                <a:cubicBezTo>
                  <a:pt x="21344" y="21600"/>
                  <a:pt x="21600" y="21313"/>
                  <a:pt x="21600" y="20960"/>
                </a:cubicBezTo>
                <a:lnTo>
                  <a:pt x="21600" y="640"/>
                </a:lnTo>
                <a:cubicBezTo>
                  <a:pt x="21600" y="287"/>
                  <a:pt x="21344" y="0"/>
                  <a:pt x="21028" y="0"/>
                </a:cubicBezTo>
                <a:lnTo>
                  <a:pt x="1978"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548640" tIns="144497" rIns="144497" bIns="144497">
            <a:normAutofit lnSpcReduction="10000"/>
          </a:bodyPr>
          <a:lstStyle/>
          <a:p>
            <a:pPr algn="l" defTabSz="754278">
              <a:defRPr sz="2262">
                <a:solidFill>
                  <a:srgbClr val="000000"/>
                </a:solidFill>
                <a:latin typeface="Helvetica"/>
                <a:ea typeface="Helvetica"/>
                <a:cs typeface="Helvetica"/>
                <a:sym typeface="Helvetica"/>
              </a:defRPr>
            </a:pPr>
            <a:r>
              <a:rPr dirty="0">
                <a:solidFill>
                  <a:srgbClr val="3DA547"/>
                </a:solidFill>
              </a:rPr>
              <a:t>Редокс сигнальные молекулы </a:t>
            </a:r>
            <a:endParaRPr dirty="0">
              <a:solidFill>
                <a:srgbClr val="6B6B6B"/>
              </a:solidFill>
            </a:endParaRP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возникают в соленой среде внутри каждой клетки нашего организма и </a:t>
            </a:r>
            <a:r>
              <a:rPr i="1" dirty="0">
                <a:solidFill>
                  <a:srgbClr val="6B6B6B"/>
                </a:solidFill>
                <a:latin typeface="Helvetica"/>
                <a:ea typeface="Helvetica"/>
                <a:cs typeface="Helvetica"/>
                <a:sym typeface="Helvetica"/>
              </a:rPr>
              <a:t>являются жизненно необходимыми.</a:t>
            </a:r>
            <a:r>
              <a:rPr dirty="0">
                <a:solidFill>
                  <a:srgbClr val="6B6B6B"/>
                </a:solidFill>
              </a:rPr>
              <a:t> </a:t>
            </a: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b="1" dirty="0">
                <a:solidFill>
                  <a:srgbClr val="6CA7DB"/>
                </a:solidFill>
                <a:latin typeface="Helvetica"/>
                <a:ea typeface="Helvetica"/>
                <a:cs typeface="Helvetica"/>
                <a:sym typeface="Helvetica"/>
              </a:rPr>
              <a:t>Восстановители</a:t>
            </a:r>
            <a:r>
              <a:rPr dirty="0">
                <a:solidFill>
                  <a:srgbClr val="6CA7DB"/>
                </a:solidFill>
                <a:latin typeface="Helvetica"/>
                <a:ea typeface="Helvetica"/>
                <a:cs typeface="Helvetica"/>
                <a:sym typeface="Helvetica"/>
              </a:rPr>
              <a:t>:</a:t>
            </a:r>
            <a:r>
              <a:rPr dirty="0">
                <a:solidFill>
                  <a:srgbClr val="6B6B6B"/>
                </a:solidFill>
              </a:rPr>
              <a:t> передают сообщения, которые сигнализируют клеткам организма об активизации антиоксидантов. Антиоксиданты помогают предотвратить клеточные нарушения и заболевания. </a:t>
            </a: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b="1" dirty="0">
                <a:solidFill>
                  <a:srgbClr val="FD2620"/>
                </a:solidFill>
                <a:latin typeface="Helvetica"/>
                <a:ea typeface="Helvetica"/>
                <a:cs typeface="Helvetica"/>
                <a:sym typeface="Helvetica"/>
              </a:rPr>
              <a:t>Окислители</a:t>
            </a:r>
            <a:r>
              <a:rPr dirty="0">
                <a:solidFill>
                  <a:srgbClr val="FD2620"/>
                </a:solidFill>
                <a:latin typeface="Helvetica"/>
                <a:ea typeface="Helvetica"/>
                <a:cs typeface="Helvetica"/>
                <a:sym typeface="Helvetica"/>
              </a:rPr>
              <a:t>:</a:t>
            </a:r>
            <a:r>
              <a:rPr b="1" dirty="0">
                <a:solidFill>
                  <a:srgbClr val="FD2620"/>
                </a:solidFill>
                <a:latin typeface="Helvetica"/>
                <a:ea typeface="Helvetica"/>
                <a:cs typeface="Helvetica"/>
                <a:sym typeface="Helvetica"/>
              </a:rPr>
              <a:t> </a:t>
            </a:r>
            <a:r>
              <a:rPr dirty="0">
                <a:solidFill>
                  <a:srgbClr val="6B6B6B"/>
                </a:solidFill>
              </a:rPr>
              <a:t>отвечают за запуск необходимой клеточной коммуникации внутри вашего организма с целью обеспечения  оптимальной работы иммунной системы, защищающей Вас от опасных бактерий, вирусов и инфекций.</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5"/>
                                        </p:tgtEl>
                                        <p:attrNameLst>
                                          <p:attrName>style.visibility</p:attrName>
                                        </p:attrNameLst>
                                      </p:cBhvr>
                                      <p:to>
                                        <p:strVal val="visible"/>
                                      </p:to>
                                    </p:set>
                                    <p:anim calcmode="lin" valueType="num">
                                      <p:cBhvr>
                                        <p:cTn id="7" dur="750" fill="hold"/>
                                        <p:tgtEl>
                                          <p:spTgt spid="315"/>
                                        </p:tgtEl>
                                        <p:attrNameLst>
                                          <p:attrName>ppt_w</p:attrName>
                                        </p:attrNameLst>
                                      </p:cBhvr>
                                      <p:tavLst>
                                        <p:tav tm="0">
                                          <p:val>
                                            <p:fltVal val="0"/>
                                          </p:val>
                                        </p:tav>
                                        <p:tav tm="100000">
                                          <p:val>
                                            <p:strVal val="#ppt_w"/>
                                          </p:val>
                                        </p:tav>
                                      </p:tavLst>
                                    </p:anim>
                                    <p:anim calcmode="lin" valueType="num">
                                      <p:cBhvr>
                                        <p:cTn id="8" dur="750" fill="hold"/>
                                        <p:tgtEl>
                                          <p:spTgt spid="315"/>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1" fill="hold" grpId="2" nodeType="afterEffect">
                                  <p:stCondLst>
                                    <p:cond delay="0"/>
                                  </p:stCondLst>
                                  <p:iterate>
                                    <p:tmAbs val="0"/>
                                  </p:iterate>
                                  <p:childTnLst>
                                    <p:set>
                                      <p:cBhvr>
                                        <p:cTn id="11" fill="hold"/>
                                        <p:tgtEl>
                                          <p:spTgt spid="342"/>
                                        </p:tgtEl>
                                        <p:attrNameLst>
                                          <p:attrName>style.visibility</p:attrName>
                                        </p:attrNameLst>
                                      </p:cBhvr>
                                      <p:to>
                                        <p:strVal val="visible"/>
                                      </p:to>
                                    </p:set>
                                    <p:animEffect transition="in" filter="wipe(up)">
                                      <p:cBhvr>
                                        <p:cTn id="12" dur="1000"/>
                                        <p:tgtEl>
                                          <p:spTgt spid="342"/>
                                        </p:tgtEl>
                                      </p:cBhvr>
                                    </p:animEffect>
                                  </p:childTnLst>
                                </p:cTn>
                              </p:par>
                            </p:childTnLst>
                          </p:cTn>
                        </p:par>
                        <p:par>
                          <p:cTn id="13" fill="hold">
                            <p:stCondLst>
                              <p:cond delay="1750"/>
                            </p:stCondLst>
                            <p:childTnLst>
                              <p:par>
                                <p:cTn id="14" presetID="22" presetClass="entr" presetSubtype="8" fill="hold" grpId="3" nodeType="afterEffect">
                                  <p:stCondLst>
                                    <p:cond delay="0"/>
                                  </p:stCondLst>
                                  <p:iterate>
                                    <p:tmAbs val="0"/>
                                  </p:iterate>
                                  <p:childTnLst>
                                    <p:set>
                                      <p:cBhvr>
                                        <p:cTn id="15" fill="hold"/>
                                        <p:tgtEl>
                                          <p:spTgt spid="317"/>
                                        </p:tgtEl>
                                        <p:attrNameLst>
                                          <p:attrName>style.visibility</p:attrName>
                                        </p:attrNameLst>
                                      </p:cBhvr>
                                      <p:to>
                                        <p:strVal val="visible"/>
                                      </p:to>
                                    </p:set>
                                    <p:animEffect transition="in" filter="wipe(left)">
                                      <p:cBhvr>
                                        <p:cTn id="16" dur="400"/>
                                        <p:tgtEl>
                                          <p:spTgt spid="317"/>
                                        </p:tgtEl>
                                      </p:cBhvr>
                                    </p:animEffect>
                                  </p:childTnLst>
                                </p:cTn>
                              </p:par>
                            </p:childTnLst>
                          </p:cTn>
                        </p:par>
                        <p:par>
                          <p:cTn id="17" fill="hold">
                            <p:stCondLst>
                              <p:cond delay="2150"/>
                            </p:stCondLst>
                            <p:childTnLst>
                              <p:par>
                                <p:cTn id="18" presetID="22" presetClass="entr" presetSubtype="8" fill="hold" grpId="4" nodeType="afterEffect">
                                  <p:stCondLst>
                                    <p:cond delay="0"/>
                                  </p:stCondLst>
                                  <p:iterate>
                                    <p:tmAbs val="0"/>
                                  </p:iterate>
                                  <p:childTnLst>
                                    <p:set>
                                      <p:cBhvr>
                                        <p:cTn id="19" fill="hold"/>
                                        <p:tgtEl>
                                          <p:spTgt spid="343"/>
                                        </p:tgtEl>
                                        <p:attrNameLst>
                                          <p:attrName>style.visibility</p:attrName>
                                        </p:attrNameLst>
                                      </p:cBhvr>
                                      <p:to>
                                        <p:strVal val="visible"/>
                                      </p:to>
                                    </p:set>
                                    <p:animEffect transition="in" filter="wipe(left)">
                                      <p:cBhvr>
                                        <p:cTn id="20"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animBg="1" advAuto="0"/>
      <p:bldP spid="317" grpId="3" animBg="1" advAuto="0"/>
      <p:bldP spid="342" grpId="2" animBg="1" advAuto="0"/>
      <p:bldP spid="343"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p:nvPr/>
        </p:nvSpPr>
        <p:spPr>
          <a:xfrm rot="480564">
            <a:off x="411066" y="6516958"/>
            <a:ext cx="12065081" cy="1704537"/>
          </a:xfrm>
          <a:prstGeom prst="rightArrow">
            <a:avLst>
              <a:gd name="adj1" fmla="val 48776"/>
              <a:gd name="adj2" fmla="val 50166"/>
            </a:avLst>
          </a:prstGeom>
          <a:gradFill>
            <a:gsLst>
              <a:gs pos="0">
                <a:srgbClr val="002F73"/>
              </a:gs>
              <a:gs pos="100000">
                <a:srgbClr val="9EC1E8"/>
              </a:gs>
            </a:gsLst>
            <a:lin ang="660000"/>
          </a:gradFill>
          <a:ln w="12700">
            <a:solidFill>
              <a:srgbClr val="5B91C7"/>
            </a:solidFill>
            <a:miter lim="400000"/>
          </a:ln>
          <a:effectLst>
            <a:outerShdw blurRad="50800" dist="38100" dir="2700000" rotWithShape="0">
              <a:srgbClr val="000000">
                <a:alpha val="39999"/>
              </a:srgbClr>
            </a:outerShdw>
          </a:effectLst>
          <a:extLst>
            <a:ext uri="{C572A759-6A51-4108-AA02-DFA0A04FC94B}">
              <ma14:wrappingTextBoxFlag xmlns:ma14="http://schemas.microsoft.com/office/mac/drawingml/2011/main" xmlns="" val="1"/>
            </a:ext>
          </a:ex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pPr>
              <a:defRPr sz="1800" b="0"/>
            </a:pPr>
            <a:r>
              <a:rPr sz="3600" b="1"/>
              <a:t>Слабость и дисбаланс редокс функции</a:t>
            </a:r>
          </a:p>
        </p:txBody>
      </p:sp>
      <p:sp>
        <p:nvSpPr>
          <p:cNvPr id="352" name="Shape 352"/>
          <p:cNvSpPr/>
          <p:nvPr/>
        </p:nvSpPr>
        <p:spPr>
          <a:xfrm>
            <a:off x="650239" y="298158"/>
            <a:ext cx="11704322" cy="272973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lstStyle/>
          <a:p>
            <a:pPr defTabSz="866986">
              <a:lnSpc>
                <a:spcPct val="90000"/>
              </a:lnSpc>
              <a:defRPr sz="4600" cap="small" spc="460">
                <a:solidFill>
                  <a:srgbClr val="0071AD"/>
                </a:solidFill>
                <a:latin typeface="Helvetica Light"/>
                <a:ea typeface="Helvetica Light"/>
                <a:cs typeface="Helvetica Light"/>
                <a:sym typeface="Helvetica Light"/>
              </a:defRPr>
            </a:pPr>
            <a:r>
              <a:t>В связи с Возрастом, Диетой </a:t>
            </a:r>
          </a:p>
          <a:p>
            <a:pPr defTabSz="866986">
              <a:lnSpc>
                <a:spcPct val="90000"/>
              </a:lnSpc>
              <a:defRPr sz="4600" cap="small" spc="460">
                <a:solidFill>
                  <a:srgbClr val="0071AD"/>
                </a:solidFill>
                <a:latin typeface="Helvetica Light"/>
                <a:ea typeface="Helvetica Light"/>
                <a:cs typeface="Helvetica Light"/>
                <a:sym typeface="Helvetica Light"/>
              </a:defRPr>
            </a:pPr>
            <a:r>
              <a:t>и Стрессами</a:t>
            </a:r>
            <a:br/>
            <a:r>
              <a:t> Наши Клетки становятся Менее Активными</a:t>
            </a:r>
          </a:p>
        </p:txBody>
      </p:sp>
      <p:grpSp>
        <p:nvGrpSpPr>
          <p:cNvPr id="8" name="Group 7"/>
          <p:cNvGrpSpPr/>
          <p:nvPr/>
        </p:nvGrpSpPr>
        <p:grpSpPr>
          <a:xfrm>
            <a:off x="2025147" y="3154558"/>
            <a:ext cx="8836918" cy="3862040"/>
            <a:chOff x="1685740" y="2816934"/>
            <a:chExt cx="8836918" cy="3862040"/>
          </a:xfrm>
        </p:grpSpPr>
        <p:pic>
          <p:nvPicPr>
            <p:cNvPr id="9" name="image.jpg" descr="iStock_000004306066XSmall.jpg"/>
            <p:cNvPicPr>
              <a:picLocks noChangeAspect="1"/>
            </p:cNvPicPr>
            <p:nvPr/>
          </p:nvPicPr>
          <p:blipFill>
            <a:blip r:embed="rId3"/>
            <a:stretch>
              <a:fillRect/>
            </a:stretch>
          </p:blipFill>
          <p:spPr>
            <a:xfrm>
              <a:off x="1685740" y="2816934"/>
              <a:ext cx="1447801" cy="2200658"/>
            </a:xfrm>
            <a:prstGeom prst="rect">
              <a:avLst/>
            </a:prstGeom>
            <a:ln w="12700">
              <a:solidFill>
                <a:srgbClr val="1F497D"/>
              </a:solidFill>
              <a:bevel/>
            </a:ln>
            <a:effectLst>
              <a:outerShdw blurRad="292100" dist="139700" dir="2700000" rotWithShape="0">
                <a:srgbClr val="333333">
                  <a:alpha val="64999"/>
                </a:srgbClr>
              </a:outerShdw>
            </a:effectLst>
          </p:spPr>
        </p:pic>
        <p:pic>
          <p:nvPicPr>
            <p:cNvPr id="10" name="image.jpg" descr="iStock_000002721547XSmall.jpg"/>
            <p:cNvPicPr>
              <a:picLocks noChangeAspect="1"/>
            </p:cNvPicPr>
            <p:nvPr/>
          </p:nvPicPr>
          <p:blipFill>
            <a:blip r:embed="rId4"/>
            <a:stretch>
              <a:fillRect/>
            </a:stretch>
          </p:blipFill>
          <p:spPr>
            <a:xfrm>
              <a:off x="3795582" y="3316938"/>
              <a:ext cx="1447801" cy="2157507"/>
            </a:xfrm>
            <a:prstGeom prst="rect">
              <a:avLst/>
            </a:prstGeom>
            <a:ln w="12700">
              <a:solidFill>
                <a:srgbClr val="1F497D"/>
              </a:solidFill>
              <a:bevel/>
            </a:ln>
            <a:effectLst>
              <a:outerShdw blurRad="292100" dist="139700" dir="2700000" rotWithShape="0">
                <a:srgbClr val="333333">
                  <a:alpha val="64999"/>
                </a:srgbClr>
              </a:outerShdw>
            </a:effectLst>
          </p:spPr>
        </p:pic>
        <p:pic>
          <p:nvPicPr>
            <p:cNvPr id="11" name="image.jpg" descr="iStock_000001573999XSmall.jpg"/>
            <p:cNvPicPr>
              <a:picLocks noChangeAspect="1"/>
            </p:cNvPicPr>
            <p:nvPr/>
          </p:nvPicPr>
          <p:blipFill>
            <a:blip r:embed="rId5"/>
            <a:stretch>
              <a:fillRect/>
            </a:stretch>
          </p:blipFill>
          <p:spPr>
            <a:xfrm>
              <a:off x="6317994" y="3792132"/>
              <a:ext cx="1447801" cy="2169335"/>
            </a:xfrm>
            <a:prstGeom prst="rect">
              <a:avLst/>
            </a:prstGeom>
            <a:ln w="12700">
              <a:solidFill>
                <a:srgbClr val="1F497D"/>
              </a:solidFill>
              <a:bevel/>
            </a:ln>
            <a:effectLst>
              <a:outerShdw blurRad="292100" dist="139700" dir="2700000" rotWithShape="0">
                <a:srgbClr val="333333">
                  <a:alpha val="64999"/>
                </a:srgbClr>
              </a:outerShdw>
            </a:effectLst>
          </p:spPr>
        </p:pic>
        <p:pic>
          <p:nvPicPr>
            <p:cNvPr id="12" name="image.jpg" descr="iStock_000000969911XSmall.jpg"/>
            <p:cNvPicPr>
              <a:picLocks noChangeAspect="1"/>
            </p:cNvPicPr>
            <p:nvPr/>
          </p:nvPicPr>
          <p:blipFill>
            <a:blip r:embed="rId6"/>
            <a:stretch>
              <a:fillRect/>
            </a:stretch>
          </p:blipFill>
          <p:spPr>
            <a:xfrm>
              <a:off x="8996995" y="4392973"/>
              <a:ext cx="1525663" cy="2286001"/>
            </a:xfrm>
            <a:prstGeom prst="rect">
              <a:avLst/>
            </a:prstGeom>
            <a:ln w="12700">
              <a:solidFill>
                <a:srgbClr val="1F497D"/>
              </a:solidFill>
              <a:bevel/>
            </a:ln>
            <a:effectLst>
              <a:outerShdw blurRad="292100" dist="139700" dir="2700000" rotWithShape="0">
                <a:srgbClr val="333333">
                  <a:alpha val="64999"/>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afterEffect">
                                  <p:stCondLst>
                                    <p:cond delay="0"/>
                                  </p:stCondLst>
                                  <p:iterate>
                                    <p:tmAbs val="0"/>
                                  </p:iterate>
                                  <p:childTnLst>
                                    <p:set>
                                      <p:cBhvr>
                                        <p:cTn id="6" fill="hold"/>
                                        <p:tgtEl>
                                          <p:spTgt spid="351"/>
                                        </p:tgtEl>
                                        <p:attrNameLst>
                                          <p:attrName>style.visibility</p:attrName>
                                        </p:attrNameLst>
                                      </p:cBhvr>
                                      <p:to>
                                        <p:strVal val="visible"/>
                                      </p:to>
                                    </p:set>
                                    <p:animEffect transition="in" filter="wipe(left)">
                                      <p:cBhvr>
                                        <p:cTn id="7" dur="4250"/>
                                        <p:tgtEl>
                                          <p:spTgt spid="351"/>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xfrm>
            <a:off x="650239" y="212587"/>
            <a:ext cx="12293071" cy="2107991"/>
          </a:xfrm>
          <a:prstGeom prst="rect">
            <a:avLst/>
          </a:prstGeom>
        </p:spPr>
        <p:txBody>
          <a:bodyPr/>
          <a:lstStyle/>
          <a:p>
            <a:r>
              <a:t>Редокс открытие </a:t>
            </a:r>
          </a:p>
          <a:p>
            <a:r>
              <a:t>Компании ASEA</a:t>
            </a:r>
          </a:p>
        </p:txBody>
      </p:sp>
      <p:pic>
        <p:nvPicPr>
          <p:cNvPr id="357" name="image14.jpeg"/>
          <p:cNvPicPr>
            <a:picLocks noChangeAspect="1"/>
          </p:cNvPicPr>
          <p:nvPr/>
        </p:nvPicPr>
        <p:blipFill>
          <a:blip r:embed="rId3"/>
          <a:stretch>
            <a:fillRect/>
          </a:stretch>
        </p:blipFill>
        <p:spPr>
          <a:xfrm>
            <a:off x="650238" y="2511089"/>
            <a:ext cx="6171372" cy="4114248"/>
          </a:xfrm>
          <a:prstGeom prst="rect">
            <a:avLst/>
          </a:prstGeom>
          <a:ln w="25400">
            <a:miter lim="400000"/>
          </a:ln>
          <a:effectLst>
            <a:outerShdw blurRad="127000" dist="76200" dir="5520000" rotWithShape="0">
              <a:srgbClr val="000000">
                <a:alpha val="60000"/>
              </a:srgbClr>
            </a:outerShdw>
          </a:effectLst>
        </p:spPr>
      </p:pic>
      <p:sp>
        <p:nvSpPr>
          <p:cNvPr id="358" name="Shape 358"/>
          <p:cNvSpPr/>
          <p:nvPr/>
        </p:nvSpPr>
        <p:spPr>
          <a:xfrm>
            <a:off x="7269570" y="2796788"/>
            <a:ext cx="4810310" cy="265435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lnSpcReduction="10000"/>
          </a:bodyPr>
          <a:lstStyle>
            <a:lvl1pPr algn="l" defTabSz="684919">
              <a:spcBef>
                <a:spcPts val="700"/>
              </a:spcBef>
              <a:defRPr sz="2765">
                <a:solidFill>
                  <a:srgbClr val="6C6C6C"/>
                </a:solidFill>
                <a:latin typeface="Helvetica Light"/>
                <a:ea typeface="Helvetica Light"/>
                <a:cs typeface="Helvetica Light"/>
                <a:sym typeface="Helvetica Light"/>
              </a:defRPr>
            </a:lvl1pPr>
          </a:lstStyle>
          <a:p>
            <a:r>
              <a:t>После глубоких исследований, лабораторных испытаний  и миллионов инвестиций команда ученых сделала невозможное.</a:t>
            </a:r>
          </a:p>
        </p:txBody>
      </p:sp>
      <p:sp>
        <p:nvSpPr>
          <p:cNvPr id="359" name="Shape 359"/>
          <p:cNvSpPr/>
          <p:nvPr/>
        </p:nvSpPr>
        <p:spPr>
          <a:xfrm>
            <a:off x="7786898" y="5732230"/>
            <a:ext cx="4607375" cy="3360668"/>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5023" tIns="65023" rIns="65023" bIns="65023" anchor="ctr"/>
          <a:lstStyle>
            <a:lvl1pPr defTabSz="866986">
              <a:spcBef>
                <a:spcPts val="900"/>
              </a:spcBef>
              <a:defRPr sz="3000">
                <a:solidFill>
                  <a:srgbClr val="3DA547"/>
                </a:solidFill>
                <a:latin typeface="Helvetica Light"/>
                <a:ea typeface="Helvetica Light"/>
                <a:cs typeface="Helvetica Light"/>
                <a:sym typeface="Helvetica Light"/>
              </a:defRPr>
            </a:lvl1pPr>
          </a:lstStyle>
          <a:p>
            <a:pPr>
              <a:defRPr>
                <a:solidFill>
                  <a:srgbClr val="6C6C6C"/>
                </a:solidFill>
              </a:defRPr>
            </a:pPr>
            <a:r>
              <a:rPr>
                <a:solidFill>
                  <a:srgbClr val="3DA547"/>
                </a:solidFill>
              </a:rPr>
              <a:t>Они стабилизировали редокс сигнальные молекулы вне нашего организма в такой же идеальной пропорции, в какой они существуют в здоровых клетках.</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8">
                                            <p:bg/>
                                          </p:spTgt>
                                        </p:tgtEl>
                                        <p:attrNameLst>
                                          <p:attrName>style.visibility</p:attrName>
                                        </p:attrNameLst>
                                      </p:cBhvr>
                                      <p:to>
                                        <p:strVal val="visible"/>
                                      </p:to>
                                    </p:set>
                                    <p:animEffect transition="in" filter="dissolve">
                                      <p:cBhvr>
                                        <p:cTn id="7" dur="500"/>
                                        <p:tgtEl>
                                          <p:spTgt spid="358">
                                            <p:bg/>
                                          </p:spTgt>
                                        </p:tgtEl>
                                      </p:cBhvr>
                                    </p:animEffect>
                                  </p:childTnLst>
                                </p:cTn>
                              </p:par>
                              <p:par>
                                <p:cTn id="8" presetID="9" presetClass="entr" presetSubtype="0" fill="hold" grpId="1" nodeType="withEffect">
                                  <p:stCondLst>
                                    <p:cond delay="0"/>
                                  </p:stCondLst>
                                  <p:iterate>
                                    <p:tmAbs val="0"/>
                                  </p:iterate>
                                  <p:childTnLst>
                                    <p:set>
                                      <p:cBhvr>
                                        <p:cTn id="9" fill="hold"/>
                                        <p:tgtEl>
                                          <p:spTgt spid="358">
                                            <p:txEl>
                                              <p:pRg st="0" end="0"/>
                                            </p:txEl>
                                          </p:spTgt>
                                        </p:tgtEl>
                                        <p:attrNameLst>
                                          <p:attrName>style.visibility</p:attrName>
                                        </p:attrNameLst>
                                      </p:cBhvr>
                                      <p:to>
                                        <p:strVal val="visible"/>
                                      </p:to>
                                    </p:set>
                                    <p:animEffect transition="in" filter="dissolve">
                                      <p:cBhvr>
                                        <p:cTn id="10" dur="5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type="lt">
                                    <p:tmAbs val="100"/>
                                  </p:iterate>
                                  <p:childTnLst>
                                    <p:set>
                                      <p:cBhvr>
                                        <p:cTn id="14" fill="hold"/>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build="p" bldLvl="5" animBg="1" advAuto="0"/>
      <p:bldP spid="359"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p:nvPr/>
        </p:nvSpPr>
        <p:spPr>
          <a:xfrm>
            <a:off x="1824946" y="1313511"/>
            <a:ext cx="9697654" cy="1187157"/>
          </a:xfrm>
          <a:prstGeom prst="rect">
            <a:avLst/>
          </a:prstGeom>
          <a:ln w="12700">
            <a:miter lim="400000"/>
          </a:ln>
          <a:extLst>
            <a:ext uri="{C572A759-6A51-4108-AA02-DFA0A04FC94B}">
              <ma14:wrappingTextBoxFlag xmlns:ma14="http://schemas.microsoft.com/office/mac/drawingml/2011/main" xmlns="" val="1"/>
            </a:ext>
          </a:extLst>
        </p:spPr>
        <p:txBody>
          <a:bodyPr lIns="48767" tIns="48767" rIns="48767" bIns="48767">
            <a:normAutofit/>
          </a:bodyPr>
          <a:lstStyle>
            <a:lvl1pPr algn="l" defTabSz="482767">
              <a:defRPr sz="4752">
                <a:solidFill>
                  <a:srgbClr val="3552A5"/>
                </a:solidFill>
                <a:latin typeface="Helvetica Light"/>
                <a:ea typeface="Helvetica Light"/>
                <a:cs typeface="Helvetica Light"/>
                <a:sym typeface="Helvetica Light"/>
              </a:defRPr>
            </a:lvl1pPr>
          </a:lstStyle>
          <a:p>
            <a:r>
              <a:t>Для чего нужна технология ASEA?</a:t>
            </a:r>
          </a:p>
        </p:txBody>
      </p:sp>
      <p:grpSp>
        <p:nvGrpSpPr>
          <p:cNvPr id="366" name="Group 366"/>
          <p:cNvGrpSpPr/>
          <p:nvPr/>
        </p:nvGrpSpPr>
        <p:grpSpPr>
          <a:xfrm>
            <a:off x="4723610" y="2972536"/>
            <a:ext cx="3900327" cy="3398195"/>
            <a:chOff x="0" y="0"/>
            <a:chExt cx="3900325" cy="3398193"/>
          </a:xfrm>
        </p:grpSpPr>
        <p:pic>
          <p:nvPicPr>
            <p:cNvPr id="364" name="asea recover photo.png"/>
            <p:cNvPicPr>
              <a:picLocks noChangeAspect="1"/>
            </p:cNvPicPr>
            <p:nvPr/>
          </p:nvPicPr>
          <p:blipFill>
            <a:blip r:embed="rId3"/>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365" name="Shape 365"/>
            <p:cNvSpPr/>
            <p:nvPr/>
          </p:nvSpPr>
          <p:spPr>
            <a:xfrm>
              <a:off x="158129" y="0"/>
              <a:ext cx="3584068" cy="635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t>Занятия спортом</a:t>
              </a:r>
            </a:p>
          </p:txBody>
        </p:sp>
      </p:grpSp>
      <p:grpSp>
        <p:nvGrpSpPr>
          <p:cNvPr id="369" name="Group 369"/>
          <p:cNvGrpSpPr/>
          <p:nvPr/>
        </p:nvGrpSpPr>
        <p:grpSpPr>
          <a:xfrm>
            <a:off x="86534" y="3435961"/>
            <a:ext cx="4587305" cy="3978322"/>
            <a:chOff x="-342823" y="-318719"/>
            <a:chExt cx="4587303" cy="3978320"/>
          </a:xfrm>
        </p:grpSpPr>
        <p:pic>
          <p:nvPicPr>
            <p:cNvPr id="367" name="iStock45494900_L happy people family beach.jpg"/>
            <p:cNvPicPr>
              <a:picLocks noChangeAspect="1"/>
            </p:cNvPicPr>
            <p:nvPr/>
          </p:nvPicPr>
          <p:blipFill>
            <a:blip r:embed="rId4"/>
            <a:stretch>
              <a:fillRect/>
            </a:stretch>
          </p:blipFill>
          <p:spPr>
            <a:xfrm>
              <a:off x="-1" y="1056101"/>
              <a:ext cx="3901657" cy="2603501"/>
            </a:xfrm>
            <a:prstGeom prst="rect">
              <a:avLst/>
            </a:prstGeom>
            <a:ln w="25400" cap="flat">
              <a:noFill/>
              <a:miter lim="400000"/>
            </a:ln>
            <a:effectLst>
              <a:outerShdw blurRad="127000" dist="76200" dir="5520000" rotWithShape="0">
                <a:srgbClr val="000000">
                  <a:alpha val="60000"/>
                </a:srgbClr>
              </a:outerShdw>
            </a:effectLst>
          </p:spPr>
        </p:pic>
        <p:sp>
          <p:nvSpPr>
            <p:cNvPr id="368" name="Shape 368"/>
            <p:cNvSpPr/>
            <p:nvPr/>
          </p:nvSpPr>
          <p:spPr>
            <a:xfrm>
              <a:off x="-342824" y="-318720"/>
              <a:ext cx="4587304" cy="1272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defTabSz="866986">
                <a:spcBef>
                  <a:spcPts val="800"/>
                </a:spcBef>
                <a:buFont typeface="Arial"/>
                <a:defRPr sz="3500">
                  <a:solidFill>
                    <a:srgbClr val="6C6C6C"/>
                  </a:solidFill>
                  <a:latin typeface="Helvetica Light"/>
                  <a:ea typeface="Helvetica Light"/>
                  <a:cs typeface="Helvetica Light"/>
                  <a:sym typeface="Helvetica Light"/>
                </a:defRPr>
              </a:pPr>
              <a:r>
                <a:t>Здоровье и хорошее </a:t>
              </a:r>
            </a:p>
            <a:p>
              <a:pPr defTabSz="866986">
                <a:spcBef>
                  <a:spcPts val="800"/>
                </a:spcBef>
                <a:buFont typeface="Arial"/>
                <a:defRPr sz="3500">
                  <a:solidFill>
                    <a:srgbClr val="6C6C6C"/>
                  </a:solidFill>
                  <a:latin typeface="Helvetica Light"/>
                  <a:ea typeface="Helvetica Light"/>
                  <a:cs typeface="Helvetica Light"/>
                  <a:sym typeface="Helvetica Light"/>
                </a:defRPr>
              </a:pPr>
              <a:r>
                <a:t>самочувствие</a:t>
              </a:r>
            </a:p>
          </p:txBody>
        </p:sp>
      </p:grpSp>
      <p:grpSp>
        <p:nvGrpSpPr>
          <p:cNvPr id="372" name="Group 372"/>
          <p:cNvGrpSpPr/>
          <p:nvPr/>
        </p:nvGrpSpPr>
        <p:grpSpPr>
          <a:xfrm>
            <a:off x="9058732" y="3405352"/>
            <a:ext cx="3499145" cy="3987636"/>
            <a:chOff x="230433" y="-318719"/>
            <a:chExt cx="3499143" cy="3987635"/>
          </a:xfrm>
        </p:grpSpPr>
        <p:pic>
          <p:nvPicPr>
            <p:cNvPr id="370" name="image10.png"/>
            <p:cNvPicPr>
              <a:picLocks noChangeAspect="1"/>
            </p:cNvPicPr>
            <p:nvPr/>
          </p:nvPicPr>
          <p:blipFill>
            <a:blip r:embed="rId5"/>
            <a:srcRect l="1566" t="2071" r="1922" b="2387"/>
            <a:stretch>
              <a:fillRect/>
            </a:stretch>
          </p:blipFill>
          <p:spPr>
            <a:xfrm>
              <a:off x="230433" y="1060770"/>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371" name="Shape 371"/>
            <p:cNvSpPr/>
            <p:nvPr/>
          </p:nvSpPr>
          <p:spPr>
            <a:xfrm>
              <a:off x="478282" y="-318720"/>
              <a:ext cx="3003551" cy="12724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defTabSz="866986">
                <a:spcBef>
                  <a:spcPts val="800"/>
                </a:spcBef>
                <a:buFont typeface="Arial"/>
                <a:defRPr sz="3500">
                  <a:solidFill>
                    <a:srgbClr val="6C6C6C"/>
                  </a:solidFill>
                  <a:latin typeface="Helvetica Light"/>
                  <a:ea typeface="Helvetica Light"/>
                  <a:cs typeface="Helvetica Light"/>
                  <a:sym typeface="Helvetica Light"/>
                </a:defRPr>
              </a:pPr>
              <a:r>
                <a:t>Красота и </a:t>
              </a:r>
            </a:p>
            <a:p>
              <a:pPr defTabSz="866986">
                <a:spcBef>
                  <a:spcPts val="800"/>
                </a:spcBef>
                <a:buFont typeface="Arial"/>
                <a:defRPr sz="3500">
                  <a:solidFill>
                    <a:srgbClr val="6C6C6C"/>
                  </a:solidFill>
                  <a:latin typeface="Helvetica Light"/>
                  <a:ea typeface="Helvetica Light"/>
                  <a:cs typeface="Helvetica Light"/>
                  <a:sym typeface="Helvetica Light"/>
                </a:defRPr>
              </a:pPr>
              <a:r>
                <a:t>забота о коже</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9"/>
                                        </p:tgtEl>
                                        <p:attrNameLst>
                                          <p:attrName>style.visibility</p:attrName>
                                        </p:attrNameLst>
                                      </p:cBhvr>
                                      <p:to>
                                        <p:strVal val="visible"/>
                                      </p:to>
                                    </p:set>
                                    <p:anim calcmode="lin" valueType="num">
                                      <p:cBhvr>
                                        <p:cTn id="7" dur="750" fill="hold"/>
                                        <p:tgtEl>
                                          <p:spTgt spid="369"/>
                                        </p:tgtEl>
                                        <p:attrNameLst>
                                          <p:attrName>ppt_w</p:attrName>
                                        </p:attrNameLst>
                                      </p:cBhvr>
                                      <p:tavLst>
                                        <p:tav tm="0">
                                          <p:val>
                                            <p:fltVal val="0"/>
                                          </p:val>
                                        </p:tav>
                                        <p:tav tm="100000">
                                          <p:val>
                                            <p:strVal val="#ppt_w"/>
                                          </p:val>
                                        </p:tav>
                                      </p:tavLst>
                                    </p:anim>
                                    <p:anim calcmode="lin" valueType="num">
                                      <p:cBhvr>
                                        <p:cTn id="8" dur="750" fill="hold"/>
                                        <p:tgtEl>
                                          <p:spTgt spid="36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66"/>
                                        </p:tgtEl>
                                        <p:attrNameLst>
                                          <p:attrName>style.visibility</p:attrName>
                                        </p:attrNameLst>
                                      </p:cBhvr>
                                      <p:to>
                                        <p:strVal val="visible"/>
                                      </p:to>
                                    </p:set>
                                    <p:anim calcmode="lin" valueType="num">
                                      <p:cBhvr>
                                        <p:cTn id="13" dur="750" fill="hold"/>
                                        <p:tgtEl>
                                          <p:spTgt spid="366"/>
                                        </p:tgtEl>
                                        <p:attrNameLst>
                                          <p:attrName>ppt_w</p:attrName>
                                        </p:attrNameLst>
                                      </p:cBhvr>
                                      <p:tavLst>
                                        <p:tav tm="0">
                                          <p:val>
                                            <p:fltVal val="0"/>
                                          </p:val>
                                        </p:tav>
                                        <p:tav tm="100000">
                                          <p:val>
                                            <p:strVal val="#ppt_w"/>
                                          </p:val>
                                        </p:tav>
                                      </p:tavLst>
                                    </p:anim>
                                    <p:anim calcmode="lin" valueType="num">
                                      <p:cBhvr>
                                        <p:cTn id="14" dur="750" fill="hold"/>
                                        <p:tgtEl>
                                          <p:spTgt spid="3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72"/>
                                        </p:tgtEl>
                                        <p:attrNameLst>
                                          <p:attrName>style.visibility</p:attrName>
                                        </p:attrNameLst>
                                      </p:cBhvr>
                                      <p:to>
                                        <p:strVal val="visible"/>
                                      </p:to>
                                    </p:set>
                                    <p:anim calcmode="lin" valueType="num">
                                      <p:cBhvr>
                                        <p:cTn id="19" dur="750" fill="hold"/>
                                        <p:tgtEl>
                                          <p:spTgt spid="372"/>
                                        </p:tgtEl>
                                        <p:attrNameLst>
                                          <p:attrName>ppt_w</p:attrName>
                                        </p:attrNameLst>
                                      </p:cBhvr>
                                      <p:tavLst>
                                        <p:tav tm="0">
                                          <p:val>
                                            <p:fltVal val="0"/>
                                          </p:val>
                                        </p:tav>
                                        <p:tav tm="100000">
                                          <p:val>
                                            <p:strVal val="#ppt_w"/>
                                          </p:val>
                                        </p:tav>
                                      </p:tavLst>
                                    </p:anim>
                                    <p:anim calcmode="lin" valueType="num">
                                      <p:cBhvr>
                                        <p:cTn id="20" dur="750" fill="hold"/>
                                        <p:tgtEl>
                                          <p:spTgt spid="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2" animBg="1" advAuto="0"/>
      <p:bldP spid="369" grpId="1" animBg="1" advAuto="0"/>
      <p:bldP spid="372"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Group 378"/>
          <p:cNvGrpSpPr/>
          <p:nvPr/>
        </p:nvGrpSpPr>
        <p:grpSpPr>
          <a:xfrm>
            <a:off x="4782116" y="2261129"/>
            <a:ext cx="5588001" cy="4264096"/>
            <a:chOff x="0" y="25400"/>
            <a:chExt cx="5588000" cy="4264095"/>
          </a:xfrm>
        </p:grpSpPr>
        <p:pic>
          <p:nvPicPr>
            <p:cNvPr id="376" name="image.png"/>
            <p:cNvPicPr>
              <a:picLocks/>
            </p:cNvPicPr>
            <p:nvPr/>
          </p:nvPicPr>
          <p:blipFill>
            <a:blip r:embed="rId3"/>
            <a:stretch>
              <a:fillRect/>
            </a:stretch>
          </p:blipFill>
          <p:spPr>
            <a:xfrm>
              <a:off x="0" y="1622495"/>
              <a:ext cx="4445000" cy="2667001"/>
            </a:xfrm>
            <a:prstGeom prst="rect">
              <a:avLst/>
            </a:prstGeom>
            <a:ln w="12700" cap="flat">
              <a:noFill/>
              <a:miter lim="400000"/>
            </a:ln>
            <a:effectLst/>
          </p:spPr>
        </p:pic>
        <p:pic>
          <p:nvPicPr>
            <p:cNvPr id="377" name="Picture 376"/>
            <p:cNvPicPr>
              <a:picLocks/>
            </p:cNvPicPr>
            <p:nvPr/>
          </p:nvPicPr>
          <p:blipFill>
            <a:blip r:embed="rId4">
              <a:alphaModFix amt="77000"/>
            </a:blip>
            <a:stretch>
              <a:fillRect/>
            </a:stretch>
          </p:blipFill>
          <p:spPr>
            <a:xfrm>
              <a:off x="2540000" y="25400"/>
              <a:ext cx="3048000" cy="4165600"/>
            </a:xfrm>
            <a:prstGeom prst="rect">
              <a:avLst/>
            </a:prstGeom>
            <a:effectLst/>
          </p:spPr>
        </p:pic>
      </p:grpSp>
      <p:pic>
        <p:nvPicPr>
          <p:cNvPr id="379" name="NoSign not.jpg"/>
          <p:cNvPicPr>
            <a:picLocks noChangeAspect="1"/>
          </p:cNvPicPr>
          <p:nvPr/>
        </p:nvPicPr>
        <p:blipFill>
          <a:blip r:embed="rId5">
            <a:alphaModFix amt="33993"/>
          </a:blip>
          <a:srcRect l="4717" t="13830" r="6835" b="9342"/>
          <a:stretch>
            <a:fillRect/>
          </a:stretch>
        </p:blipFill>
        <p:spPr>
          <a:xfrm>
            <a:off x="5394061" y="2139932"/>
            <a:ext cx="4389512" cy="4439445"/>
          </a:xfrm>
          <a:custGeom>
            <a:avLst/>
            <a:gdLst/>
            <a:ahLst/>
            <a:cxnLst>
              <a:cxn ang="0">
                <a:pos x="wd2" y="hd2"/>
              </a:cxn>
              <a:cxn ang="5400000">
                <a:pos x="wd2" y="hd2"/>
              </a:cxn>
              <a:cxn ang="10800000">
                <a:pos x="wd2" y="hd2"/>
              </a:cxn>
              <a:cxn ang="16200000">
                <a:pos x="wd2" y="hd2"/>
              </a:cxn>
            </a:cxnLst>
            <a:rect l="0" t="0" r="r" b="b"/>
            <a:pathLst>
              <a:path w="21599" h="21600" extrusionOk="0">
                <a:moveTo>
                  <a:pt x="10658" y="0"/>
                </a:moveTo>
                <a:lnTo>
                  <a:pt x="10246" y="4"/>
                </a:lnTo>
                <a:lnTo>
                  <a:pt x="9871" y="19"/>
                </a:lnTo>
                <a:lnTo>
                  <a:pt x="9561" y="42"/>
                </a:lnTo>
                <a:lnTo>
                  <a:pt x="9217" y="93"/>
                </a:lnTo>
                <a:lnTo>
                  <a:pt x="8817" y="168"/>
                </a:lnTo>
                <a:lnTo>
                  <a:pt x="8415" y="259"/>
                </a:lnTo>
                <a:lnTo>
                  <a:pt x="8065" y="351"/>
                </a:lnTo>
                <a:lnTo>
                  <a:pt x="7811" y="427"/>
                </a:lnTo>
                <a:lnTo>
                  <a:pt x="7487" y="521"/>
                </a:lnTo>
                <a:lnTo>
                  <a:pt x="7067" y="657"/>
                </a:lnTo>
                <a:lnTo>
                  <a:pt x="6647" y="809"/>
                </a:lnTo>
                <a:lnTo>
                  <a:pt x="6290" y="958"/>
                </a:lnTo>
                <a:lnTo>
                  <a:pt x="6057" y="1076"/>
                </a:lnTo>
                <a:lnTo>
                  <a:pt x="5645" y="1327"/>
                </a:lnTo>
                <a:lnTo>
                  <a:pt x="5140" y="1601"/>
                </a:lnTo>
                <a:lnTo>
                  <a:pt x="4839" y="1778"/>
                </a:lnTo>
                <a:lnTo>
                  <a:pt x="4589" y="1954"/>
                </a:lnTo>
                <a:lnTo>
                  <a:pt x="4353" y="2147"/>
                </a:lnTo>
                <a:lnTo>
                  <a:pt x="4081" y="2367"/>
                </a:lnTo>
                <a:lnTo>
                  <a:pt x="3749" y="2651"/>
                </a:lnTo>
                <a:lnTo>
                  <a:pt x="3374" y="3008"/>
                </a:lnTo>
                <a:lnTo>
                  <a:pt x="2978" y="3412"/>
                </a:lnTo>
                <a:lnTo>
                  <a:pt x="2595" y="3825"/>
                </a:lnTo>
                <a:lnTo>
                  <a:pt x="2249" y="4225"/>
                </a:lnTo>
                <a:lnTo>
                  <a:pt x="1966" y="4578"/>
                </a:lnTo>
                <a:lnTo>
                  <a:pt x="1775" y="4851"/>
                </a:lnTo>
                <a:lnTo>
                  <a:pt x="1703" y="5019"/>
                </a:lnTo>
                <a:lnTo>
                  <a:pt x="1640" y="5136"/>
                </a:lnTo>
                <a:lnTo>
                  <a:pt x="1498" y="5324"/>
                </a:lnTo>
                <a:lnTo>
                  <a:pt x="1357" y="5507"/>
                </a:lnTo>
                <a:lnTo>
                  <a:pt x="1296" y="5621"/>
                </a:lnTo>
                <a:lnTo>
                  <a:pt x="1267" y="5700"/>
                </a:lnTo>
                <a:lnTo>
                  <a:pt x="1193" y="5799"/>
                </a:lnTo>
                <a:lnTo>
                  <a:pt x="1076" y="5986"/>
                </a:lnTo>
                <a:lnTo>
                  <a:pt x="945" y="6276"/>
                </a:lnTo>
                <a:lnTo>
                  <a:pt x="742" y="6814"/>
                </a:lnTo>
                <a:lnTo>
                  <a:pt x="582" y="7266"/>
                </a:lnTo>
                <a:lnTo>
                  <a:pt x="486" y="7579"/>
                </a:lnTo>
                <a:lnTo>
                  <a:pt x="465" y="7712"/>
                </a:lnTo>
                <a:lnTo>
                  <a:pt x="427" y="7830"/>
                </a:lnTo>
                <a:lnTo>
                  <a:pt x="355" y="8017"/>
                </a:lnTo>
                <a:lnTo>
                  <a:pt x="279" y="8342"/>
                </a:lnTo>
                <a:lnTo>
                  <a:pt x="201" y="8695"/>
                </a:lnTo>
                <a:lnTo>
                  <a:pt x="133" y="8948"/>
                </a:lnTo>
                <a:lnTo>
                  <a:pt x="72" y="9163"/>
                </a:lnTo>
                <a:lnTo>
                  <a:pt x="33" y="9479"/>
                </a:lnTo>
                <a:lnTo>
                  <a:pt x="10" y="9927"/>
                </a:lnTo>
                <a:cubicBezTo>
                  <a:pt x="7" y="10195"/>
                  <a:pt x="1" y="10304"/>
                  <a:pt x="0" y="10786"/>
                </a:cubicBezTo>
                <a:cubicBezTo>
                  <a:pt x="-1" y="11073"/>
                  <a:pt x="5" y="11242"/>
                  <a:pt x="8" y="11468"/>
                </a:cubicBezTo>
                <a:lnTo>
                  <a:pt x="33" y="11988"/>
                </a:lnTo>
                <a:lnTo>
                  <a:pt x="86" y="12484"/>
                </a:lnTo>
                <a:lnTo>
                  <a:pt x="154" y="12793"/>
                </a:lnTo>
                <a:lnTo>
                  <a:pt x="209" y="12967"/>
                </a:lnTo>
                <a:lnTo>
                  <a:pt x="246" y="13150"/>
                </a:lnTo>
                <a:lnTo>
                  <a:pt x="283" y="13347"/>
                </a:lnTo>
                <a:lnTo>
                  <a:pt x="340" y="13554"/>
                </a:lnTo>
                <a:lnTo>
                  <a:pt x="427" y="13834"/>
                </a:lnTo>
                <a:lnTo>
                  <a:pt x="545" y="14204"/>
                </a:lnTo>
                <a:lnTo>
                  <a:pt x="716" y="14737"/>
                </a:lnTo>
                <a:lnTo>
                  <a:pt x="880" y="15179"/>
                </a:lnTo>
                <a:lnTo>
                  <a:pt x="1017" y="15506"/>
                </a:lnTo>
                <a:lnTo>
                  <a:pt x="1123" y="15680"/>
                </a:lnTo>
                <a:lnTo>
                  <a:pt x="1197" y="15782"/>
                </a:lnTo>
                <a:lnTo>
                  <a:pt x="1228" y="15865"/>
                </a:lnTo>
                <a:lnTo>
                  <a:pt x="1252" y="15925"/>
                </a:lnTo>
                <a:lnTo>
                  <a:pt x="1314" y="16035"/>
                </a:lnTo>
                <a:lnTo>
                  <a:pt x="1402" y="16184"/>
                </a:lnTo>
                <a:lnTo>
                  <a:pt x="1509" y="16350"/>
                </a:lnTo>
                <a:lnTo>
                  <a:pt x="1623" y="16518"/>
                </a:lnTo>
                <a:lnTo>
                  <a:pt x="1728" y="16670"/>
                </a:lnTo>
                <a:lnTo>
                  <a:pt x="1818" y="16790"/>
                </a:lnTo>
                <a:lnTo>
                  <a:pt x="1880" y="16861"/>
                </a:lnTo>
                <a:lnTo>
                  <a:pt x="1935" y="16925"/>
                </a:lnTo>
                <a:lnTo>
                  <a:pt x="2027" y="17045"/>
                </a:lnTo>
                <a:lnTo>
                  <a:pt x="2146" y="17207"/>
                </a:lnTo>
                <a:lnTo>
                  <a:pt x="2281" y="17390"/>
                </a:lnTo>
                <a:lnTo>
                  <a:pt x="2470" y="17634"/>
                </a:lnTo>
                <a:lnTo>
                  <a:pt x="2732" y="17931"/>
                </a:lnTo>
                <a:lnTo>
                  <a:pt x="3038" y="18257"/>
                </a:lnTo>
                <a:lnTo>
                  <a:pt x="3366" y="18590"/>
                </a:lnTo>
                <a:lnTo>
                  <a:pt x="3691" y="18900"/>
                </a:lnTo>
                <a:lnTo>
                  <a:pt x="3987" y="19171"/>
                </a:lnTo>
                <a:lnTo>
                  <a:pt x="4232" y="19374"/>
                </a:lnTo>
                <a:lnTo>
                  <a:pt x="4399" y="19486"/>
                </a:lnTo>
                <a:lnTo>
                  <a:pt x="4562" y="19580"/>
                </a:lnTo>
                <a:lnTo>
                  <a:pt x="4630" y="19659"/>
                </a:lnTo>
                <a:lnTo>
                  <a:pt x="4704" y="19740"/>
                </a:lnTo>
                <a:lnTo>
                  <a:pt x="4884" y="19843"/>
                </a:lnTo>
                <a:lnTo>
                  <a:pt x="5144" y="19974"/>
                </a:lnTo>
                <a:lnTo>
                  <a:pt x="5411" y="20129"/>
                </a:lnTo>
                <a:lnTo>
                  <a:pt x="5692" y="20300"/>
                </a:lnTo>
                <a:lnTo>
                  <a:pt x="5891" y="20418"/>
                </a:lnTo>
                <a:lnTo>
                  <a:pt x="6073" y="20517"/>
                </a:lnTo>
                <a:lnTo>
                  <a:pt x="6296" y="20633"/>
                </a:lnTo>
                <a:lnTo>
                  <a:pt x="6676" y="20806"/>
                </a:lnTo>
                <a:lnTo>
                  <a:pt x="7106" y="20972"/>
                </a:lnTo>
                <a:lnTo>
                  <a:pt x="7487" y="21094"/>
                </a:lnTo>
                <a:lnTo>
                  <a:pt x="7723" y="21142"/>
                </a:lnTo>
                <a:lnTo>
                  <a:pt x="7940" y="21208"/>
                </a:lnTo>
                <a:lnTo>
                  <a:pt x="8075" y="21262"/>
                </a:lnTo>
                <a:lnTo>
                  <a:pt x="8284" y="21295"/>
                </a:lnTo>
                <a:lnTo>
                  <a:pt x="8508" y="21328"/>
                </a:lnTo>
                <a:lnTo>
                  <a:pt x="8690" y="21390"/>
                </a:lnTo>
                <a:lnTo>
                  <a:pt x="8901" y="21457"/>
                </a:lnTo>
                <a:lnTo>
                  <a:pt x="9196" y="21503"/>
                </a:lnTo>
                <a:lnTo>
                  <a:pt x="9455" y="21536"/>
                </a:lnTo>
                <a:lnTo>
                  <a:pt x="9584" y="21569"/>
                </a:lnTo>
                <a:lnTo>
                  <a:pt x="9744" y="21600"/>
                </a:lnTo>
                <a:lnTo>
                  <a:pt x="9918" y="21527"/>
                </a:lnTo>
                <a:lnTo>
                  <a:pt x="9998" y="21482"/>
                </a:lnTo>
                <a:lnTo>
                  <a:pt x="10086" y="21519"/>
                </a:lnTo>
                <a:lnTo>
                  <a:pt x="10172" y="21552"/>
                </a:lnTo>
                <a:lnTo>
                  <a:pt x="10326" y="21571"/>
                </a:lnTo>
                <a:lnTo>
                  <a:pt x="10526" y="21586"/>
                </a:lnTo>
                <a:lnTo>
                  <a:pt x="10750" y="21590"/>
                </a:lnTo>
                <a:lnTo>
                  <a:pt x="10975" y="21586"/>
                </a:lnTo>
                <a:lnTo>
                  <a:pt x="11174" y="21575"/>
                </a:lnTo>
                <a:lnTo>
                  <a:pt x="11330" y="21554"/>
                </a:lnTo>
                <a:lnTo>
                  <a:pt x="11414" y="21523"/>
                </a:lnTo>
                <a:lnTo>
                  <a:pt x="11504" y="21488"/>
                </a:lnTo>
                <a:lnTo>
                  <a:pt x="11602" y="21536"/>
                </a:lnTo>
                <a:lnTo>
                  <a:pt x="11736" y="21585"/>
                </a:lnTo>
                <a:lnTo>
                  <a:pt x="11926" y="21577"/>
                </a:lnTo>
                <a:lnTo>
                  <a:pt x="12176" y="21538"/>
                </a:lnTo>
                <a:lnTo>
                  <a:pt x="12467" y="21513"/>
                </a:lnTo>
                <a:lnTo>
                  <a:pt x="12734" y="21467"/>
                </a:lnTo>
                <a:lnTo>
                  <a:pt x="12918" y="21376"/>
                </a:lnTo>
                <a:lnTo>
                  <a:pt x="13023" y="21312"/>
                </a:lnTo>
                <a:lnTo>
                  <a:pt x="13092" y="21324"/>
                </a:lnTo>
                <a:lnTo>
                  <a:pt x="13164" y="21361"/>
                </a:lnTo>
                <a:lnTo>
                  <a:pt x="13283" y="21351"/>
                </a:lnTo>
                <a:lnTo>
                  <a:pt x="13422" y="21303"/>
                </a:lnTo>
                <a:lnTo>
                  <a:pt x="13547" y="21223"/>
                </a:lnTo>
                <a:lnTo>
                  <a:pt x="13658" y="21167"/>
                </a:lnTo>
                <a:lnTo>
                  <a:pt x="13767" y="21171"/>
                </a:lnTo>
                <a:lnTo>
                  <a:pt x="13935" y="21158"/>
                </a:lnTo>
                <a:lnTo>
                  <a:pt x="14183" y="21067"/>
                </a:lnTo>
                <a:lnTo>
                  <a:pt x="14418" y="20974"/>
                </a:lnTo>
                <a:lnTo>
                  <a:pt x="14550" y="20959"/>
                </a:lnTo>
                <a:lnTo>
                  <a:pt x="14667" y="20936"/>
                </a:lnTo>
                <a:lnTo>
                  <a:pt x="14863" y="20830"/>
                </a:lnTo>
                <a:lnTo>
                  <a:pt x="15058" y="20710"/>
                </a:lnTo>
                <a:lnTo>
                  <a:pt x="15179" y="20662"/>
                </a:lnTo>
                <a:lnTo>
                  <a:pt x="15312" y="20617"/>
                </a:lnTo>
                <a:lnTo>
                  <a:pt x="15533" y="20511"/>
                </a:lnTo>
                <a:lnTo>
                  <a:pt x="15755" y="20403"/>
                </a:lnTo>
                <a:lnTo>
                  <a:pt x="15888" y="20355"/>
                </a:lnTo>
                <a:lnTo>
                  <a:pt x="16027" y="20316"/>
                </a:lnTo>
                <a:lnTo>
                  <a:pt x="16171" y="20237"/>
                </a:lnTo>
                <a:lnTo>
                  <a:pt x="16290" y="20138"/>
                </a:lnTo>
                <a:lnTo>
                  <a:pt x="16353" y="20042"/>
                </a:lnTo>
                <a:lnTo>
                  <a:pt x="16398" y="19961"/>
                </a:lnTo>
                <a:lnTo>
                  <a:pt x="16454" y="19949"/>
                </a:lnTo>
                <a:lnTo>
                  <a:pt x="16562" y="19961"/>
                </a:lnTo>
                <a:lnTo>
                  <a:pt x="16695" y="19908"/>
                </a:lnTo>
                <a:lnTo>
                  <a:pt x="16825" y="19814"/>
                </a:lnTo>
                <a:lnTo>
                  <a:pt x="16909" y="19700"/>
                </a:lnTo>
                <a:lnTo>
                  <a:pt x="17009" y="19584"/>
                </a:lnTo>
                <a:lnTo>
                  <a:pt x="17110" y="19569"/>
                </a:lnTo>
                <a:lnTo>
                  <a:pt x="17269" y="19478"/>
                </a:lnTo>
                <a:lnTo>
                  <a:pt x="17419" y="19362"/>
                </a:lnTo>
                <a:lnTo>
                  <a:pt x="17485" y="19265"/>
                </a:lnTo>
                <a:lnTo>
                  <a:pt x="17521" y="19192"/>
                </a:lnTo>
                <a:lnTo>
                  <a:pt x="17605" y="19136"/>
                </a:lnTo>
                <a:lnTo>
                  <a:pt x="17743" y="19063"/>
                </a:lnTo>
                <a:lnTo>
                  <a:pt x="17876" y="18955"/>
                </a:lnTo>
                <a:lnTo>
                  <a:pt x="17972" y="18848"/>
                </a:lnTo>
                <a:lnTo>
                  <a:pt x="17991" y="18773"/>
                </a:lnTo>
                <a:lnTo>
                  <a:pt x="18009" y="18713"/>
                </a:lnTo>
                <a:lnTo>
                  <a:pt x="18097" y="18644"/>
                </a:lnTo>
                <a:lnTo>
                  <a:pt x="18194" y="18607"/>
                </a:lnTo>
                <a:lnTo>
                  <a:pt x="18280" y="18620"/>
                </a:lnTo>
                <a:lnTo>
                  <a:pt x="18386" y="18528"/>
                </a:lnTo>
                <a:lnTo>
                  <a:pt x="18503" y="18389"/>
                </a:lnTo>
                <a:lnTo>
                  <a:pt x="18581" y="18257"/>
                </a:lnTo>
                <a:lnTo>
                  <a:pt x="18649" y="18149"/>
                </a:lnTo>
                <a:lnTo>
                  <a:pt x="18731" y="18107"/>
                </a:lnTo>
                <a:lnTo>
                  <a:pt x="18841" y="18061"/>
                </a:lnTo>
                <a:lnTo>
                  <a:pt x="18970" y="17949"/>
                </a:lnTo>
                <a:lnTo>
                  <a:pt x="19073" y="17825"/>
                </a:lnTo>
                <a:lnTo>
                  <a:pt x="19108" y="17728"/>
                </a:lnTo>
                <a:lnTo>
                  <a:pt x="19159" y="17620"/>
                </a:lnTo>
                <a:lnTo>
                  <a:pt x="19304" y="17448"/>
                </a:lnTo>
                <a:lnTo>
                  <a:pt x="19460" y="17248"/>
                </a:lnTo>
                <a:lnTo>
                  <a:pt x="19540" y="17078"/>
                </a:lnTo>
                <a:lnTo>
                  <a:pt x="19579" y="16973"/>
                </a:lnTo>
                <a:lnTo>
                  <a:pt x="19649" y="16929"/>
                </a:lnTo>
                <a:lnTo>
                  <a:pt x="19755" y="16879"/>
                </a:lnTo>
                <a:lnTo>
                  <a:pt x="19862" y="16761"/>
                </a:lnTo>
                <a:lnTo>
                  <a:pt x="19940" y="16624"/>
                </a:lnTo>
                <a:lnTo>
                  <a:pt x="19954" y="16512"/>
                </a:lnTo>
                <a:lnTo>
                  <a:pt x="19962" y="16438"/>
                </a:lnTo>
                <a:lnTo>
                  <a:pt x="20032" y="16382"/>
                </a:lnTo>
                <a:lnTo>
                  <a:pt x="20132" y="16298"/>
                </a:lnTo>
                <a:lnTo>
                  <a:pt x="20241" y="16153"/>
                </a:lnTo>
                <a:lnTo>
                  <a:pt x="20313" y="16014"/>
                </a:lnTo>
                <a:lnTo>
                  <a:pt x="20305" y="15954"/>
                </a:lnTo>
                <a:lnTo>
                  <a:pt x="20325" y="15892"/>
                </a:lnTo>
                <a:lnTo>
                  <a:pt x="20438" y="15747"/>
                </a:lnTo>
                <a:lnTo>
                  <a:pt x="20565" y="15577"/>
                </a:lnTo>
                <a:lnTo>
                  <a:pt x="20626" y="15461"/>
                </a:lnTo>
                <a:lnTo>
                  <a:pt x="20645" y="15315"/>
                </a:lnTo>
                <a:lnTo>
                  <a:pt x="20688" y="15214"/>
                </a:lnTo>
                <a:lnTo>
                  <a:pt x="20778" y="15062"/>
                </a:lnTo>
                <a:lnTo>
                  <a:pt x="20870" y="14878"/>
                </a:lnTo>
                <a:lnTo>
                  <a:pt x="20919" y="14693"/>
                </a:lnTo>
                <a:lnTo>
                  <a:pt x="20971" y="14480"/>
                </a:lnTo>
                <a:lnTo>
                  <a:pt x="21077" y="14231"/>
                </a:lnTo>
                <a:lnTo>
                  <a:pt x="21174" y="13996"/>
                </a:lnTo>
                <a:lnTo>
                  <a:pt x="21137" y="13874"/>
                </a:lnTo>
                <a:lnTo>
                  <a:pt x="21100" y="13791"/>
                </a:lnTo>
                <a:lnTo>
                  <a:pt x="21184" y="13698"/>
                </a:lnTo>
                <a:lnTo>
                  <a:pt x="21284" y="13556"/>
                </a:lnTo>
                <a:lnTo>
                  <a:pt x="21325" y="13304"/>
                </a:lnTo>
                <a:lnTo>
                  <a:pt x="21354" y="13065"/>
                </a:lnTo>
                <a:lnTo>
                  <a:pt x="21409" y="12914"/>
                </a:lnTo>
                <a:lnTo>
                  <a:pt x="21475" y="12797"/>
                </a:lnTo>
                <a:lnTo>
                  <a:pt x="21516" y="12665"/>
                </a:lnTo>
                <a:lnTo>
                  <a:pt x="21522" y="12551"/>
                </a:lnTo>
                <a:lnTo>
                  <a:pt x="21489" y="12484"/>
                </a:lnTo>
                <a:lnTo>
                  <a:pt x="21489" y="12366"/>
                </a:lnTo>
                <a:lnTo>
                  <a:pt x="21563" y="12221"/>
                </a:lnTo>
                <a:lnTo>
                  <a:pt x="21565" y="12212"/>
                </a:lnTo>
                <a:cubicBezTo>
                  <a:pt x="21569" y="12112"/>
                  <a:pt x="21570" y="11907"/>
                  <a:pt x="21573" y="11779"/>
                </a:cubicBezTo>
                <a:lnTo>
                  <a:pt x="21561" y="11740"/>
                </a:lnTo>
                <a:lnTo>
                  <a:pt x="21510" y="11634"/>
                </a:lnTo>
                <a:lnTo>
                  <a:pt x="21547" y="11520"/>
                </a:lnTo>
                <a:lnTo>
                  <a:pt x="21581" y="11426"/>
                </a:lnTo>
                <a:lnTo>
                  <a:pt x="21582" y="11412"/>
                </a:lnTo>
                <a:cubicBezTo>
                  <a:pt x="21587" y="11134"/>
                  <a:pt x="21595" y="11045"/>
                  <a:pt x="21598" y="10640"/>
                </a:cubicBezTo>
                <a:cubicBezTo>
                  <a:pt x="21599" y="10537"/>
                  <a:pt x="21597" y="10520"/>
                  <a:pt x="21598" y="10427"/>
                </a:cubicBezTo>
                <a:lnTo>
                  <a:pt x="21584" y="10333"/>
                </a:lnTo>
                <a:lnTo>
                  <a:pt x="21553" y="10254"/>
                </a:lnTo>
                <a:lnTo>
                  <a:pt x="21516" y="10145"/>
                </a:lnTo>
                <a:lnTo>
                  <a:pt x="21569" y="9997"/>
                </a:lnTo>
                <a:lnTo>
                  <a:pt x="21596" y="9916"/>
                </a:lnTo>
                <a:cubicBezTo>
                  <a:pt x="21596" y="9832"/>
                  <a:pt x="21595" y="9736"/>
                  <a:pt x="21594" y="9665"/>
                </a:cubicBezTo>
                <a:lnTo>
                  <a:pt x="21584" y="9612"/>
                </a:lnTo>
                <a:lnTo>
                  <a:pt x="21540" y="9406"/>
                </a:lnTo>
                <a:lnTo>
                  <a:pt x="21543" y="9219"/>
                </a:lnTo>
                <a:lnTo>
                  <a:pt x="21543" y="9047"/>
                </a:lnTo>
                <a:lnTo>
                  <a:pt x="21493" y="8883"/>
                </a:lnTo>
                <a:lnTo>
                  <a:pt x="21426" y="8695"/>
                </a:lnTo>
                <a:lnTo>
                  <a:pt x="21391" y="8469"/>
                </a:lnTo>
                <a:lnTo>
                  <a:pt x="21354" y="8257"/>
                </a:lnTo>
                <a:lnTo>
                  <a:pt x="21286" y="8106"/>
                </a:lnTo>
                <a:lnTo>
                  <a:pt x="21219" y="7961"/>
                </a:lnTo>
                <a:lnTo>
                  <a:pt x="21180" y="7764"/>
                </a:lnTo>
                <a:lnTo>
                  <a:pt x="21137" y="7562"/>
                </a:lnTo>
                <a:lnTo>
                  <a:pt x="21053" y="7407"/>
                </a:lnTo>
                <a:lnTo>
                  <a:pt x="20989" y="7299"/>
                </a:lnTo>
                <a:lnTo>
                  <a:pt x="20987" y="7212"/>
                </a:lnTo>
                <a:lnTo>
                  <a:pt x="20969" y="7071"/>
                </a:lnTo>
                <a:lnTo>
                  <a:pt x="20862" y="6836"/>
                </a:lnTo>
                <a:lnTo>
                  <a:pt x="20749" y="6596"/>
                </a:lnTo>
                <a:lnTo>
                  <a:pt x="20723" y="6446"/>
                </a:lnTo>
                <a:lnTo>
                  <a:pt x="20700" y="6318"/>
                </a:lnTo>
                <a:lnTo>
                  <a:pt x="20598" y="6129"/>
                </a:lnTo>
                <a:lnTo>
                  <a:pt x="20460" y="5899"/>
                </a:lnTo>
                <a:lnTo>
                  <a:pt x="20346" y="5677"/>
                </a:lnTo>
                <a:lnTo>
                  <a:pt x="20245" y="5501"/>
                </a:lnTo>
                <a:lnTo>
                  <a:pt x="20128" y="5387"/>
                </a:lnTo>
                <a:lnTo>
                  <a:pt x="20048" y="5320"/>
                </a:lnTo>
                <a:lnTo>
                  <a:pt x="20040" y="5254"/>
                </a:lnTo>
                <a:lnTo>
                  <a:pt x="20028" y="5154"/>
                </a:lnTo>
                <a:lnTo>
                  <a:pt x="19960" y="4995"/>
                </a:lnTo>
                <a:lnTo>
                  <a:pt x="19868" y="4851"/>
                </a:lnTo>
                <a:lnTo>
                  <a:pt x="19790" y="4789"/>
                </a:lnTo>
                <a:lnTo>
                  <a:pt x="19714" y="4700"/>
                </a:lnTo>
                <a:lnTo>
                  <a:pt x="19594" y="4486"/>
                </a:lnTo>
                <a:lnTo>
                  <a:pt x="19464" y="4271"/>
                </a:lnTo>
                <a:lnTo>
                  <a:pt x="19354" y="4183"/>
                </a:lnTo>
                <a:lnTo>
                  <a:pt x="19255" y="4111"/>
                </a:lnTo>
                <a:lnTo>
                  <a:pt x="19145" y="3941"/>
                </a:lnTo>
                <a:lnTo>
                  <a:pt x="19016" y="3754"/>
                </a:lnTo>
                <a:lnTo>
                  <a:pt x="18870" y="3640"/>
                </a:lnTo>
                <a:lnTo>
                  <a:pt x="18757" y="3576"/>
                </a:lnTo>
                <a:lnTo>
                  <a:pt x="18710" y="3505"/>
                </a:lnTo>
                <a:lnTo>
                  <a:pt x="18675" y="3429"/>
                </a:lnTo>
                <a:lnTo>
                  <a:pt x="18579" y="3310"/>
                </a:lnTo>
                <a:lnTo>
                  <a:pt x="18440" y="3161"/>
                </a:lnTo>
                <a:lnTo>
                  <a:pt x="18276" y="2997"/>
                </a:lnTo>
                <a:lnTo>
                  <a:pt x="18104" y="2840"/>
                </a:lnTo>
                <a:lnTo>
                  <a:pt x="17944" y="2701"/>
                </a:lnTo>
                <a:lnTo>
                  <a:pt x="17812" y="2603"/>
                </a:lnTo>
                <a:lnTo>
                  <a:pt x="17724" y="2557"/>
                </a:lnTo>
                <a:lnTo>
                  <a:pt x="17632" y="2516"/>
                </a:lnTo>
                <a:lnTo>
                  <a:pt x="17601" y="2456"/>
                </a:lnTo>
                <a:lnTo>
                  <a:pt x="17532" y="2365"/>
                </a:lnTo>
                <a:lnTo>
                  <a:pt x="17345" y="2238"/>
                </a:lnTo>
                <a:lnTo>
                  <a:pt x="17136" y="2093"/>
                </a:lnTo>
                <a:lnTo>
                  <a:pt x="17003" y="1952"/>
                </a:lnTo>
                <a:lnTo>
                  <a:pt x="16884" y="1829"/>
                </a:lnTo>
                <a:lnTo>
                  <a:pt x="16696" y="1721"/>
                </a:lnTo>
                <a:lnTo>
                  <a:pt x="16534" y="1637"/>
                </a:lnTo>
                <a:lnTo>
                  <a:pt x="16466" y="1570"/>
                </a:lnTo>
                <a:lnTo>
                  <a:pt x="16435" y="1520"/>
                </a:lnTo>
                <a:lnTo>
                  <a:pt x="16384" y="1483"/>
                </a:lnTo>
                <a:lnTo>
                  <a:pt x="16296" y="1435"/>
                </a:lnTo>
                <a:lnTo>
                  <a:pt x="16159" y="1367"/>
                </a:lnTo>
                <a:lnTo>
                  <a:pt x="15968" y="1274"/>
                </a:lnTo>
                <a:lnTo>
                  <a:pt x="15710" y="1155"/>
                </a:lnTo>
                <a:lnTo>
                  <a:pt x="15376" y="998"/>
                </a:lnTo>
                <a:lnTo>
                  <a:pt x="14894" y="784"/>
                </a:lnTo>
                <a:lnTo>
                  <a:pt x="14476" y="616"/>
                </a:lnTo>
                <a:lnTo>
                  <a:pt x="14150" y="506"/>
                </a:lnTo>
                <a:lnTo>
                  <a:pt x="13949" y="467"/>
                </a:lnTo>
                <a:lnTo>
                  <a:pt x="13779" y="413"/>
                </a:lnTo>
                <a:lnTo>
                  <a:pt x="13621" y="355"/>
                </a:lnTo>
                <a:lnTo>
                  <a:pt x="13336" y="290"/>
                </a:lnTo>
                <a:lnTo>
                  <a:pt x="12926" y="210"/>
                </a:lnTo>
                <a:lnTo>
                  <a:pt x="12467" y="116"/>
                </a:lnTo>
                <a:lnTo>
                  <a:pt x="12221" y="75"/>
                </a:lnTo>
                <a:lnTo>
                  <a:pt x="11891" y="44"/>
                </a:lnTo>
                <a:lnTo>
                  <a:pt x="11506" y="21"/>
                </a:lnTo>
                <a:lnTo>
                  <a:pt x="11088" y="6"/>
                </a:lnTo>
                <a:lnTo>
                  <a:pt x="10658" y="0"/>
                </a:lnTo>
                <a:close/>
                <a:moveTo>
                  <a:pt x="10684" y="2586"/>
                </a:moveTo>
                <a:lnTo>
                  <a:pt x="10785" y="2636"/>
                </a:lnTo>
                <a:lnTo>
                  <a:pt x="10941" y="2688"/>
                </a:lnTo>
                <a:lnTo>
                  <a:pt x="11189" y="2686"/>
                </a:lnTo>
                <a:lnTo>
                  <a:pt x="11420" y="2678"/>
                </a:lnTo>
                <a:lnTo>
                  <a:pt x="11547" y="2703"/>
                </a:lnTo>
                <a:lnTo>
                  <a:pt x="11668" y="2761"/>
                </a:lnTo>
                <a:lnTo>
                  <a:pt x="11836" y="2794"/>
                </a:lnTo>
                <a:lnTo>
                  <a:pt x="12000" y="2788"/>
                </a:lnTo>
                <a:lnTo>
                  <a:pt x="12105" y="2750"/>
                </a:lnTo>
                <a:lnTo>
                  <a:pt x="12189" y="2707"/>
                </a:lnTo>
                <a:lnTo>
                  <a:pt x="12269" y="2771"/>
                </a:lnTo>
                <a:lnTo>
                  <a:pt x="12375" y="2848"/>
                </a:lnTo>
                <a:lnTo>
                  <a:pt x="12519" y="2891"/>
                </a:lnTo>
                <a:lnTo>
                  <a:pt x="12680" y="2910"/>
                </a:lnTo>
                <a:lnTo>
                  <a:pt x="12826" y="2924"/>
                </a:lnTo>
                <a:lnTo>
                  <a:pt x="12943" y="2947"/>
                </a:lnTo>
                <a:lnTo>
                  <a:pt x="13031" y="2981"/>
                </a:lnTo>
                <a:lnTo>
                  <a:pt x="13037" y="2983"/>
                </a:lnTo>
                <a:lnTo>
                  <a:pt x="13097" y="3001"/>
                </a:lnTo>
                <a:lnTo>
                  <a:pt x="13287" y="3070"/>
                </a:lnTo>
                <a:lnTo>
                  <a:pt x="13451" y="3117"/>
                </a:lnTo>
                <a:lnTo>
                  <a:pt x="13574" y="3140"/>
                </a:lnTo>
                <a:lnTo>
                  <a:pt x="13670" y="3173"/>
                </a:lnTo>
                <a:lnTo>
                  <a:pt x="13839" y="3248"/>
                </a:lnTo>
                <a:lnTo>
                  <a:pt x="14066" y="3356"/>
                </a:lnTo>
                <a:lnTo>
                  <a:pt x="14320" y="3487"/>
                </a:lnTo>
                <a:lnTo>
                  <a:pt x="14582" y="3628"/>
                </a:lnTo>
                <a:lnTo>
                  <a:pt x="14826" y="3762"/>
                </a:lnTo>
                <a:lnTo>
                  <a:pt x="15035" y="3885"/>
                </a:lnTo>
                <a:lnTo>
                  <a:pt x="15179" y="3976"/>
                </a:lnTo>
                <a:lnTo>
                  <a:pt x="15398" y="4123"/>
                </a:lnTo>
                <a:lnTo>
                  <a:pt x="15527" y="4183"/>
                </a:lnTo>
                <a:lnTo>
                  <a:pt x="15634" y="4250"/>
                </a:lnTo>
                <a:lnTo>
                  <a:pt x="15845" y="4424"/>
                </a:lnTo>
                <a:lnTo>
                  <a:pt x="16126" y="4675"/>
                </a:lnTo>
                <a:lnTo>
                  <a:pt x="16263" y="4804"/>
                </a:lnTo>
                <a:lnTo>
                  <a:pt x="16318" y="4829"/>
                </a:lnTo>
                <a:lnTo>
                  <a:pt x="16445" y="4936"/>
                </a:lnTo>
                <a:lnTo>
                  <a:pt x="16564" y="5078"/>
                </a:lnTo>
                <a:lnTo>
                  <a:pt x="16560" y="5084"/>
                </a:lnTo>
                <a:lnTo>
                  <a:pt x="16736" y="5254"/>
                </a:lnTo>
                <a:lnTo>
                  <a:pt x="16995" y="5515"/>
                </a:lnTo>
                <a:lnTo>
                  <a:pt x="17173" y="5712"/>
                </a:lnTo>
                <a:lnTo>
                  <a:pt x="17234" y="5805"/>
                </a:lnTo>
                <a:lnTo>
                  <a:pt x="17288" y="5911"/>
                </a:lnTo>
                <a:lnTo>
                  <a:pt x="17441" y="6108"/>
                </a:lnTo>
                <a:lnTo>
                  <a:pt x="17624" y="6357"/>
                </a:lnTo>
                <a:lnTo>
                  <a:pt x="17653" y="6407"/>
                </a:lnTo>
                <a:lnTo>
                  <a:pt x="17667" y="6419"/>
                </a:lnTo>
                <a:lnTo>
                  <a:pt x="17663" y="6424"/>
                </a:lnTo>
                <a:lnTo>
                  <a:pt x="17751" y="6585"/>
                </a:lnTo>
                <a:lnTo>
                  <a:pt x="17843" y="6762"/>
                </a:lnTo>
                <a:lnTo>
                  <a:pt x="17935" y="6880"/>
                </a:lnTo>
                <a:lnTo>
                  <a:pt x="18030" y="7067"/>
                </a:lnTo>
                <a:lnTo>
                  <a:pt x="18075" y="7214"/>
                </a:lnTo>
                <a:lnTo>
                  <a:pt x="18179" y="7411"/>
                </a:lnTo>
                <a:lnTo>
                  <a:pt x="18313" y="7660"/>
                </a:lnTo>
                <a:lnTo>
                  <a:pt x="18442" y="7960"/>
                </a:lnTo>
                <a:lnTo>
                  <a:pt x="18546" y="8263"/>
                </a:lnTo>
                <a:lnTo>
                  <a:pt x="18608" y="8521"/>
                </a:lnTo>
                <a:lnTo>
                  <a:pt x="18649" y="8713"/>
                </a:lnTo>
                <a:lnTo>
                  <a:pt x="18702" y="8890"/>
                </a:lnTo>
                <a:lnTo>
                  <a:pt x="18786" y="9211"/>
                </a:lnTo>
                <a:lnTo>
                  <a:pt x="18854" y="9651"/>
                </a:lnTo>
                <a:lnTo>
                  <a:pt x="18899" y="10132"/>
                </a:lnTo>
                <a:lnTo>
                  <a:pt x="18901" y="10149"/>
                </a:lnTo>
                <a:lnTo>
                  <a:pt x="18915" y="10375"/>
                </a:lnTo>
                <a:lnTo>
                  <a:pt x="18917" y="10599"/>
                </a:lnTo>
                <a:lnTo>
                  <a:pt x="18919" y="10674"/>
                </a:lnTo>
                <a:lnTo>
                  <a:pt x="18913" y="11207"/>
                </a:lnTo>
                <a:lnTo>
                  <a:pt x="18891" y="11667"/>
                </a:lnTo>
                <a:lnTo>
                  <a:pt x="18858" y="12007"/>
                </a:lnTo>
                <a:lnTo>
                  <a:pt x="18819" y="12177"/>
                </a:lnTo>
                <a:lnTo>
                  <a:pt x="18782" y="12302"/>
                </a:lnTo>
                <a:lnTo>
                  <a:pt x="18745" y="12528"/>
                </a:lnTo>
                <a:lnTo>
                  <a:pt x="18700" y="12804"/>
                </a:lnTo>
                <a:lnTo>
                  <a:pt x="18653" y="13005"/>
                </a:lnTo>
                <a:lnTo>
                  <a:pt x="18651" y="13021"/>
                </a:lnTo>
                <a:lnTo>
                  <a:pt x="18647" y="13038"/>
                </a:lnTo>
                <a:lnTo>
                  <a:pt x="18638" y="13077"/>
                </a:lnTo>
                <a:lnTo>
                  <a:pt x="18569" y="13301"/>
                </a:lnTo>
                <a:lnTo>
                  <a:pt x="18509" y="13432"/>
                </a:lnTo>
                <a:lnTo>
                  <a:pt x="18458" y="13536"/>
                </a:lnTo>
                <a:lnTo>
                  <a:pt x="18409" y="13698"/>
                </a:lnTo>
                <a:lnTo>
                  <a:pt x="18368" y="13820"/>
                </a:lnTo>
                <a:lnTo>
                  <a:pt x="18302" y="13988"/>
                </a:lnTo>
                <a:lnTo>
                  <a:pt x="18216" y="14181"/>
                </a:lnTo>
                <a:lnTo>
                  <a:pt x="18120" y="14382"/>
                </a:lnTo>
                <a:lnTo>
                  <a:pt x="18024" y="14571"/>
                </a:lnTo>
                <a:lnTo>
                  <a:pt x="17938" y="14728"/>
                </a:lnTo>
                <a:lnTo>
                  <a:pt x="17831" y="14878"/>
                </a:lnTo>
                <a:lnTo>
                  <a:pt x="17751" y="14965"/>
                </a:lnTo>
                <a:lnTo>
                  <a:pt x="17628" y="15179"/>
                </a:lnTo>
                <a:lnTo>
                  <a:pt x="17544" y="15332"/>
                </a:lnTo>
                <a:lnTo>
                  <a:pt x="17528" y="15365"/>
                </a:lnTo>
                <a:lnTo>
                  <a:pt x="17482" y="15450"/>
                </a:lnTo>
                <a:lnTo>
                  <a:pt x="17433" y="15479"/>
                </a:lnTo>
                <a:lnTo>
                  <a:pt x="17431" y="15481"/>
                </a:lnTo>
                <a:lnTo>
                  <a:pt x="17425" y="15483"/>
                </a:lnTo>
                <a:lnTo>
                  <a:pt x="17319" y="15417"/>
                </a:lnTo>
                <a:lnTo>
                  <a:pt x="17189" y="15264"/>
                </a:lnTo>
                <a:lnTo>
                  <a:pt x="17187" y="15259"/>
                </a:lnTo>
                <a:lnTo>
                  <a:pt x="17009" y="15089"/>
                </a:lnTo>
                <a:lnTo>
                  <a:pt x="16603" y="14689"/>
                </a:lnTo>
                <a:lnTo>
                  <a:pt x="16142" y="14226"/>
                </a:lnTo>
                <a:lnTo>
                  <a:pt x="15685" y="13762"/>
                </a:lnTo>
                <a:lnTo>
                  <a:pt x="15288" y="13353"/>
                </a:lnTo>
                <a:lnTo>
                  <a:pt x="15007" y="13055"/>
                </a:lnTo>
                <a:lnTo>
                  <a:pt x="14902" y="12928"/>
                </a:lnTo>
                <a:lnTo>
                  <a:pt x="14855" y="12853"/>
                </a:lnTo>
                <a:lnTo>
                  <a:pt x="14746" y="12741"/>
                </a:lnTo>
                <a:lnTo>
                  <a:pt x="14625" y="12634"/>
                </a:lnTo>
                <a:lnTo>
                  <a:pt x="14546" y="12590"/>
                </a:lnTo>
                <a:lnTo>
                  <a:pt x="14453" y="12519"/>
                </a:lnTo>
                <a:lnTo>
                  <a:pt x="14246" y="12327"/>
                </a:lnTo>
                <a:lnTo>
                  <a:pt x="13964" y="12057"/>
                </a:lnTo>
                <a:lnTo>
                  <a:pt x="13646" y="11744"/>
                </a:lnTo>
                <a:lnTo>
                  <a:pt x="13330" y="11428"/>
                </a:lnTo>
                <a:lnTo>
                  <a:pt x="13058" y="11150"/>
                </a:lnTo>
                <a:lnTo>
                  <a:pt x="12865" y="10943"/>
                </a:lnTo>
                <a:lnTo>
                  <a:pt x="12793" y="10850"/>
                </a:lnTo>
                <a:lnTo>
                  <a:pt x="12746" y="10767"/>
                </a:lnTo>
                <a:lnTo>
                  <a:pt x="12633" y="10659"/>
                </a:lnTo>
                <a:lnTo>
                  <a:pt x="12494" y="10551"/>
                </a:lnTo>
                <a:lnTo>
                  <a:pt x="12367" y="10485"/>
                </a:lnTo>
                <a:lnTo>
                  <a:pt x="12283" y="10427"/>
                </a:lnTo>
                <a:lnTo>
                  <a:pt x="12248" y="10352"/>
                </a:lnTo>
                <a:lnTo>
                  <a:pt x="12205" y="10252"/>
                </a:lnTo>
                <a:lnTo>
                  <a:pt x="12101" y="10132"/>
                </a:lnTo>
                <a:lnTo>
                  <a:pt x="11963" y="10020"/>
                </a:lnTo>
                <a:lnTo>
                  <a:pt x="11822" y="9947"/>
                </a:lnTo>
                <a:lnTo>
                  <a:pt x="11738" y="9889"/>
                </a:lnTo>
                <a:lnTo>
                  <a:pt x="11703" y="9813"/>
                </a:lnTo>
                <a:lnTo>
                  <a:pt x="11654" y="9703"/>
                </a:lnTo>
                <a:lnTo>
                  <a:pt x="11533" y="9564"/>
                </a:lnTo>
                <a:lnTo>
                  <a:pt x="11414" y="9468"/>
                </a:lnTo>
                <a:lnTo>
                  <a:pt x="11336" y="9448"/>
                </a:lnTo>
                <a:lnTo>
                  <a:pt x="11264" y="9388"/>
                </a:lnTo>
                <a:lnTo>
                  <a:pt x="11156" y="9290"/>
                </a:lnTo>
                <a:lnTo>
                  <a:pt x="11024" y="9161"/>
                </a:lnTo>
                <a:lnTo>
                  <a:pt x="10783" y="8902"/>
                </a:lnTo>
                <a:lnTo>
                  <a:pt x="10717" y="8809"/>
                </a:lnTo>
                <a:lnTo>
                  <a:pt x="10676" y="8765"/>
                </a:lnTo>
                <a:lnTo>
                  <a:pt x="10389" y="8469"/>
                </a:lnTo>
                <a:lnTo>
                  <a:pt x="10383" y="8467"/>
                </a:lnTo>
                <a:lnTo>
                  <a:pt x="10258" y="8400"/>
                </a:lnTo>
                <a:lnTo>
                  <a:pt x="10174" y="8348"/>
                </a:lnTo>
                <a:lnTo>
                  <a:pt x="10139" y="8280"/>
                </a:lnTo>
                <a:lnTo>
                  <a:pt x="10104" y="8212"/>
                </a:lnTo>
                <a:lnTo>
                  <a:pt x="10010" y="8097"/>
                </a:lnTo>
                <a:lnTo>
                  <a:pt x="9873" y="7950"/>
                </a:lnTo>
                <a:lnTo>
                  <a:pt x="9715" y="7786"/>
                </a:lnTo>
                <a:lnTo>
                  <a:pt x="9547" y="7625"/>
                </a:lnTo>
                <a:lnTo>
                  <a:pt x="9389" y="7483"/>
                </a:lnTo>
                <a:lnTo>
                  <a:pt x="9258" y="7378"/>
                </a:lnTo>
                <a:lnTo>
                  <a:pt x="9170" y="7324"/>
                </a:lnTo>
                <a:lnTo>
                  <a:pt x="9084" y="7266"/>
                </a:lnTo>
                <a:lnTo>
                  <a:pt x="9051" y="7191"/>
                </a:lnTo>
                <a:lnTo>
                  <a:pt x="9002" y="7079"/>
                </a:lnTo>
                <a:lnTo>
                  <a:pt x="8907" y="6967"/>
                </a:lnTo>
                <a:lnTo>
                  <a:pt x="8887" y="6950"/>
                </a:lnTo>
                <a:lnTo>
                  <a:pt x="8772" y="6861"/>
                </a:lnTo>
                <a:lnTo>
                  <a:pt x="8645" y="6841"/>
                </a:lnTo>
                <a:lnTo>
                  <a:pt x="8600" y="6766"/>
                </a:lnTo>
                <a:lnTo>
                  <a:pt x="8514" y="6612"/>
                </a:lnTo>
                <a:lnTo>
                  <a:pt x="8379" y="6453"/>
                </a:lnTo>
                <a:lnTo>
                  <a:pt x="8245" y="6337"/>
                </a:lnTo>
                <a:lnTo>
                  <a:pt x="8157" y="6309"/>
                </a:lnTo>
                <a:lnTo>
                  <a:pt x="8098" y="6287"/>
                </a:lnTo>
                <a:lnTo>
                  <a:pt x="8040" y="6189"/>
                </a:lnTo>
                <a:lnTo>
                  <a:pt x="7866" y="5940"/>
                </a:lnTo>
                <a:lnTo>
                  <a:pt x="7606" y="5776"/>
                </a:lnTo>
                <a:lnTo>
                  <a:pt x="7487" y="5637"/>
                </a:lnTo>
                <a:lnTo>
                  <a:pt x="7419" y="5526"/>
                </a:lnTo>
                <a:lnTo>
                  <a:pt x="7253" y="5395"/>
                </a:lnTo>
                <a:lnTo>
                  <a:pt x="7044" y="5225"/>
                </a:lnTo>
                <a:lnTo>
                  <a:pt x="6872" y="5019"/>
                </a:lnTo>
                <a:lnTo>
                  <a:pt x="6841" y="4992"/>
                </a:lnTo>
                <a:lnTo>
                  <a:pt x="6844" y="4988"/>
                </a:lnTo>
                <a:lnTo>
                  <a:pt x="6741" y="4854"/>
                </a:lnTo>
                <a:lnTo>
                  <a:pt x="6630" y="4789"/>
                </a:lnTo>
                <a:lnTo>
                  <a:pt x="6542" y="4744"/>
                </a:lnTo>
                <a:lnTo>
                  <a:pt x="6473" y="4636"/>
                </a:lnTo>
                <a:lnTo>
                  <a:pt x="6389" y="4493"/>
                </a:lnTo>
                <a:lnTo>
                  <a:pt x="6272" y="4360"/>
                </a:lnTo>
                <a:lnTo>
                  <a:pt x="6132" y="4233"/>
                </a:lnTo>
                <a:lnTo>
                  <a:pt x="6139" y="4225"/>
                </a:lnTo>
                <a:lnTo>
                  <a:pt x="6120" y="4204"/>
                </a:lnTo>
                <a:lnTo>
                  <a:pt x="6202" y="4140"/>
                </a:lnTo>
                <a:lnTo>
                  <a:pt x="6305" y="4011"/>
                </a:lnTo>
                <a:lnTo>
                  <a:pt x="6452" y="3862"/>
                </a:lnTo>
                <a:lnTo>
                  <a:pt x="6559" y="3819"/>
                </a:lnTo>
                <a:lnTo>
                  <a:pt x="6694" y="3792"/>
                </a:lnTo>
                <a:lnTo>
                  <a:pt x="6897" y="3680"/>
                </a:lnTo>
                <a:lnTo>
                  <a:pt x="7090" y="3561"/>
                </a:lnTo>
                <a:lnTo>
                  <a:pt x="7200" y="3511"/>
                </a:lnTo>
                <a:lnTo>
                  <a:pt x="7303" y="3466"/>
                </a:lnTo>
                <a:lnTo>
                  <a:pt x="7487" y="3364"/>
                </a:lnTo>
                <a:lnTo>
                  <a:pt x="7717" y="3256"/>
                </a:lnTo>
                <a:lnTo>
                  <a:pt x="7942" y="3205"/>
                </a:lnTo>
                <a:lnTo>
                  <a:pt x="8149" y="3163"/>
                </a:lnTo>
                <a:lnTo>
                  <a:pt x="8346" y="3072"/>
                </a:lnTo>
                <a:lnTo>
                  <a:pt x="8456" y="3024"/>
                </a:lnTo>
                <a:lnTo>
                  <a:pt x="8483" y="3001"/>
                </a:lnTo>
                <a:lnTo>
                  <a:pt x="8518" y="2997"/>
                </a:lnTo>
                <a:lnTo>
                  <a:pt x="8557" y="2981"/>
                </a:lnTo>
                <a:lnTo>
                  <a:pt x="8803" y="2927"/>
                </a:lnTo>
                <a:lnTo>
                  <a:pt x="9018" y="2877"/>
                </a:lnTo>
                <a:lnTo>
                  <a:pt x="9153" y="2794"/>
                </a:lnTo>
                <a:lnTo>
                  <a:pt x="9239" y="2725"/>
                </a:lnTo>
                <a:lnTo>
                  <a:pt x="9330" y="2740"/>
                </a:lnTo>
                <a:lnTo>
                  <a:pt x="9440" y="2775"/>
                </a:lnTo>
                <a:lnTo>
                  <a:pt x="9584" y="2779"/>
                </a:lnTo>
                <a:lnTo>
                  <a:pt x="9723" y="2756"/>
                </a:lnTo>
                <a:lnTo>
                  <a:pt x="9821" y="2705"/>
                </a:lnTo>
                <a:lnTo>
                  <a:pt x="9947" y="2678"/>
                </a:lnTo>
                <a:lnTo>
                  <a:pt x="10178" y="2686"/>
                </a:lnTo>
                <a:lnTo>
                  <a:pt x="10426" y="2688"/>
                </a:lnTo>
                <a:lnTo>
                  <a:pt x="10582" y="2636"/>
                </a:lnTo>
                <a:lnTo>
                  <a:pt x="10684" y="2586"/>
                </a:lnTo>
                <a:close/>
                <a:moveTo>
                  <a:pt x="4169" y="6034"/>
                </a:moveTo>
                <a:lnTo>
                  <a:pt x="5452" y="7332"/>
                </a:lnTo>
                <a:lnTo>
                  <a:pt x="5952" y="7840"/>
                </a:lnTo>
                <a:lnTo>
                  <a:pt x="6360" y="8265"/>
                </a:lnTo>
                <a:lnTo>
                  <a:pt x="6635" y="8558"/>
                </a:lnTo>
                <a:lnTo>
                  <a:pt x="6739" y="8684"/>
                </a:lnTo>
                <a:lnTo>
                  <a:pt x="6770" y="8732"/>
                </a:lnTo>
                <a:lnTo>
                  <a:pt x="6852" y="8819"/>
                </a:lnTo>
                <a:lnTo>
                  <a:pt x="6979" y="8939"/>
                </a:lnTo>
                <a:lnTo>
                  <a:pt x="7130" y="9074"/>
                </a:lnTo>
                <a:lnTo>
                  <a:pt x="7344" y="9265"/>
                </a:lnTo>
                <a:lnTo>
                  <a:pt x="7604" y="9506"/>
                </a:lnTo>
                <a:lnTo>
                  <a:pt x="7885" y="9777"/>
                </a:lnTo>
                <a:lnTo>
                  <a:pt x="8168" y="10047"/>
                </a:lnTo>
                <a:lnTo>
                  <a:pt x="8424" y="10302"/>
                </a:lnTo>
                <a:lnTo>
                  <a:pt x="8629" y="10512"/>
                </a:lnTo>
                <a:lnTo>
                  <a:pt x="8762" y="10655"/>
                </a:lnTo>
                <a:lnTo>
                  <a:pt x="8795" y="10707"/>
                </a:lnTo>
                <a:lnTo>
                  <a:pt x="8823" y="10765"/>
                </a:lnTo>
                <a:lnTo>
                  <a:pt x="8950" y="10908"/>
                </a:lnTo>
                <a:lnTo>
                  <a:pt x="9116" y="11051"/>
                </a:lnTo>
                <a:lnTo>
                  <a:pt x="9237" y="11111"/>
                </a:lnTo>
                <a:lnTo>
                  <a:pt x="9371" y="11227"/>
                </a:lnTo>
                <a:lnTo>
                  <a:pt x="9414" y="11283"/>
                </a:lnTo>
                <a:lnTo>
                  <a:pt x="9514" y="11397"/>
                </a:lnTo>
                <a:lnTo>
                  <a:pt x="9670" y="11561"/>
                </a:lnTo>
                <a:lnTo>
                  <a:pt x="9869" y="11771"/>
                </a:lnTo>
                <a:lnTo>
                  <a:pt x="10112" y="12017"/>
                </a:lnTo>
                <a:lnTo>
                  <a:pt x="10383" y="12295"/>
                </a:lnTo>
                <a:lnTo>
                  <a:pt x="10684" y="12594"/>
                </a:lnTo>
                <a:lnTo>
                  <a:pt x="11002" y="12912"/>
                </a:lnTo>
                <a:lnTo>
                  <a:pt x="11324" y="13229"/>
                </a:lnTo>
                <a:lnTo>
                  <a:pt x="11627" y="13534"/>
                </a:lnTo>
                <a:lnTo>
                  <a:pt x="11908" y="13816"/>
                </a:lnTo>
                <a:lnTo>
                  <a:pt x="12154" y="14067"/>
                </a:lnTo>
                <a:lnTo>
                  <a:pt x="12365" y="14285"/>
                </a:lnTo>
                <a:lnTo>
                  <a:pt x="12531" y="14457"/>
                </a:lnTo>
                <a:lnTo>
                  <a:pt x="12644" y="14581"/>
                </a:lnTo>
                <a:lnTo>
                  <a:pt x="12699" y="14647"/>
                </a:lnTo>
                <a:lnTo>
                  <a:pt x="12793" y="14762"/>
                </a:lnTo>
                <a:lnTo>
                  <a:pt x="12867" y="14811"/>
                </a:lnTo>
                <a:lnTo>
                  <a:pt x="12990" y="14911"/>
                </a:lnTo>
                <a:lnTo>
                  <a:pt x="13287" y="15189"/>
                </a:lnTo>
                <a:lnTo>
                  <a:pt x="13713" y="15597"/>
                </a:lnTo>
                <a:lnTo>
                  <a:pt x="14218" y="16097"/>
                </a:lnTo>
                <a:lnTo>
                  <a:pt x="15513" y="17383"/>
                </a:lnTo>
                <a:lnTo>
                  <a:pt x="15361" y="17529"/>
                </a:lnTo>
                <a:lnTo>
                  <a:pt x="15152" y="17690"/>
                </a:lnTo>
                <a:lnTo>
                  <a:pt x="14847" y="17864"/>
                </a:lnTo>
                <a:lnTo>
                  <a:pt x="14470" y="18047"/>
                </a:lnTo>
                <a:lnTo>
                  <a:pt x="14039" y="18230"/>
                </a:lnTo>
                <a:lnTo>
                  <a:pt x="13572" y="18406"/>
                </a:lnTo>
                <a:lnTo>
                  <a:pt x="13094" y="18564"/>
                </a:lnTo>
                <a:lnTo>
                  <a:pt x="12623" y="18698"/>
                </a:lnTo>
                <a:lnTo>
                  <a:pt x="12180" y="18800"/>
                </a:lnTo>
                <a:lnTo>
                  <a:pt x="11932" y="18837"/>
                </a:lnTo>
                <a:lnTo>
                  <a:pt x="11627" y="18868"/>
                </a:lnTo>
                <a:lnTo>
                  <a:pt x="11291" y="18887"/>
                </a:lnTo>
                <a:lnTo>
                  <a:pt x="10945" y="18899"/>
                </a:lnTo>
                <a:lnTo>
                  <a:pt x="10610" y="18899"/>
                </a:lnTo>
                <a:lnTo>
                  <a:pt x="10309" y="18891"/>
                </a:lnTo>
                <a:lnTo>
                  <a:pt x="10067" y="18870"/>
                </a:lnTo>
                <a:lnTo>
                  <a:pt x="9901" y="18839"/>
                </a:lnTo>
                <a:lnTo>
                  <a:pt x="9721" y="18804"/>
                </a:lnTo>
                <a:lnTo>
                  <a:pt x="9573" y="18806"/>
                </a:lnTo>
                <a:lnTo>
                  <a:pt x="9381" y="18798"/>
                </a:lnTo>
                <a:lnTo>
                  <a:pt x="9096" y="18734"/>
                </a:lnTo>
                <a:lnTo>
                  <a:pt x="8750" y="18632"/>
                </a:lnTo>
                <a:lnTo>
                  <a:pt x="8413" y="18532"/>
                </a:lnTo>
                <a:lnTo>
                  <a:pt x="8170" y="18474"/>
                </a:lnTo>
                <a:lnTo>
                  <a:pt x="8051" y="18466"/>
                </a:lnTo>
                <a:lnTo>
                  <a:pt x="7958" y="18441"/>
                </a:lnTo>
                <a:lnTo>
                  <a:pt x="7778" y="18335"/>
                </a:lnTo>
                <a:lnTo>
                  <a:pt x="7571" y="18221"/>
                </a:lnTo>
                <a:lnTo>
                  <a:pt x="7413" y="18173"/>
                </a:lnTo>
                <a:lnTo>
                  <a:pt x="7245" y="18099"/>
                </a:lnTo>
                <a:lnTo>
                  <a:pt x="7137" y="18014"/>
                </a:lnTo>
                <a:lnTo>
                  <a:pt x="6950" y="17912"/>
                </a:lnTo>
                <a:lnTo>
                  <a:pt x="6632" y="17748"/>
                </a:lnTo>
                <a:lnTo>
                  <a:pt x="6302" y="17537"/>
                </a:lnTo>
                <a:lnTo>
                  <a:pt x="5948" y="17267"/>
                </a:lnTo>
                <a:lnTo>
                  <a:pt x="5550" y="16929"/>
                </a:lnTo>
                <a:lnTo>
                  <a:pt x="5044" y="16473"/>
                </a:lnTo>
                <a:lnTo>
                  <a:pt x="4692" y="16145"/>
                </a:lnTo>
                <a:lnTo>
                  <a:pt x="4491" y="15933"/>
                </a:lnTo>
                <a:lnTo>
                  <a:pt x="4425" y="15830"/>
                </a:lnTo>
                <a:lnTo>
                  <a:pt x="4345" y="15705"/>
                </a:lnTo>
                <a:lnTo>
                  <a:pt x="4153" y="15490"/>
                </a:lnTo>
                <a:lnTo>
                  <a:pt x="3970" y="15295"/>
                </a:lnTo>
                <a:lnTo>
                  <a:pt x="3909" y="15174"/>
                </a:lnTo>
                <a:lnTo>
                  <a:pt x="3864" y="15064"/>
                </a:lnTo>
                <a:lnTo>
                  <a:pt x="3790" y="14907"/>
                </a:lnTo>
                <a:lnTo>
                  <a:pt x="3698" y="14724"/>
                </a:lnTo>
                <a:lnTo>
                  <a:pt x="3601" y="14535"/>
                </a:lnTo>
                <a:lnTo>
                  <a:pt x="3505" y="14361"/>
                </a:lnTo>
                <a:lnTo>
                  <a:pt x="3425" y="14222"/>
                </a:lnTo>
                <a:lnTo>
                  <a:pt x="3366" y="14137"/>
                </a:lnTo>
                <a:lnTo>
                  <a:pt x="3298" y="14007"/>
                </a:lnTo>
                <a:lnTo>
                  <a:pt x="3255" y="13836"/>
                </a:lnTo>
                <a:lnTo>
                  <a:pt x="3210" y="13644"/>
                </a:lnTo>
                <a:lnTo>
                  <a:pt x="3134" y="13465"/>
                </a:lnTo>
                <a:lnTo>
                  <a:pt x="3058" y="13270"/>
                </a:lnTo>
                <a:lnTo>
                  <a:pt x="3019" y="13034"/>
                </a:lnTo>
                <a:lnTo>
                  <a:pt x="2974" y="12816"/>
                </a:lnTo>
                <a:lnTo>
                  <a:pt x="2900" y="12661"/>
                </a:lnTo>
                <a:lnTo>
                  <a:pt x="2859" y="12461"/>
                </a:lnTo>
                <a:lnTo>
                  <a:pt x="2882" y="12353"/>
                </a:lnTo>
                <a:lnTo>
                  <a:pt x="2861" y="12227"/>
                </a:lnTo>
                <a:lnTo>
                  <a:pt x="2781" y="12015"/>
                </a:lnTo>
                <a:lnTo>
                  <a:pt x="2736" y="11858"/>
                </a:lnTo>
                <a:lnTo>
                  <a:pt x="2718" y="11721"/>
                </a:lnTo>
                <a:lnTo>
                  <a:pt x="2720" y="11561"/>
                </a:lnTo>
                <a:lnTo>
                  <a:pt x="2706" y="11350"/>
                </a:lnTo>
                <a:lnTo>
                  <a:pt x="2654" y="11206"/>
                </a:lnTo>
                <a:lnTo>
                  <a:pt x="2601" y="11111"/>
                </a:lnTo>
                <a:lnTo>
                  <a:pt x="2646" y="11026"/>
                </a:lnTo>
                <a:lnTo>
                  <a:pt x="2702" y="10908"/>
                </a:lnTo>
                <a:lnTo>
                  <a:pt x="2722" y="10736"/>
                </a:lnTo>
                <a:lnTo>
                  <a:pt x="2708" y="10570"/>
                </a:lnTo>
                <a:lnTo>
                  <a:pt x="2660" y="10472"/>
                </a:lnTo>
                <a:lnTo>
                  <a:pt x="2648" y="10319"/>
                </a:lnTo>
                <a:lnTo>
                  <a:pt x="2736" y="10116"/>
                </a:lnTo>
                <a:lnTo>
                  <a:pt x="2788" y="9935"/>
                </a:lnTo>
                <a:lnTo>
                  <a:pt x="2806" y="9796"/>
                </a:lnTo>
                <a:lnTo>
                  <a:pt x="2779" y="9711"/>
                </a:lnTo>
                <a:lnTo>
                  <a:pt x="2751" y="9624"/>
                </a:lnTo>
                <a:lnTo>
                  <a:pt x="2790" y="9499"/>
                </a:lnTo>
                <a:lnTo>
                  <a:pt x="2853" y="9323"/>
                </a:lnTo>
                <a:lnTo>
                  <a:pt x="2888" y="9105"/>
                </a:lnTo>
                <a:lnTo>
                  <a:pt x="2925" y="8842"/>
                </a:lnTo>
                <a:lnTo>
                  <a:pt x="2991" y="8556"/>
                </a:lnTo>
                <a:lnTo>
                  <a:pt x="3072" y="8290"/>
                </a:lnTo>
                <a:lnTo>
                  <a:pt x="3161" y="8083"/>
                </a:lnTo>
                <a:lnTo>
                  <a:pt x="3238" y="7909"/>
                </a:lnTo>
                <a:lnTo>
                  <a:pt x="3296" y="7724"/>
                </a:lnTo>
                <a:lnTo>
                  <a:pt x="3378" y="7513"/>
                </a:lnTo>
                <a:lnTo>
                  <a:pt x="3509" y="7272"/>
                </a:lnTo>
                <a:lnTo>
                  <a:pt x="3628" y="7058"/>
                </a:lnTo>
                <a:lnTo>
                  <a:pt x="3677" y="6911"/>
                </a:lnTo>
                <a:lnTo>
                  <a:pt x="3763" y="6760"/>
                </a:lnTo>
                <a:lnTo>
                  <a:pt x="3868" y="6623"/>
                </a:lnTo>
                <a:lnTo>
                  <a:pt x="4007" y="6368"/>
                </a:lnTo>
                <a:lnTo>
                  <a:pt x="4169" y="6034"/>
                </a:lnTo>
                <a:close/>
              </a:path>
            </a:pathLst>
          </a:custGeom>
          <a:ln w="25400"/>
        </p:spPr>
      </p:pic>
      <p:sp>
        <p:nvSpPr>
          <p:cNvPr id="380" name="Shape 380"/>
          <p:cNvSpPr>
            <a:spLocks noGrp="1"/>
          </p:cNvSpPr>
          <p:nvPr>
            <p:ph type="title"/>
          </p:nvPr>
        </p:nvSpPr>
        <p:spPr>
          <a:xfrm>
            <a:off x="815253" y="676762"/>
            <a:ext cx="7896692" cy="2237715"/>
          </a:xfrm>
          <a:prstGeom prst="rect">
            <a:avLst/>
          </a:prstGeom>
        </p:spPr>
        <p:txBody>
          <a:bodyPr lIns="63500" tIns="63500" rIns="63500" bIns="63500" anchor="t"/>
          <a:lstStyle/>
          <a:p>
            <a:pPr algn="l">
              <a:defRPr sz="5300" spc="530"/>
            </a:pPr>
            <a:r>
              <a:t>Редокс молекулы —</a:t>
            </a:r>
          </a:p>
          <a:p>
            <a:pPr algn="l">
              <a:defRPr sz="5300" spc="530"/>
            </a:pPr>
            <a:r>
              <a:t>это не...</a:t>
            </a:r>
          </a:p>
        </p:txBody>
      </p:sp>
      <p:sp>
        <p:nvSpPr>
          <p:cNvPr id="381" name="Shape 381"/>
          <p:cNvSpPr>
            <a:spLocks noGrp="1"/>
          </p:cNvSpPr>
          <p:nvPr>
            <p:ph type="body" sz="quarter" idx="1"/>
          </p:nvPr>
        </p:nvSpPr>
        <p:spPr>
          <a:xfrm>
            <a:off x="487582" y="3448230"/>
            <a:ext cx="4401759" cy="3901010"/>
          </a:xfrm>
          <a:prstGeom prst="rect">
            <a:avLst/>
          </a:prstGeom>
        </p:spPr>
        <p:txBody>
          <a:bodyPr/>
          <a:lstStyle/>
          <a:p>
            <a:pPr marL="382862" indent="-382862" defTabSz="849646">
              <a:defRPr sz="3724"/>
            </a:pPr>
            <a:r>
              <a:t>Витамины</a:t>
            </a:r>
          </a:p>
          <a:p>
            <a:pPr marL="382862" indent="-382862" defTabSz="849646">
              <a:defRPr sz="3724"/>
            </a:pPr>
            <a:r>
              <a:t>Минералы</a:t>
            </a:r>
          </a:p>
          <a:p>
            <a:pPr marL="382862" indent="-382862" defTabSz="849646">
              <a:defRPr sz="3724"/>
            </a:pPr>
            <a:r>
              <a:t>Антиоксиданты</a:t>
            </a:r>
          </a:p>
          <a:p>
            <a:pPr marL="382862" indent="-382862" defTabSz="849646">
              <a:defRPr sz="3724"/>
            </a:pPr>
            <a:r>
              <a:t>Экзотический сок</a:t>
            </a:r>
          </a:p>
          <a:p>
            <a:pPr marL="382862" indent="-382862" defTabSz="849646">
              <a:defRPr sz="3724"/>
            </a:pPr>
            <a:r>
              <a:t>Щелочная вода</a:t>
            </a:r>
          </a:p>
        </p:txBody>
      </p:sp>
      <p:sp>
        <p:nvSpPr>
          <p:cNvPr id="382" name="Shape 382"/>
          <p:cNvSpPr/>
          <p:nvPr/>
        </p:nvSpPr>
        <p:spPr>
          <a:xfrm>
            <a:off x="3297842" y="7273969"/>
            <a:ext cx="9012088" cy="1999095"/>
          </a:xfrm>
          <a:prstGeom prst="roundRect">
            <a:avLst>
              <a:gd name="adj" fmla="val 17483"/>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 val="1"/>
            </a:ext>
          </a:extLst>
        </p:spPr>
        <p:txBody>
          <a:bodyPr lIns="63500" tIns="63500" rIns="63500" bIns="63500">
            <a:normAutofit fontScale="92500" lnSpcReduction="10000"/>
          </a:bodyPr>
          <a:lstStyle/>
          <a:p>
            <a:pPr defTabSz="754278">
              <a:defRPr sz="3045">
                <a:solidFill>
                  <a:srgbClr val="6C6C6C"/>
                </a:solidFill>
                <a:latin typeface="Helvetica Light"/>
                <a:ea typeface="Helvetica Light"/>
                <a:cs typeface="Helvetica Light"/>
                <a:sym typeface="Helvetica Light"/>
              </a:defRPr>
            </a:pPr>
            <a:r>
              <a:rPr>
                <a:solidFill>
                  <a:srgbClr val="6B6B6B"/>
                </a:solidFill>
              </a:rPr>
              <a:t>ASEA разработала технологию, способную создавать и стабилизировать активные </a:t>
            </a:r>
          </a:p>
          <a:p>
            <a:pPr defTabSz="754278">
              <a:defRPr sz="3045">
                <a:solidFill>
                  <a:srgbClr val="6C6C6C"/>
                </a:solidFill>
                <a:latin typeface="Helvetica Light"/>
                <a:ea typeface="Helvetica Light"/>
                <a:cs typeface="Helvetica Light"/>
                <a:sym typeface="Helvetica Light"/>
              </a:defRPr>
            </a:pPr>
            <a:r>
              <a:rPr>
                <a:solidFill>
                  <a:srgbClr val="6B6B6B"/>
                </a:solidFill>
              </a:rPr>
              <a:t>редокс сигнальные молекулы в готовой </a:t>
            </a:r>
          </a:p>
          <a:p>
            <a:pPr defTabSz="754278">
              <a:defRPr sz="3045">
                <a:solidFill>
                  <a:srgbClr val="6C6C6C"/>
                </a:solidFill>
                <a:latin typeface="Helvetica Light"/>
                <a:ea typeface="Helvetica Light"/>
                <a:cs typeface="Helvetica Light"/>
                <a:sym typeface="Helvetica Light"/>
              </a:defRPr>
            </a:pPr>
            <a:r>
              <a:rPr>
                <a:solidFill>
                  <a:srgbClr val="6B6B6B"/>
                </a:solidFill>
              </a:rPr>
              <a:t>к потреблению форме.</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81"/>
                                        </p:tgtEl>
                                        <p:attrNameLst>
                                          <p:attrName>style.visibility</p:attrName>
                                        </p:attrNameLst>
                                      </p:cBhvr>
                                      <p:to>
                                        <p:strVal val="visible"/>
                                      </p:to>
                                    </p:set>
                                    <p:animEffect transition="in" filter="wipe(up)">
                                      <p:cBhvr>
                                        <p:cTn id="7" dur="1500"/>
                                        <p:tgtEl>
                                          <p:spTgt spid="381"/>
                                        </p:tgtEl>
                                      </p:cBhvr>
                                    </p:animEffect>
                                  </p:childTnLst>
                                </p:cTn>
                              </p:par>
                            </p:childTnLst>
                          </p:cTn>
                        </p:par>
                        <p:par>
                          <p:cTn id="8" fill="hold">
                            <p:stCondLst>
                              <p:cond delay="1500"/>
                            </p:stCondLst>
                            <p:childTnLst>
                              <p:par>
                                <p:cTn id="9" presetID="9" presetClass="entr" fill="hold" grpId="2" nodeType="afterEffect">
                                  <p:stCondLst>
                                    <p:cond delay="0"/>
                                  </p:stCondLst>
                                  <p:iterate>
                                    <p:tmAbs val="0"/>
                                  </p:iterate>
                                  <p:childTnLst>
                                    <p:set>
                                      <p:cBhvr>
                                        <p:cTn id="10" fill="hold"/>
                                        <p:tgtEl>
                                          <p:spTgt spid="378"/>
                                        </p:tgtEl>
                                        <p:attrNameLst>
                                          <p:attrName>style.visibility</p:attrName>
                                        </p:attrNameLst>
                                      </p:cBhvr>
                                      <p:to>
                                        <p:strVal val="visible"/>
                                      </p:to>
                                    </p:set>
                                    <p:animEffect transition="in" filter="dissolve">
                                      <p:cBhvr>
                                        <p:cTn id="11" dur="1000"/>
                                        <p:tgtEl>
                                          <p:spTgt spid="378"/>
                                        </p:tgtEl>
                                      </p:cBhvr>
                                    </p:animEffect>
                                  </p:childTnLst>
                                </p:cTn>
                              </p:par>
                            </p:childTnLst>
                          </p:cTn>
                        </p:par>
                        <p:par>
                          <p:cTn id="12" fill="hold">
                            <p:stCondLst>
                              <p:cond delay="2500"/>
                            </p:stCondLst>
                            <p:childTnLst>
                              <p:par>
                                <p:cTn id="13" presetID="23" presetClass="entr" presetSubtype="16" fill="hold" grpId="3" nodeType="afterEffect">
                                  <p:stCondLst>
                                    <p:cond delay="0"/>
                                  </p:stCondLst>
                                  <p:iterate>
                                    <p:tmAbs val="0"/>
                                  </p:iterate>
                                  <p:childTnLst>
                                    <p:set>
                                      <p:cBhvr>
                                        <p:cTn id="14" fill="hold"/>
                                        <p:tgtEl>
                                          <p:spTgt spid="379"/>
                                        </p:tgtEl>
                                        <p:attrNameLst>
                                          <p:attrName>style.visibility</p:attrName>
                                        </p:attrNameLst>
                                      </p:cBhvr>
                                      <p:to>
                                        <p:strVal val="visible"/>
                                      </p:to>
                                    </p:set>
                                    <p:anim calcmode="lin" valueType="num">
                                      <p:cBhvr>
                                        <p:cTn id="15" dur="1500" fill="hold"/>
                                        <p:tgtEl>
                                          <p:spTgt spid="379"/>
                                        </p:tgtEl>
                                        <p:attrNameLst>
                                          <p:attrName>ppt_w</p:attrName>
                                        </p:attrNameLst>
                                      </p:cBhvr>
                                      <p:tavLst>
                                        <p:tav tm="0">
                                          <p:val>
                                            <p:fltVal val="0"/>
                                          </p:val>
                                        </p:tav>
                                        <p:tav tm="100000">
                                          <p:val>
                                            <p:strVal val="#ppt_w"/>
                                          </p:val>
                                        </p:tav>
                                      </p:tavLst>
                                    </p:anim>
                                    <p:anim calcmode="lin" valueType="num">
                                      <p:cBhvr>
                                        <p:cTn id="16" dur="1500" fill="hold"/>
                                        <p:tgtEl>
                                          <p:spTgt spid="379"/>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382"/>
                                        </p:tgtEl>
                                        <p:attrNameLst>
                                          <p:attrName>style.visibility</p:attrName>
                                        </p:attrNameLst>
                                      </p:cBhvr>
                                      <p:to>
                                        <p:strVal val="visible"/>
                                      </p:to>
                                    </p:set>
                                    <p:animEffect transition="in" filter="dissolve">
                                      <p:cBhvr>
                                        <p:cTn id="21"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2" animBg="1" advAuto="0"/>
      <p:bldP spid="379" grpId="3" animBg="1" advAuto="0"/>
      <p:bldP spid="381" grpId="1" animBg="1" advAuto="0"/>
      <p:bldP spid="382" grpId="4"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52</TotalTime>
  <Words>4499</Words>
  <Application>Microsoft Macintosh PowerPoint</Application>
  <PresentationFormat>Custom</PresentationFormat>
  <Paragraphs>344</Paragraphs>
  <Slides>32</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ApexNew-Book</vt:lpstr>
      <vt:lpstr>Arial</vt:lpstr>
      <vt:lpstr>Calibri</vt:lpstr>
      <vt:lpstr>Futura</vt:lpstr>
      <vt:lpstr>Gill Sans</vt:lpstr>
      <vt:lpstr>Gill Sans Light</vt:lpstr>
      <vt:lpstr>Gill Sans SemiBold</vt:lpstr>
      <vt:lpstr>Helvetica</vt:lpstr>
      <vt:lpstr>Helvetica Light</vt:lpstr>
      <vt:lpstr>Helvetica Neue</vt:lpstr>
      <vt:lpstr>Lucida Grande</vt:lpstr>
      <vt:lpstr>Times</vt:lpstr>
      <vt:lpstr>Trebuchet MS</vt:lpstr>
      <vt:lpstr>Showroom</vt:lpstr>
      <vt:lpstr>PowerPoint Presentation</vt:lpstr>
      <vt:lpstr>Миссия ASEA:  Улучшать жизни людей и делать мир более позитивным и добрым.</vt:lpstr>
      <vt:lpstr>Ставить Принципы И Миссию ВЫше Эго и Экономики</vt:lpstr>
      <vt:lpstr>Редокс Биохимия:  Одна из самых Быстрорастущих сфер науки в мире</vt:lpstr>
      <vt:lpstr>PowerPoint Presentation</vt:lpstr>
      <vt:lpstr>PowerPoint Presentation</vt:lpstr>
      <vt:lpstr>Редокс открытие  Компании ASEA</vt:lpstr>
      <vt:lpstr>PowerPoint Presentation</vt:lpstr>
      <vt:lpstr>Редокс молекулы — это не...</vt:lpstr>
      <vt:lpstr>  Запатентованный Трехступенчатый Процесс ASEA</vt:lpstr>
      <vt:lpstr>PowerPoint Presentation</vt:lpstr>
      <vt:lpstr>Клеточное здоровье ASEA</vt:lpstr>
      <vt:lpstr>RENU 28  Клеточное здоровье снаружи-внутрь</vt:lpstr>
      <vt:lpstr>Клинические Испытания ASEA</vt:lpstr>
      <vt:lpstr>Клинические Испытания ASEA</vt:lpstr>
      <vt:lpstr>Восстанавливающий гель для всего тела RENU 28</vt:lpstr>
      <vt:lpstr>Клеточное Лечение Снаружи-Внутрь  Верните Себе Свою Лучшую Кожу!</vt:lpstr>
      <vt:lpstr>Запатентованная Редокс Сигнальная Технология Заметные Изменения Кожи</vt:lpstr>
      <vt:lpstr>Система RENU ADVANCED Увеличение на 43% Увлажнения кожи    </vt:lpstr>
      <vt:lpstr>Безопасные продукты RENU ADVANCED Нет нейротоксинов или грубых ингредиентов</vt:lpstr>
      <vt:lpstr>Редокс Добавка ASEA</vt:lpstr>
      <vt:lpstr>ASEA Значительное Уменьшение Риска Возникновения Заболевания</vt:lpstr>
      <vt:lpstr>РЕдокс Молекулы Значительные Результаты для спортсменов</vt:lpstr>
      <vt:lpstr>Меняя жизни во всем мире</vt:lpstr>
      <vt:lpstr>PowerPoint Presentation</vt:lpstr>
      <vt:lpstr>Факт или миф?</vt:lpstr>
      <vt:lpstr>Научный Совет ASEA</vt:lpstr>
      <vt:lpstr>Эффективность Рыночного Канала Для Новых Клиентов</vt:lpstr>
      <vt:lpstr>PowerPoint Presentation</vt:lpstr>
      <vt:lpstr>НЕОБЫЧНАЯ ВОЗМОЖНОСТЬ ДЛЯ КАЖДОГО</vt:lpstr>
      <vt:lpstr>Почему ASEA? 6 Причин</vt:lpstr>
      <vt:lpstr>ГДЕ ВЫ СЕБЯ ВИДИТЕ?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bob swenk</cp:lastModifiedBy>
  <cp:revision>8</cp:revision>
  <dcterms:modified xsi:type="dcterms:W3CDTF">2020-07-10T20:03:10Z</dcterms:modified>
</cp:coreProperties>
</file>