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1" r:id="rId24"/>
    <p:sldId id="282" r:id="rId25"/>
    <p:sldId id="284" r:id="rId26"/>
    <p:sldId id="285" r:id="rId27"/>
    <p:sldId id="286" r:id="rId28"/>
    <p:sldId id="287" r:id="rId29"/>
    <p:sldId id="288" r:id="rId30"/>
    <p:sldId id="289" r:id="rId31"/>
    <p:sldId id="290" r:id="rId32"/>
    <p:sldId id="29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Frobisher"/>
          <a:ea typeface="Frobisher"/>
          <a:cs typeface="Frobisher"/>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0723DA61-9655-45CB-8F9F-2262CCD2C9F4}"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461AD69-5589-4425-B85D-6A68E5A0D416}"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3831287-DA52-43E2-AE55-C956395B9224}"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6E588F2-A910-4471-97EC-E60C7D79C948}"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EC54822-2A48-4863-A9BA-0E6A37038FA8}"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0D3E6703-0A20-45EC-B8C2-6954FC8DAC4C}"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42B9AD-1AD2-475F-BFB9-205445ADEAF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210DF20F-54C8-49BE-9C68-1E5DEC8BC0CC}"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F87E5101-7C2B-4AE8-A710-9D2AD171A17A}"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E6FC704-399F-4329-B0DE-2797DA11F085}"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4"/>
    <p:restoredTop sz="81905"/>
  </p:normalViewPr>
  <p:slideViewPr>
    <p:cSldViewPr snapToGrid="0" snapToObjects="1">
      <p:cViewPr varScale="1">
        <p:scale>
          <a:sx n="73" d="100"/>
          <a:sy n="73" d="100"/>
        </p:scale>
        <p:origin x="1600"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12536290"/>
      </p:ext>
    </p:extLst>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marL="298938" marR="0" lvl="0" indent="-298938" defTabSz="457200" eaLnBrk="1" fontAlgn="auto" latinLnBrk="0" hangingPunct="1">
              <a:lnSpc>
                <a:spcPct val="100000"/>
              </a:lnSpc>
              <a:spcBef>
                <a:spcPts val="300"/>
              </a:spcBef>
              <a:spcAft>
                <a:spcPts val="0"/>
              </a:spcAft>
              <a:buClrTx/>
              <a:buSzPct val="100000"/>
              <a:buFontTx/>
              <a:buNone/>
              <a:tabLst/>
              <a:defRPr/>
            </a:pPr>
            <a:r>
              <a:rPr lang="en-US" dirty="0"/>
              <a:t>                                                                                                                                                                                                                         ASEA</a:t>
            </a:r>
          </a:p>
          <a:p>
            <a:pPr marL="298938" marR="0" lvl="0" indent="-298938" defTabSz="457200" eaLnBrk="1" fontAlgn="auto" latinLnBrk="0" hangingPunct="1">
              <a:lnSpc>
                <a:spcPct val="100000"/>
              </a:lnSpc>
              <a:spcBef>
                <a:spcPts val="300"/>
              </a:spcBef>
              <a:spcAft>
                <a:spcPts val="0"/>
              </a:spcAft>
              <a:buClrTx/>
              <a:buSzPct val="100000"/>
              <a:buFontTx/>
              <a:buNone/>
              <a:tabLst/>
              <a:defRPr/>
            </a:pPr>
            <a:r>
              <a:rPr lang="he-IL" dirty="0"/>
              <a:t>היא חברה עולמית המבוססת על תחום מדעי בצמיחה מהירה הנקרא של בריאות התא "איתות </a:t>
            </a:r>
            <a:r>
              <a:rPr lang="he-IL" dirty="0" err="1"/>
              <a:t>רידוקס</a:t>
            </a:r>
            <a:r>
              <a:rPr lang="he-IL" dirty="0"/>
              <a:t>״ אנו מאמינים שהדרך לבריאות נמצאת ביכולת המופלאה של הגוף לרפא את עצמו • פריצת הדרך המדעית של חברתנו </a:t>
            </a:r>
            <a:r>
              <a:rPr lang="he-IL" dirty="0" err="1"/>
              <a:t>ממוצבת</a:t>
            </a:r>
            <a:r>
              <a:rPr lang="he-IL" dirty="0"/>
              <a:t> להשפיע על כמעט כל התחומים של הבריאות ואיכות החיים האישית</a:t>
            </a:r>
            <a:endParaRPr dirty="0"/>
          </a:p>
        </p:txBody>
      </p:sp>
    </p:spTree>
    <p:extLst>
      <p:ext uri="{BB962C8B-B14F-4D97-AF65-F5344CB8AC3E}">
        <p14:creationId xmlns:p14="http://schemas.microsoft.com/office/powerpoint/2010/main" val="202158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rPr lang="he-IL" dirty="0"/>
              <a:t>החברה מתחילה עם שני מרכיבים פשוטים: מים ומלח.</a:t>
            </a:r>
            <a:r>
              <a:rPr lang="he-IL" baseline="0" dirty="0"/>
              <a:t> מדוע? כאשר התאים שלנו מייצרים מולקולות </a:t>
            </a:r>
            <a:r>
              <a:rPr lang="he-IL" baseline="0" dirty="0" err="1"/>
              <a:t>רדוקס</a:t>
            </a:r>
            <a:r>
              <a:rPr lang="he-IL" baseline="0" dirty="0"/>
              <a:t>, הם עושים שימוש במשאבים הנמצאים בשפע: מים ומלח. באמצעות טכנולוגיה המוגנת בפטנטים, החברה משכפלת את התהליך הטבעי של הגוף.</a:t>
            </a:r>
          </a:p>
          <a:p>
            <a:pPr marL="298938" indent="-298938">
              <a:buClr>
                <a:srgbClr val="000000"/>
              </a:buClr>
              <a:buSzPct val="100000"/>
              <a:buFont typeface="Helvetica"/>
              <a:buChar char="•"/>
            </a:pPr>
            <a:r>
              <a:rPr lang="he-IL" baseline="0" dirty="0"/>
              <a:t>מולקולות המים והמלח מופרדות לאטומים הצפים בחופשיות, ומורכבים מחדש לתרכובת מאוזנת להפליא של מולקולות איתות </a:t>
            </a:r>
            <a:r>
              <a:rPr lang="he-IL" baseline="0" dirty="0" err="1"/>
              <a:t>רדוקס</a:t>
            </a:r>
            <a:endParaRPr lang="en-US" dirty="0"/>
          </a:p>
          <a:p>
            <a:pPr marL="298938" indent="-298938">
              <a:buClr>
                <a:srgbClr val="000000"/>
              </a:buClr>
              <a:buSzPct val="100000"/>
              <a:buFont typeface="Helvetica"/>
              <a:buChar char="•"/>
            </a:pPr>
            <a:r>
              <a:rPr lang="he-IL" dirty="0"/>
              <a:t>לאחר שתהליך זה מושלם, רק מעט מלח</a:t>
            </a:r>
            <a:r>
              <a:rPr lang="he-IL" baseline="0" dirty="0"/>
              <a:t> נותר. מנה אחת של מוצר החברה מכיל מעט מלח כמו הכמות הנמצאת בגזר</a:t>
            </a:r>
          </a:p>
          <a:p>
            <a:pPr marL="298938" indent="-298938">
              <a:buClr>
                <a:srgbClr val="000000"/>
              </a:buClr>
              <a:buSzPct val="100000"/>
              <a:buFont typeface="Helvetica"/>
              <a:buChar char="•"/>
            </a:pPr>
            <a:r>
              <a:rPr lang="he-IL" baseline="0" dirty="0"/>
              <a:t>אפילו אלו הנמצאים תחת משטר דיאטה ללא מלח יכולים בדרך כלל לעשות שימוש במוצר החברה</a:t>
            </a:r>
            <a:r>
              <a:rPr lang="en-US" dirty="0"/>
              <a:t>Even those on a salt restricted diet can usually find room to include ASEA.</a:t>
            </a:r>
          </a:p>
        </p:txBody>
      </p:sp>
    </p:spTree>
    <p:extLst>
      <p:ext uri="{BB962C8B-B14F-4D97-AF65-F5344CB8AC3E}">
        <p14:creationId xmlns:p14="http://schemas.microsoft.com/office/powerpoint/2010/main" val="2129823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marL="298938" indent="-298938">
              <a:buSzPct val="100000"/>
              <a:buChar char="•"/>
            </a:pPr>
            <a:r>
              <a:rPr lang="he-IL" dirty="0"/>
              <a:t>לחברה</a:t>
            </a:r>
            <a:r>
              <a:rPr lang="he-IL" baseline="0" dirty="0"/>
              <a:t> סטנדרטים גבוהים של בקרת איכות:</a:t>
            </a:r>
            <a:r>
              <a:rPr dirty="0"/>
              <a:t>ASEA has high standards for quality assurance: </a:t>
            </a:r>
          </a:p>
          <a:p>
            <a:pPr marL="527538" lvl="1" indent="-298938">
              <a:buSzPct val="100000"/>
              <a:buChar char="•"/>
            </a:pPr>
            <a:r>
              <a:rPr lang="he-IL" dirty="0"/>
              <a:t>בכדי</a:t>
            </a:r>
            <a:r>
              <a:rPr lang="he-IL" baseline="0" dirty="0"/>
              <a:t> לאמת את המצאות מולקולות האיתות </a:t>
            </a:r>
            <a:r>
              <a:rPr lang="he-IL" baseline="0" dirty="0" err="1"/>
              <a:t>רדוקס</a:t>
            </a:r>
            <a:r>
              <a:rPr lang="he-IL" baseline="0" dirty="0"/>
              <a:t> פעילות ביולוגית במוצרי החברה "מאושרי </a:t>
            </a:r>
            <a:r>
              <a:rPr lang="he-IL" baseline="0" dirty="0" err="1"/>
              <a:t>רדוקס</a:t>
            </a:r>
            <a:r>
              <a:rPr lang="he-IL" baseline="0" dirty="0"/>
              <a:t>", החברה עושה שימוש בבדיקות הנעשות ע"י החברה בנוסף לשירותי מעבדה עצמאית המבצעת ניתוח ביולוגי של 21 מתוך 25 חברות התרופות והביו טכנולוגיה בעולם</a:t>
            </a:r>
          </a:p>
          <a:p>
            <a:pPr marL="527538" lvl="1" indent="-298938">
              <a:buSzPct val="100000"/>
              <a:buChar char="•"/>
            </a:pPr>
            <a:r>
              <a:rPr lang="he-IL" baseline="0" dirty="0"/>
              <a:t>בנוסף החברה התקשרה עם מספר מעבדות בעלות רמה עולמית לביצוע ניסוי קליני</a:t>
            </a:r>
          </a:p>
          <a:p>
            <a:pPr marL="527538" lvl="1" indent="-298938">
              <a:buSzPct val="100000"/>
              <a:buChar char="•"/>
            </a:pPr>
            <a:r>
              <a:rPr lang="he-IL" dirty="0"/>
              <a:t>לפני שאדבר</a:t>
            </a:r>
            <a:r>
              <a:rPr lang="he-IL" baseline="0" dirty="0"/>
              <a:t> על התוצאות של ניסויים קליניים אלו, ברצוני להציג בפניכם את קו המוצרים שלנו</a:t>
            </a:r>
            <a:endParaRPr dirty="0"/>
          </a:p>
        </p:txBody>
      </p:sp>
    </p:spTree>
    <p:extLst>
      <p:ext uri="{BB962C8B-B14F-4D97-AF65-F5344CB8AC3E}">
        <p14:creationId xmlns:p14="http://schemas.microsoft.com/office/powerpoint/2010/main" val="168902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marL="298938" indent="-298938">
              <a:buSzPct val="100000"/>
              <a:buChar char="•"/>
            </a:pPr>
            <a:r>
              <a:rPr lang="he-IL" dirty="0"/>
              <a:t>החברה מציעה</a:t>
            </a:r>
            <a:r>
              <a:rPr lang="he-IL" baseline="0" dirty="0"/>
              <a:t> מוצרים המגבירים את בריאות התא מבפנים החוצה ומבחוץ פנימה</a:t>
            </a:r>
            <a:endParaRPr dirty="0"/>
          </a:p>
          <a:p>
            <a:pPr marL="298938" indent="-298938">
              <a:buSzPct val="100000"/>
              <a:buChar char="•"/>
            </a:pPr>
            <a:r>
              <a:rPr lang="he-IL" dirty="0"/>
              <a:t>תוסף </a:t>
            </a:r>
            <a:r>
              <a:rPr lang="he-IL" dirty="0" err="1"/>
              <a:t>הרדוקס</a:t>
            </a:r>
            <a:r>
              <a:rPr lang="he-IL" dirty="0"/>
              <a:t> של החברה</a:t>
            </a:r>
            <a:r>
              <a:rPr lang="he-IL" baseline="0" dirty="0"/>
              <a:t> הוא ספינת הדגל של תוספי הנוזל ממוצרי החברה</a:t>
            </a:r>
          </a:p>
          <a:p>
            <a:pPr marL="298938" indent="-298938">
              <a:buSzPct val="100000"/>
              <a:buChar char="•"/>
            </a:pPr>
            <a:r>
              <a:rPr lang="he-IL" baseline="0" dirty="0"/>
              <a:t>רנו 28 הוא מוצר מרוכז יותר. זהו ג'ל מחדש לכל הגוף אותו ניתן למרוח בכל אזור בגוף אם ברצונך להראות ולהרגיש טוב יותר</a:t>
            </a:r>
          </a:p>
          <a:p>
            <a:pPr marL="298938" indent="-298938">
              <a:buSzPct val="100000"/>
              <a:buChar char="•"/>
            </a:pPr>
            <a:r>
              <a:rPr lang="he-IL" dirty="0"/>
              <a:t>בכדי</a:t>
            </a:r>
            <a:r>
              <a:rPr lang="he-IL" baseline="0" dirty="0"/>
              <a:t> להגביר את יתרונות נוגדי </a:t>
            </a:r>
            <a:r>
              <a:rPr lang="he-IL" baseline="0" dirty="0" err="1"/>
              <a:t>הזיקנה</a:t>
            </a:r>
            <a:r>
              <a:rPr lang="he-IL" baseline="0" dirty="0"/>
              <a:t> של רנו 28, החברה יצרה את קו מוצרי טיפוח העור היחיד בעולם המבוסס על </a:t>
            </a:r>
            <a:r>
              <a:rPr lang="he-IL" baseline="0" dirty="0" err="1"/>
              <a:t>רדוקס</a:t>
            </a:r>
            <a:r>
              <a:rPr lang="he-IL" baseline="0" dirty="0"/>
              <a:t> הנקרא "רנו </a:t>
            </a:r>
            <a:r>
              <a:rPr lang="he-IL" baseline="0" dirty="0" err="1"/>
              <a:t>אדוונס</a:t>
            </a:r>
            <a:r>
              <a:rPr lang="he-IL" baseline="0" dirty="0"/>
              <a:t>"</a:t>
            </a:r>
          </a:p>
          <a:p>
            <a:pPr marL="298938" indent="-298938">
              <a:buSzPct val="100000"/>
              <a:buChar char="•"/>
            </a:pPr>
            <a:r>
              <a:rPr lang="he-IL" baseline="0" dirty="0"/>
              <a:t>בעמודים הבאים נדון בפירוט בכל אחד מהמוצרים</a:t>
            </a:r>
            <a:endParaRPr dirty="0"/>
          </a:p>
        </p:txBody>
      </p:sp>
    </p:spTree>
    <p:extLst>
      <p:ext uri="{BB962C8B-B14F-4D97-AF65-F5344CB8AC3E}">
        <p14:creationId xmlns:p14="http://schemas.microsoft.com/office/powerpoint/2010/main" val="2039758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pPr marL="298938" indent="-298938">
              <a:buSzPct val="100000"/>
              <a:buChar char="•"/>
              <a:defRPr sz="3200"/>
            </a:pPr>
            <a:r>
              <a:rPr lang="he-IL" dirty="0"/>
              <a:t>נתחיל עם רנו 28, ג'ל </a:t>
            </a:r>
            <a:r>
              <a:rPr lang="he-IL" dirty="0" err="1"/>
              <a:t>הרענון</a:t>
            </a:r>
            <a:r>
              <a:rPr lang="he-IL" dirty="0"/>
              <a:t> לכל הגוף, כיוון שהתוצאות ברורות לעין</a:t>
            </a:r>
          </a:p>
          <a:p>
            <a:pPr marL="298938" indent="-298938">
              <a:buSzPct val="100000"/>
              <a:buChar char="•"/>
              <a:defRPr sz="3200"/>
            </a:pPr>
            <a:r>
              <a:rPr lang="he-IL" dirty="0"/>
              <a:t>הרכיב</a:t>
            </a:r>
            <a:r>
              <a:rPr lang="he-IL" baseline="0" dirty="0"/>
              <a:t> הפעיל היחיד ברנו 28? מולקולות איתות </a:t>
            </a:r>
            <a:r>
              <a:rPr lang="he-IL" baseline="0" dirty="0" err="1"/>
              <a:t>רדוקס</a:t>
            </a:r>
            <a:r>
              <a:rPr lang="he-IL" baseline="0" dirty="0"/>
              <a:t>, שיוצרו באמצעות מים ומלח, בכדי להבטיח </a:t>
            </a:r>
            <a:r>
              <a:rPr lang="he-IL" baseline="0" dirty="0" err="1"/>
              <a:t>רענון</a:t>
            </a:r>
            <a:r>
              <a:rPr lang="he-IL" baseline="0" dirty="0"/>
              <a:t> יומיומי של העור</a:t>
            </a:r>
            <a:endParaRPr dirty="0"/>
          </a:p>
          <a:p>
            <a:pPr marL="298938" indent="-298938">
              <a:buSzPct val="100000"/>
              <a:buChar char="•"/>
              <a:defRPr sz="3200"/>
            </a:pPr>
            <a:r>
              <a:rPr lang="he-IL" dirty="0"/>
              <a:t>מולקולות איתות</a:t>
            </a:r>
            <a:r>
              <a:rPr lang="he-IL" baseline="0" dirty="0"/>
              <a:t> </a:t>
            </a:r>
            <a:r>
              <a:rPr lang="he-IL" baseline="0" dirty="0" err="1"/>
              <a:t>רדוקס</a:t>
            </a:r>
            <a:r>
              <a:rPr lang="he-IL" baseline="0" dirty="0"/>
              <a:t> לא רק עוזרות לתאינו להתחדש, אלא גם מאפשרות לגוף לשלוח מסרים לתאים "רעים" להרוס את עצמם, כך שיוכלו להיות מוחלפים בתאים בריאים</a:t>
            </a:r>
            <a:endParaRPr dirty="0"/>
          </a:p>
          <a:p>
            <a:pPr marL="298938" indent="-298938">
              <a:buSzPct val="100000"/>
              <a:buChar char="•"/>
              <a:defRPr sz="3200"/>
            </a:pPr>
            <a:r>
              <a:rPr lang="he-IL" dirty="0"/>
              <a:t>ניתן לראות</a:t>
            </a:r>
            <a:r>
              <a:rPr lang="he-IL" baseline="0" dirty="0"/>
              <a:t> את ההבדל הנוצר בעור!</a:t>
            </a:r>
          </a:p>
          <a:p>
            <a:pPr marL="298938" indent="-298938">
              <a:buSzPct val="100000"/>
              <a:buChar char="•"/>
              <a:defRPr sz="3200"/>
            </a:pPr>
            <a:r>
              <a:rPr lang="he-IL" baseline="0" dirty="0"/>
              <a:t>בנוסף, אנשים לעיתים קרובות מדווחים על תחושת התחדשות מתחת לפני העור, כמו הפחתה בחוסר הנוחות או עליה בטווח התנועה</a:t>
            </a:r>
            <a:r>
              <a:rPr dirty="0"/>
              <a:t> </a:t>
            </a:r>
            <a:endParaRPr lang="he-IL" dirty="0"/>
          </a:p>
          <a:p>
            <a:pPr marL="298938" indent="-298938">
              <a:buSzPct val="100000"/>
              <a:buChar char="•"/>
              <a:defRPr sz="3200"/>
            </a:pPr>
            <a:r>
              <a:rPr lang="he-IL" dirty="0"/>
              <a:t>(אופציונלי:</a:t>
            </a:r>
            <a:r>
              <a:rPr lang="he-IL" baseline="0" dirty="0"/>
              <a:t> עצור בנקודה זו, והצע לתת </a:t>
            </a:r>
            <a:r>
              <a:rPr lang="he-IL" baseline="0" dirty="0" err="1"/>
              <a:t>למשתתפ</a:t>
            </a:r>
            <a:r>
              <a:rPr lang="he-IL" baseline="0" dirty="0"/>
              <a:t>/ים לשפשף מעט רנו 28 על עצמם, עדיף במקום בו הם חווים מתח או חוסר נוחות. הזמן אותם להשתמש בחומר 2 או 3 פעמים במהלך המשך המצגת. בקש מהם לכמת איך הרגישו לפני ואחרי שהשתמשו בג'ל)</a:t>
            </a:r>
            <a:endParaRPr dirty="0"/>
          </a:p>
        </p:txBody>
      </p:sp>
    </p:spTree>
    <p:extLst>
      <p:ext uri="{BB962C8B-B14F-4D97-AF65-F5344CB8AC3E}">
        <p14:creationId xmlns:p14="http://schemas.microsoft.com/office/powerpoint/2010/main" val="193309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marL="298938" indent="-298938">
              <a:buSzPct val="100000"/>
              <a:buChar char="•"/>
            </a:pPr>
            <a:r>
              <a:rPr lang="he-IL" dirty="0"/>
              <a:t>הניסויים</a:t>
            </a:r>
            <a:r>
              <a:rPr lang="he-IL" baseline="0" dirty="0"/>
              <a:t> הקליניים של החברה אימתו ניסיונות נקודתיים</a:t>
            </a:r>
          </a:p>
          <a:p>
            <a:pPr marL="298938" indent="-298938">
              <a:buSzPct val="100000"/>
              <a:buChar char="•"/>
            </a:pPr>
            <a:r>
              <a:rPr lang="he-IL" dirty="0"/>
              <a:t>רנו 28 נמצא כמגביר</a:t>
            </a:r>
            <a:r>
              <a:rPr lang="he-IL" baseline="0" dirty="0"/>
              <a:t> זרימת דם לעור במחקרים </a:t>
            </a:r>
            <a:r>
              <a:rPr lang="he-IL" baseline="0" dirty="0" err="1"/>
              <a:t>בנעשו</a:t>
            </a:r>
            <a:r>
              <a:rPr lang="he-IL" baseline="0" dirty="0"/>
              <a:t> ע"י מנהיג עולמי במחקר העור</a:t>
            </a:r>
            <a:r>
              <a:rPr lang="en-US" dirty="0"/>
              <a:t> </a:t>
            </a:r>
          </a:p>
          <a:p>
            <a:pPr marL="298938" indent="-298938">
              <a:buSzPct val="100000"/>
              <a:buChar char="•"/>
            </a:pPr>
            <a:r>
              <a:rPr lang="he-IL" dirty="0"/>
              <a:t>הממצאים מראים</a:t>
            </a:r>
            <a:r>
              <a:rPr lang="he-IL" baseline="0" dirty="0"/>
              <a:t> 55% עליה אחרי 96 שעות של שימוש פעמיים ביום! ד"ר תומס </a:t>
            </a:r>
            <a:r>
              <a:rPr lang="he-IL" baseline="0" dirty="0" err="1"/>
              <a:t>סטפנס</a:t>
            </a:r>
            <a:r>
              <a:rPr lang="he-IL" baseline="0" dirty="0"/>
              <a:t> אשר הוביל את המחקר אמר: "ממצאים אלו הנם מוצלחים כיוון שהגברת זרימת הדם יכולה לגרום להשפעה משמעותית על מספר רב של גורמים בבריאות העור".</a:t>
            </a:r>
          </a:p>
          <a:p>
            <a:pPr marL="298938" indent="-298938">
              <a:buSzPct val="100000"/>
              <a:buChar char="•"/>
            </a:pPr>
            <a:r>
              <a:rPr lang="he-IL" baseline="0" dirty="0"/>
              <a:t>הדם מעביר חמצן מעניק חיים ותזונה לתאינו ובו בזמן מסלק פסולת. זרימת דם טובה חשובה לעורנו בדיוק כמו שהיא חשובה לכל חלק אחר בגופנו</a:t>
            </a:r>
            <a:endParaRPr dirty="0"/>
          </a:p>
        </p:txBody>
      </p:sp>
    </p:spTree>
    <p:extLst>
      <p:ext uri="{BB962C8B-B14F-4D97-AF65-F5344CB8AC3E}">
        <p14:creationId xmlns:p14="http://schemas.microsoft.com/office/powerpoint/2010/main" val="293099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marL="298938" indent="-298938">
              <a:buSzPct val="100000"/>
              <a:buChar char="•"/>
            </a:pPr>
            <a:r>
              <a:rPr lang="he-IL" dirty="0"/>
              <a:t>מחקר נוסף</a:t>
            </a:r>
            <a:r>
              <a:rPr lang="he-IL" baseline="0" dirty="0"/>
              <a:t> מצא כי עם רנו 28 מעגל חידוש העור התקצר ב-16%</a:t>
            </a:r>
          </a:p>
          <a:p>
            <a:pPr marL="298938" indent="-298938">
              <a:buSzPct val="100000"/>
              <a:buChar char="•"/>
            </a:pPr>
            <a:r>
              <a:rPr lang="he-IL" dirty="0"/>
              <a:t>, ד"ר תומס </a:t>
            </a:r>
            <a:r>
              <a:rPr lang="he-IL" dirty="0" err="1"/>
              <a:t>סטפנס</a:t>
            </a:r>
            <a:r>
              <a:rPr lang="he-IL" dirty="0"/>
              <a:t>,</a:t>
            </a:r>
            <a:r>
              <a:rPr lang="he-IL" baseline="0" dirty="0"/>
              <a:t> החוקר שערך את המחקר, אמר: "קיצור מעגל חידוש העור עם רנו 28 יכול להשפיע בצורה משמעותית על מראה העור הכללי כמו גם על בריאותו"</a:t>
            </a:r>
            <a:r>
              <a:rPr lang="en-US" baseline="0" dirty="0"/>
              <a:t> </a:t>
            </a:r>
            <a:endParaRPr lang="he-IL" baseline="0" dirty="0"/>
          </a:p>
          <a:p>
            <a:pPr marL="298938" indent="-298938">
              <a:buSzPct val="100000"/>
              <a:buChar char="•"/>
            </a:pPr>
            <a:r>
              <a:rPr lang="he-IL" baseline="0" dirty="0"/>
              <a:t>למחקר זה השפעות מרחיקות לכת על נזקים לרקמות</a:t>
            </a:r>
            <a:r>
              <a:rPr lang="en-US" dirty="0"/>
              <a:t>.</a:t>
            </a:r>
          </a:p>
          <a:p>
            <a:pPr marL="298938" indent="-298938">
              <a:buSzPct val="100000"/>
              <a:buChar char="•"/>
            </a:pPr>
            <a:r>
              <a:rPr lang="he-IL" dirty="0"/>
              <a:t> ממצאים</a:t>
            </a:r>
            <a:r>
              <a:rPr lang="he-IL" baseline="0" dirty="0"/>
              <a:t> אלו מסבירים מדוע המוצר נקרא רנו 28. התחדשות תא העור האופטימלי מתרחשת כל 28 ימים, אולם עם הגיל, הלחץ וכו' המעגל מתמשך...רנו 28 מביא את מעגל ההתחדשות קרוב יותר ל-18 ימים או אפילו פחות מכך</a:t>
            </a:r>
            <a:endParaRPr lang="en-US" dirty="0"/>
          </a:p>
        </p:txBody>
      </p:sp>
    </p:spTree>
    <p:extLst>
      <p:ext uri="{BB962C8B-B14F-4D97-AF65-F5344CB8AC3E}">
        <p14:creationId xmlns:p14="http://schemas.microsoft.com/office/powerpoint/2010/main" val="194665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marL="298938" indent="-298938">
              <a:buSzPct val="100000"/>
              <a:buChar char="•"/>
            </a:pPr>
            <a:r>
              <a:rPr lang="he-IL" dirty="0"/>
              <a:t>משתתפי</a:t>
            </a:r>
            <a:r>
              <a:rPr lang="he-IL" baseline="0" dirty="0"/>
              <a:t> ניסוי שהשתמשו ברנו 28 פעמיים ביום במשך 12 שבועות דיווחו על 16% בהפחתת </a:t>
            </a:r>
            <a:r>
              <a:rPr lang="he-IL" baseline="0" dirty="0" err="1"/>
              <a:t>צללוליט</a:t>
            </a:r>
            <a:r>
              <a:rPr lang="he-IL" baseline="0" dirty="0"/>
              <a:t> בממוצע</a:t>
            </a:r>
          </a:p>
          <a:p>
            <a:pPr marL="298938" indent="-298938">
              <a:buSzPct val="100000"/>
              <a:buChar char="•"/>
            </a:pPr>
            <a:r>
              <a:rPr lang="he-IL" baseline="0" dirty="0"/>
              <a:t>רנו 28 נמצא כעובד עם התקשורת התאית הטבעית של הגוף להפחית מאגרי שומן, כאשר טיפולים אחרים לצלוליט עושים שימוש בחומרים מדליקים </a:t>
            </a:r>
            <a:r>
              <a:rPr lang="he-IL" baseline="0" dirty="0" err="1"/>
              <a:t>ופילרים</a:t>
            </a:r>
            <a:r>
              <a:rPr lang="he-IL" baseline="0" dirty="0"/>
              <a:t> להשפעה זמנית </a:t>
            </a:r>
          </a:p>
          <a:p>
            <a:pPr marL="298938" indent="-298938">
              <a:buSzPct val="100000"/>
              <a:buChar char="•"/>
            </a:pPr>
            <a:r>
              <a:rPr lang="he-IL" baseline="0" dirty="0"/>
              <a:t>ראה את תמונת הזרוע – קיים שיפור נראה בגמישות העור, נראה שיפור ברקמות מחברות עמוקות</a:t>
            </a:r>
          </a:p>
          <a:p>
            <a:pPr marL="298938" indent="-298938">
              <a:buSzPct val="100000"/>
              <a:buChar char="•"/>
            </a:pPr>
            <a:r>
              <a:rPr lang="he-IL" baseline="0" dirty="0"/>
              <a:t>אנשים דיווחו לעיתים קרובות על תחושת שיפור מתחת לפני העור, כמו הפחתה של מתח וחוסר נוחות</a:t>
            </a:r>
            <a:r>
              <a:rPr dirty="0"/>
              <a:t>.</a:t>
            </a:r>
          </a:p>
        </p:txBody>
      </p:sp>
    </p:spTree>
    <p:extLst>
      <p:ext uri="{BB962C8B-B14F-4D97-AF65-F5344CB8AC3E}">
        <p14:creationId xmlns:p14="http://schemas.microsoft.com/office/powerpoint/2010/main" val="522752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rPr lang="he-IL" dirty="0"/>
              <a:t>העור נראה ומרגיש חלק</a:t>
            </a:r>
            <a:r>
              <a:rPr lang="he-IL" baseline="0" dirty="0"/>
              <a:t> יותר, צעיר יותר ובריא יותר. מפני שהוא אכן כזה! רופא זה ערך "מחקר" עצמי ע"י שימוש ברנו 28 על מחצית מפניו במשך 28 ימים. אם יש לך אומץ, תוכל לעשות זאת גם! זה יוכל להיות הכלי הטוב ביותר שיש לך לחלוק את סיפור החברה עם אחרים!</a:t>
            </a:r>
            <a:endParaRPr dirty="0"/>
          </a:p>
        </p:txBody>
      </p:sp>
    </p:spTree>
    <p:extLst>
      <p:ext uri="{BB962C8B-B14F-4D97-AF65-F5344CB8AC3E}">
        <p14:creationId xmlns:p14="http://schemas.microsoft.com/office/powerpoint/2010/main" val="54496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pPr marL="228600" indent="-228600">
              <a:buSzPct val="100000"/>
              <a:buChar char="•"/>
            </a:pPr>
            <a:r>
              <a:rPr lang="he-IL" dirty="0"/>
              <a:t>התמונה הראשונה</a:t>
            </a:r>
            <a:r>
              <a:rPr lang="he-IL" baseline="0" dirty="0"/>
              <a:t> מראה גברת שהשתמשה ברנו 28 במשך שנה</a:t>
            </a:r>
            <a:endParaRPr dirty="0"/>
          </a:p>
          <a:p>
            <a:pPr marL="228600" indent="-228600">
              <a:buSzPct val="100000"/>
              <a:buChar char="•"/>
            </a:pPr>
            <a:r>
              <a:rPr lang="he-IL" dirty="0"/>
              <a:t>התמונה השנייה מימין</a:t>
            </a:r>
            <a:r>
              <a:rPr lang="he-IL" baseline="0" dirty="0"/>
              <a:t> למעלה מראה גברת שהשתמשה ברנו 28 במשך 6 חודשים</a:t>
            </a:r>
            <a:endParaRPr dirty="0"/>
          </a:p>
          <a:p>
            <a:pPr marL="228600" indent="-228600">
              <a:buSzPct val="100000"/>
              <a:buChar char="•"/>
            </a:pPr>
            <a:r>
              <a:rPr lang="he-IL" dirty="0"/>
              <a:t>הגברת השלישית בתמונה התחתונה השמאלית השתמשה</a:t>
            </a:r>
            <a:r>
              <a:rPr lang="he-IL" baseline="0" dirty="0"/>
              <a:t> ברנו 28 במשך שישה חודשים</a:t>
            </a:r>
            <a:endParaRPr dirty="0"/>
          </a:p>
          <a:p>
            <a:pPr marL="228600" indent="-228600">
              <a:buSzPct val="100000"/>
              <a:buChar char="•"/>
            </a:pPr>
            <a:r>
              <a:rPr lang="he-IL" dirty="0"/>
              <a:t>האדם</a:t>
            </a:r>
            <a:r>
              <a:rPr lang="he-IL" baseline="0" dirty="0"/>
              <a:t> בתמונה התחתונה מימין השתמש ברנו 28 במשך 28 ימים</a:t>
            </a:r>
          </a:p>
          <a:p>
            <a:pPr marL="228600" indent="-228600">
              <a:buSzPct val="100000"/>
              <a:buChar char="•"/>
            </a:pPr>
            <a:r>
              <a:rPr lang="he-IL" baseline="0" dirty="0"/>
              <a:t>הזמן לתוצאות יהיה שונה מאדם לאדם, אולם שימוש ארוך טווח יביא לתוצאות נראות</a:t>
            </a:r>
            <a:endParaRPr dirty="0"/>
          </a:p>
        </p:txBody>
      </p:sp>
    </p:spTree>
    <p:extLst>
      <p:ext uri="{BB962C8B-B14F-4D97-AF65-F5344CB8AC3E}">
        <p14:creationId xmlns:p14="http://schemas.microsoft.com/office/powerpoint/2010/main" val="154024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marL="263769" indent="-263769">
              <a:buSzPct val="100000"/>
              <a:buChar char="•"/>
              <a:defRPr sz="3000"/>
            </a:pPr>
            <a:r>
              <a:rPr lang="he-IL" baseline="0" dirty="0"/>
              <a:t> </a:t>
            </a:r>
            <a:r>
              <a:rPr lang="he-IL" dirty="0"/>
              <a:t>רנו </a:t>
            </a:r>
            <a:r>
              <a:rPr lang="he-IL" dirty="0" err="1"/>
              <a:t>אדוונס</a:t>
            </a:r>
            <a:r>
              <a:rPr lang="he-IL" baseline="0" dirty="0"/>
              <a:t> הוא המערכת הראשונה בעולם המבוססת רק על איתות </a:t>
            </a:r>
            <a:r>
              <a:rPr lang="he-IL" baseline="0" dirty="0" err="1"/>
              <a:t>רדוקס</a:t>
            </a:r>
            <a:r>
              <a:rPr lang="he-IL" baseline="0" dirty="0"/>
              <a:t>, נוגד </a:t>
            </a:r>
            <a:r>
              <a:rPr lang="he-IL" baseline="0" dirty="0" err="1"/>
              <a:t>זיקנה</a:t>
            </a:r>
            <a:r>
              <a:rPr lang="he-IL" baseline="0" dirty="0"/>
              <a:t> לעור. לגברים ונשים בכל הגילאים וסוגי העור. אנו מכינים את עורנו לקבלת מולקולות איתות </a:t>
            </a:r>
            <a:r>
              <a:rPr lang="he-IL" baseline="0" dirty="0" err="1"/>
              <a:t>רדוקס</a:t>
            </a:r>
            <a:r>
              <a:rPr lang="he-IL" baseline="0" dirty="0"/>
              <a:t> ע"י שימוש </a:t>
            </a:r>
            <a:r>
              <a:rPr lang="he-IL" baseline="0" dirty="0" err="1"/>
              <a:t>בקלינזר</a:t>
            </a:r>
            <a:r>
              <a:rPr lang="he-IL" baseline="0" dirty="0"/>
              <a:t> עדין. הוא מרווה את העור ושוטף את הלכלוך והשמן.</a:t>
            </a:r>
          </a:p>
          <a:p>
            <a:pPr marL="263769" indent="-263769">
              <a:buSzPct val="100000"/>
              <a:buChar char="•"/>
              <a:defRPr sz="3000"/>
            </a:pPr>
            <a:r>
              <a:rPr lang="he-IL" baseline="0" dirty="0"/>
              <a:t>לאחר מכן אנו משתמשים ברנו 28 ג'ל מחדש לפנים, צוואר וכל מקום בו ברצוננו לראות שיפור</a:t>
            </a:r>
            <a:r>
              <a:rPr dirty="0"/>
              <a:t> </a:t>
            </a:r>
            <a:endParaRPr lang="he-IL" dirty="0"/>
          </a:p>
          <a:p>
            <a:pPr marL="263769" indent="-263769">
              <a:buSzPct val="100000"/>
              <a:buChar char="•"/>
              <a:defRPr sz="3000"/>
            </a:pPr>
            <a:r>
              <a:rPr lang="he-IL" dirty="0" err="1"/>
              <a:t>סירום</a:t>
            </a:r>
            <a:r>
              <a:rPr lang="he-IL" baseline="0" dirty="0"/>
              <a:t> </a:t>
            </a:r>
            <a:r>
              <a:rPr lang="he-IL" baseline="0" dirty="0" err="1"/>
              <a:t>רדוקס</a:t>
            </a:r>
            <a:r>
              <a:rPr lang="he-IL" baseline="0" dirty="0"/>
              <a:t> </a:t>
            </a:r>
            <a:r>
              <a:rPr lang="he-IL" baseline="0" dirty="0" err="1"/>
              <a:t>אינטנסיב</a:t>
            </a:r>
            <a:r>
              <a:rPr lang="he-IL" baseline="0" dirty="0"/>
              <a:t> ניתן לשימוש באזורים בעייתיים ותוצאות יתקבלו לעיתים קרובות לאחר 30 דקות. </a:t>
            </a:r>
            <a:r>
              <a:rPr lang="he-IL" baseline="0" dirty="0" err="1"/>
              <a:t>מצויין</a:t>
            </a:r>
            <a:r>
              <a:rPr lang="he-IL" baseline="0" dirty="0"/>
              <a:t> לשימוש מתחת לעיניים וסביב לפה</a:t>
            </a:r>
          </a:p>
          <a:p>
            <a:pPr marL="263769" indent="-263769">
              <a:buSzPct val="100000"/>
              <a:buChar char="•"/>
              <a:defRPr sz="3000"/>
            </a:pPr>
            <a:r>
              <a:rPr lang="he-IL" baseline="0" dirty="0"/>
              <a:t>לאחר המתנה של מספר דקות, נעשה שימוש בתכשיר לחות </a:t>
            </a:r>
            <a:r>
              <a:rPr lang="he-IL" baseline="0" dirty="0" err="1"/>
              <a:t>אולטרא</a:t>
            </a:r>
            <a:r>
              <a:rPr lang="he-IL" baseline="0" dirty="0"/>
              <a:t>. ניסויים קליניים מצאו כי מוצר איכותי זה גורם לעור להיות מועשר ב-43% במשך 4 שבועות. המעשיר מחבר בין </a:t>
            </a:r>
            <a:r>
              <a:rPr lang="he-IL" baseline="0" dirty="0" err="1"/>
              <a:t>פריוביוטי</a:t>
            </a:r>
            <a:r>
              <a:rPr lang="he-IL" baseline="0" dirty="0"/>
              <a:t> </a:t>
            </a:r>
            <a:r>
              <a:rPr lang="he-IL" baseline="0" dirty="0" err="1"/>
              <a:t>ומושכי</a:t>
            </a:r>
            <a:r>
              <a:rPr lang="he-IL" baseline="0" dirty="0"/>
              <a:t> חמצן, דבר המגביר את רמת החמצן בעור</a:t>
            </a:r>
          </a:p>
          <a:p>
            <a:pPr marL="263769" indent="-263769">
              <a:buSzPct val="100000"/>
              <a:buChar char="•"/>
              <a:defRPr sz="3000"/>
            </a:pPr>
            <a:r>
              <a:rPr lang="he-IL" baseline="0" dirty="0"/>
              <a:t>מדוע דבר זה חשוב? עד לגיל 40 רמת החמצן בעור יורדת ב-50%</a:t>
            </a:r>
          </a:p>
          <a:p>
            <a:pPr marL="263769" indent="-263769">
              <a:buSzPct val="100000"/>
              <a:buChar char="•"/>
              <a:defRPr sz="3000"/>
            </a:pPr>
            <a:r>
              <a:rPr lang="he-IL" baseline="0" dirty="0"/>
              <a:t>בנמצא במחקרים של צד ג' כי קו מוצרי רנו </a:t>
            </a:r>
            <a:r>
              <a:rPr lang="he-IL" baseline="0" dirty="0" err="1"/>
              <a:t>אדוונס</a:t>
            </a:r>
            <a:r>
              <a:rPr lang="he-IL" baseline="0" dirty="0"/>
              <a:t> של החברה גורם ל 92% הפחתה בפוטו-הזדקנות העור לאחר שימוש של 8 שבועות! פוטו-הזדקנות הנה נזק לעור מחשיפה לשמש לאורך חיי האדם</a:t>
            </a:r>
            <a:endParaRPr dirty="0"/>
          </a:p>
        </p:txBody>
      </p:sp>
    </p:spTree>
    <p:extLst>
      <p:ext uri="{BB962C8B-B14F-4D97-AF65-F5344CB8AC3E}">
        <p14:creationId xmlns:p14="http://schemas.microsoft.com/office/powerpoint/2010/main" val="97782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rtl="1"/>
            <a:r>
              <a:rPr lang="he-IL" sz="3400" dirty="0">
                <a:latin typeface="Helvetica Neue"/>
                <a:ea typeface="Helvetica Neue"/>
                <a:cs typeface="Helvetica Neue"/>
                <a:sym typeface="Helvetica Neue"/>
              </a:rPr>
              <a:t> המטרה </a:t>
            </a:r>
            <a:r>
              <a:rPr lang="he-IL" sz="3400" dirty="0" err="1">
                <a:latin typeface="Helvetica Neue"/>
                <a:ea typeface="Helvetica Neue"/>
                <a:cs typeface="Helvetica Neue"/>
                <a:sym typeface="Helvetica Neue"/>
              </a:rPr>
              <a:t>שלASEA</a:t>
            </a:r>
            <a:r>
              <a:rPr lang="he-IL" sz="3400" dirty="0">
                <a:latin typeface="Helvetica Neue"/>
                <a:ea typeface="Helvetica Neue"/>
                <a:cs typeface="Helvetica Neue"/>
                <a:sym typeface="Helvetica Neue"/>
              </a:rPr>
              <a:t>: לשפר את חיי האנשים ולהיות כוח למען הטוב בעולם 26 מדינות ומתרחב: צפון אמריקה, אירופה, אוסטרליה/ניו-זילנד 320$ מיליון נפח מכירות מצטבר: הושק ב-2010, ללא חוב, רווחי בשנה הראשונה   • לשפר את חיי האנשים ולהיות כוח למען הטוב </a:t>
            </a:r>
            <a:r>
              <a:rPr lang="he-IL" sz="3400" dirty="0" err="1">
                <a:latin typeface="Helvetica Neue"/>
                <a:ea typeface="Helvetica Neue"/>
                <a:cs typeface="Helvetica Neue"/>
                <a:sym typeface="Helvetica Neue"/>
              </a:rPr>
              <a:t>בעולםASEA:המטרה</a:t>
            </a:r>
            <a:r>
              <a:rPr lang="he-IL" sz="3400" dirty="0">
                <a:latin typeface="Helvetica Neue"/>
                <a:ea typeface="Helvetica Neue"/>
                <a:cs typeface="Helvetica Neue"/>
                <a:sym typeface="Helvetica Neue"/>
              </a:rPr>
              <a:t> של • הושקב-2010עםרקמוצראחד,החברההתרחבה ליותר מ-25 מדינות עם נפח מכירות כולל של 320$ מיליון עד 2016  כיוון שכל זה נעשה מפה לאוזן, זוהי עדות טובה ליעילות של המוצר ולאופיו הייחודי, מה דעתך? ~</a:t>
            </a:r>
          </a:p>
          <a:p>
            <a:pPr rtl="1"/>
            <a:endParaRPr lang="he-IL" sz="3400" dirty="0">
              <a:latin typeface="Helvetica Neue"/>
              <a:ea typeface="Helvetica Neue"/>
              <a:cs typeface="Helvetica Neue"/>
              <a:sym typeface="Helvetica Neue"/>
            </a:endParaRPr>
          </a:p>
          <a:p>
            <a:pPr rtl="1"/>
            <a:r>
              <a:rPr lang="he-IL" sz="3400" dirty="0">
                <a:latin typeface="Helvetica Neue"/>
                <a:ea typeface="Helvetica Neue"/>
                <a:cs typeface="Helvetica Neue"/>
                <a:sym typeface="Helvetica Neue"/>
              </a:rPr>
              <a:t> לשפר את חיי האנשים ולהיות כוח למען הטוב </a:t>
            </a:r>
            <a:r>
              <a:rPr lang="he-IL" sz="3400" dirty="0" err="1">
                <a:latin typeface="Helvetica Neue"/>
                <a:ea typeface="Helvetica Neue"/>
                <a:cs typeface="Helvetica Neue"/>
                <a:sym typeface="Helvetica Neue"/>
              </a:rPr>
              <a:t>בעולם:ASEAהמטרה</a:t>
            </a:r>
            <a:r>
              <a:rPr lang="he-IL" sz="3400" dirty="0">
                <a:latin typeface="Helvetica Neue"/>
                <a:ea typeface="Helvetica Neue"/>
                <a:cs typeface="Helvetica Neue"/>
                <a:sym typeface="Helvetica Neue"/>
              </a:rPr>
              <a:t> של </a:t>
            </a:r>
          </a:p>
          <a:p>
            <a:pPr rtl="1"/>
            <a:r>
              <a:rPr lang="he-IL" sz="3400" dirty="0">
                <a:latin typeface="Helvetica Neue"/>
                <a:ea typeface="Helvetica Neue"/>
                <a:cs typeface="Helvetica Neue"/>
                <a:sym typeface="Helvetica Neue"/>
              </a:rPr>
              <a:t>הושק ב-2010 עם רק מוצר אחד, החברה התרחבה ליותר מ-25 מדינות עם נפח מכירות כולל של 320$ מיליון עד 2016</a:t>
            </a:r>
          </a:p>
          <a:p>
            <a:pPr rtl="1"/>
            <a:r>
              <a:rPr lang="he-IL" sz="3400" dirty="0">
                <a:latin typeface="Helvetica Neue"/>
                <a:ea typeface="Helvetica Neue"/>
                <a:cs typeface="Helvetica Neue"/>
                <a:sym typeface="Helvetica Neue"/>
              </a:rPr>
              <a:t>כיוון שכל זה נעשה מפה לאוזן, זוהי עדות טובה ליעילות של המוצר ולאופיו הייחודי, מה דעתך?</a:t>
            </a:r>
          </a:p>
          <a:p>
            <a:pPr rtl="1"/>
            <a:r>
              <a:rPr lang="he-IL" sz="3400">
                <a:latin typeface="Helvetica Neue"/>
                <a:ea typeface="Helvetica Neue"/>
                <a:cs typeface="Helvetica Neue"/>
                <a:sym typeface="Helvetica Neue"/>
              </a:rPr>
              <a:t> </a:t>
            </a:r>
          </a:p>
        </p:txBody>
      </p:sp>
    </p:spTree>
    <p:extLst>
      <p:ext uri="{BB962C8B-B14F-4D97-AF65-F5344CB8AC3E}">
        <p14:creationId xmlns:p14="http://schemas.microsoft.com/office/powerpoint/2010/main" val="150646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pPr marL="263769" indent="-263769">
              <a:buSzPct val="100000"/>
              <a:buChar char="•"/>
            </a:pPr>
            <a:r>
              <a:rPr lang="he-IL" dirty="0"/>
              <a:t>התמונה</a:t>
            </a:r>
            <a:r>
              <a:rPr lang="he-IL" baseline="0" dirty="0"/>
              <a:t> העליונה מראה תוצאות </a:t>
            </a:r>
            <a:r>
              <a:rPr lang="he-IL" baseline="0" dirty="0" err="1"/>
              <a:t>אמיתיות</a:t>
            </a:r>
            <a:r>
              <a:rPr lang="he-IL" baseline="0" dirty="0"/>
              <a:t> של נבדקת שהשתמשה ברנו </a:t>
            </a:r>
            <a:r>
              <a:rPr lang="he-IL" baseline="0" dirty="0" err="1"/>
              <a:t>אדוונס</a:t>
            </a:r>
            <a:r>
              <a:rPr lang="he-IL" baseline="0" dirty="0"/>
              <a:t> בלילה, ושוב בבוקר. בתוך 12 שעות היא ראתה הבדל! תאר לך מה יכול לקרות בטווח ארוך!</a:t>
            </a:r>
          </a:p>
          <a:p>
            <a:pPr marL="263769" indent="-263769">
              <a:buSzPct val="100000"/>
              <a:buChar char="•"/>
            </a:pPr>
            <a:r>
              <a:rPr lang="he-IL" dirty="0"/>
              <a:t>התמונה </a:t>
            </a:r>
            <a:r>
              <a:rPr lang="he-IL" dirty="0" err="1"/>
              <a:t>השניה</a:t>
            </a:r>
            <a:r>
              <a:rPr lang="he-IL" dirty="0"/>
              <a:t> מראה</a:t>
            </a:r>
            <a:r>
              <a:rPr lang="he-IL" baseline="0" dirty="0"/>
              <a:t> נבדקת שהשתמשה </a:t>
            </a:r>
            <a:r>
              <a:rPr lang="he-IL" baseline="0" dirty="0" err="1"/>
              <a:t>ברדוקס</a:t>
            </a:r>
            <a:r>
              <a:rPr lang="he-IL" baseline="0" dirty="0"/>
              <a:t> </a:t>
            </a:r>
            <a:r>
              <a:rPr lang="he-IL" baseline="0" dirty="0" err="1"/>
              <a:t>אינטנסיב</a:t>
            </a:r>
            <a:r>
              <a:rPr lang="he-IL" baseline="0" dirty="0"/>
              <a:t> </a:t>
            </a:r>
            <a:r>
              <a:rPr lang="he-IL" baseline="0" dirty="0" err="1"/>
              <a:t>סירום</a:t>
            </a:r>
            <a:r>
              <a:rPr lang="he-IL" baseline="0" dirty="0"/>
              <a:t> על המצח במשך קצת פחות משבועיים</a:t>
            </a:r>
            <a:endParaRPr dirty="0"/>
          </a:p>
          <a:p>
            <a:pPr marL="263769" indent="-263769">
              <a:buSzPct val="100000"/>
              <a:buChar char="•"/>
            </a:pPr>
            <a:r>
              <a:rPr lang="he-IL" dirty="0"/>
              <a:t>(תאר</a:t>
            </a:r>
            <a:r>
              <a:rPr lang="he-IL" baseline="0" dirty="0"/>
              <a:t> לך שקו </a:t>
            </a:r>
            <a:r>
              <a:rPr lang="he-IL" baseline="0" dirty="0" err="1"/>
              <a:t>האדוונס</a:t>
            </a:r>
            <a:r>
              <a:rPr lang="he-IL" baseline="0" dirty="0"/>
              <a:t> הוצג ממש לפני שגרסת המצגת הזו נוצרה – המחקרים הקליניים דווחו רק שתמונות </a:t>
            </a:r>
            <a:r>
              <a:rPr lang="he-IL" baseline="0" dirty="0" err="1"/>
              <a:t>הלפני</a:t>
            </a:r>
            <a:r>
              <a:rPr lang="he-IL" baseline="0" dirty="0"/>
              <a:t>/אחרי החלו להגיע) </a:t>
            </a:r>
          </a:p>
          <a:p>
            <a:pPr marL="263769" indent="-263769">
              <a:buSzPct val="100000"/>
              <a:buChar char="•"/>
            </a:pPr>
            <a:r>
              <a:rPr lang="he-IL" baseline="0" dirty="0"/>
              <a:t>100% ממשתתפי המחקר הקליני ראו ירידה בקווים עדינים וקמטים. הם לא ידעו באיזה תכשיר הם משתמשים – אולם 90% אמרו שברצונם לרכוש את המוצרים!</a:t>
            </a:r>
          </a:p>
          <a:p>
            <a:pPr marL="263769" indent="-263769">
              <a:buSzPct val="100000"/>
              <a:buChar char="•"/>
            </a:pPr>
            <a:r>
              <a:rPr lang="he-IL" baseline="0" dirty="0"/>
              <a:t>אלו הם מוצרים בעלי השפעה גבוהה, חדשניים ובטוחים ללא </a:t>
            </a:r>
            <a:r>
              <a:rPr lang="he-IL" baseline="0" dirty="0" err="1"/>
              <a:t>נוירוטוקסינס</a:t>
            </a:r>
            <a:r>
              <a:rPr lang="he-IL" baseline="0" dirty="0"/>
              <a:t> או מרכיבים קשים. הם "חופשיים מאכזריות". המרכיבים נבחרו בקפדנות תוך מחשבה רבה על בטיחות ויעילות. הם מייצגים את הטוב ביותר שבמדע ובטבע.</a:t>
            </a:r>
            <a:r>
              <a:rPr dirty="0"/>
              <a:t> </a:t>
            </a:r>
          </a:p>
        </p:txBody>
      </p:sp>
    </p:spTree>
    <p:extLst>
      <p:ext uri="{BB962C8B-B14F-4D97-AF65-F5344CB8AC3E}">
        <p14:creationId xmlns:p14="http://schemas.microsoft.com/office/powerpoint/2010/main" val="177168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pPr marL="285750" indent="-285750">
              <a:buSzPct val="100000"/>
              <a:buChar char="•"/>
              <a:defRPr sz="2400"/>
            </a:pPr>
            <a:r>
              <a:rPr lang="he-IL" dirty="0"/>
              <a:t>ראינו את תוצאות</a:t>
            </a:r>
            <a:r>
              <a:rPr lang="he-IL" baseline="0" dirty="0"/>
              <a:t> מולקולות איתות </a:t>
            </a:r>
            <a:r>
              <a:rPr lang="he-IL" baseline="0" dirty="0" err="1"/>
              <a:t>הרדוקס</a:t>
            </a:r>
            <a:r>
              <a:rPr lang="he-IL" baseline="0" dirty="0"/>
              <a:t> מבחוץ פנימה. עכשיו בוא נראה כיצד ניתן להגביר את בריאות התא מבפנים החוצה</a:t>
            </a:r>
          </a:p>
          <a:p>
            <a:pPr marL="285750" indent="-285750">
              <a:buSzPct val="100000"/>
              <a:buChar char="•"/>
              <a:defRPr sz="2400"/>
            </a:pPr>
            <a:r>
              <a:rPr lang="he-IL" baseline="0" dirty="0"/>
              <a:t>תוספי </a:t>
            </a:r>
            <a:r>
              <a:rPr lang="he-IL" baseline="0" dirty="0" err="1"/>
              <a:t>הרדוקס</a:t>
            </a:r>
            <a:r>
              <a:rPr lang="he-IL" baseline="0" dirty="0"/>
              <a:t> של החברה, התוסף הנוזלי שהנו ספינת הדגל של החברה, מכילים את </a:t>
            </a:r>
            <a:r>
              <a:rPr lang="he-IL" baseline="0" dirty="0" err="1"/>
              <a:t>אטתן</a:t>
            </a:r>
            <a:r>
              <a:rPr lang="he-IL" baseline="0" dirty="0"/>
              <a:t> מולקולות המביאות לתוצאות נראות של העור</a:t>
            </a:r>
          </a:p>
          <a:p>
            <a:pPr marL="285750" indent="-285750">
              <a:buSzPct val="100000"/>
              <a:buChar char="•"/>
              <a:defRPr sz="2400"/>
            </a:pPr>
            <a:r>
              <a:rPr lang="he-IL" baseline="0" dirty="0"/>
              <a:t>כאשר אנו שותים מולקולות אלו, התאים שלנו מזהים מיד שמדובר במולקולות טבעיות לגוף. הם מיד ניגשות לעבודה בהגבירן את התקשורת בין תא לתא, תומכות ברקמות, באיברים ומערכות הגוף. תיקון ויצירה מחדש נעשים אפשריים.</a:t>
            </a:r>
          </a:p>
          <a:p>
            <a:pPr marL="285750" indent="-285750">
              <a:buSzPct val="100000"/>
              <a:buChar char="•"/>
              <a:defRPr sz="2400"/>
            </a:pPr>
            <a:r>
              <a:rPr lang="he-IL" baseline="0" dirty="0"/>
              <a:t>רוב האנשים חווים יתרונות בריאותיים משתיית 4 אוז של תוספי </a:t>
            </a:r>
            <a:r>
              <a:rPr lang="he-IL" baseline="0" dirty="0" err="1"/>
              <a:t>רדוקס</a:t>
            </a:r>
            <a:r>
              <a:rPr lang="he-IL" baseline="0" dirty="0"/>
              <a:t> של החברה בכל יום. מולקולות </a:t>
            </a:r>
            <a:r>
              <a:rPr lang="he-IL" baseline="0" dirty="0" err="1"/>
              <a:t>רדוקס</a:t>
            </a:r>
            <a:r>
              <a:rPr lang="he-IL" baseline="0" dirty="0"/>
              <a:t> הנן בטוחות לעיניים ולשאר הרקמות העדינות, כמו גם לצמחים וחיות. מולקולות </a:t>
            </a:r>
            <a:r>
              <a:rPr lang="he-IL" baseline="0" dirty="0" err="1"/>
              <a:t>רדוקס</a:t>
            </a:r>
            <a:r>
              <a:rPr lang="he-IL" baseline="0" dirty="0"/>
              <a:t> יכולות לשמש כאשר הגוף מתוח ע"י חום או טראומה</a:t>
            </a:r>
            <a:r>
              <a:rPr dirty="0"/>
              <a:t> </a:t>
            </a:r>
            <a:endParaRPr lang="he-IL" dirty="0"/>
          </a:p>
          <a:p>
            <a:pPr marL="285750" indent="-285750">
              <a:buSzPct val="100000"/>
              <a:buChar char="•"/>
              <a:defRPr sz="2400"/>
            </a:pPr>
            <a:r>
              <a:rPr lang="he-IL" dirty="0"/>
              <a:t>לא</a:t>
            </a:r>
            <a:r>
              <a:rPr lang="he-IL" baseline="0" dirty="0"/>
              <a:t> ניתן להיות אלרגי למולקולות אלו. אין תופעות לוואי. החברה השקיעה מיליונים במחקרי בטיחות המראים כי המוצרים הנם 100% בטוחים ולא רעילים לגוף. אין כל סיכון של מנת יתר. אין כל תרופה, טיפול או מצב בריאותי שאינם מאפשרים שימוש במוצרי החברה. עובדות בטיחות אלו הם משמעותיים ביותר!</a:t>
            </a:r>
          </a:p>
          <a:p>
            <a:pPr marL="285750" indent="-285750">
              <a:buSzPct val="100000"/>
              <a:buChar char="•"/>
              <a:defRPr sz="2400"/>
            </a:pPr>
            <a:r>
              <a:rPr lang="he-IL" baseline="0" dirty="0"/>
              <a:t>בין היתרונות הרבים בהם תבחין, קיימים עליה באנרגיה וחיזוק של המערכת החיסונית. כאב, שינויי מצב רוח, עייפות ושינה דלה יכולים להיות בעיות אותן ניתן לפתור. צפה בשיפור כאשר הגוף מועצם לרפא את עצמו!</a:t>
            </a:r>
            <a:r>
              <a:rPr dirty="0"/>
              <a:t> </a:t>
            </a:r>
            <a:endParaRPr lang="he-IL" dirty="0"/>
          </a:p>
          <a:p>
            <a:pPr marL="285750" indent="-285750">
              <a:buSzPct val="100000"/>
              <a:buChar char="•"/>
              <a:defRPr sz="2400"/>
            </a:pPr>
            <a:r>
              <a:rPr lang="he-IL" dirty="0"/>
              <a:t> תוכל</a:t>
            </a:r>
            <a:r>
              <a:rPr lang="he-IL" baseline="0" dirty="0"/>
              <a:t> לצפות </a:t>
            </a:r>
            <a:r>
              <a:rPr lang="he-IL" baseline="0" dirty="0" err="1"/>
              <a:t>שהאינטיליגנציה</a:t>
            </a:r>
            <a:r>
              <a:rPr lang="he-IL" baseline="0" dirty="0"/>
              <a:t> הטבעית של גופך </a:t>
            </a:r>
            <a:r>
              <a:rPr lang="he-IL" baseline="0" dirty="0" err="1"/>
              <a:t>יתעדף</a:t>
            </a:r>
            <a:r>
              <a:rPr lang="he-IL" baseline="0" dirty="0"/>
              <a:t> ויתחיל לרפא כל בעיה באזור. התוצאה תהיה שונה מאדם לאדם. תקשורת ואיתות בין התאים תתעצם, כך שהתאים יהפכו להיות מודעים יותר למיקום של רעלנים ונזק. היכן נמצא חוסר איזון.</a:t>
            </a:r>
          </a:p>
          <a:p>
            <a:pPr marL="285750" indent="-285750">
              <a:buSzPct val="100000"/>
              <a:buChar char="•"/>
              <a:defRPr sz="2400"/>
            </a:pPr>
            <a:r>
              <a:rPr lang="he-IL" baseline="0" dirty="0"/>
              <a:t>(אופציה: אם יש לך מוצר של החברה, הצע לאורח שלך לטעום מכוס של 2 אוז)</a:t>
            </a:r>
            <a:endParaRPr dirty="0"/>
          </a:p>
        </p:txBody>
      </p:sp>
    </p:spTree>
    <p:extLst>
      <p:ext uri="{BB962C8B-B14F-4D97-AF65-F5344CB8AC3E}">
        <p14:creationId xmlns:p14="http://schemas.microsoft.com/office/powerpoint/2010/main" val="1835431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marL="244928" indent="-244928">
              <a:buSzPct val="100000"/>
              <a:buChar char="•"/>
            </a:pPr>
            <a:r>
              <a:rPr lang="he-IL" dirty="0"/>
              <a:t>בוא נביט</a:t>
            </a:r>
            <a:r>
              <a:rPr lang="he-IL" baseline="0" dirty="0"/>
              <a:t> בגורמים מדעיים חשובים מאחורי הטכנולוגיה של החברה</a:t>
            </a:r>
          </a:p>
          <a:p>
            <a:pPr marL="244928" indent="-244928">
              <a:buSzPct val="100000"/>
              <a:buChar char="•"/>
            </a:pPr>
            <a:r>
              <a:rPr lang="he-IL" baseline="0" dirty="0"/>
              <a:t>מעבדת תפקוד האדם של אוניברסיטת צפון קרולינה ביצעה מספר מחקרים </a:t>
            </a:r>
            <a:r>
              <a:rPr lang="he-IL" baseline="0" dirty="0" err="1"/>
              <a:t>עוורים</a:t>
            </a:r>
            <a:r>
              <a:rPr lang="he-IL" baseline="0" dirty="0"/>
              <a:t> של הטכנולוגיה של החברה</a:t>
            </a:r>
          </a:p>
          <a:p>
            <a:pPr marL="244928" indent="-244928">
              <a:buSzPct val="100000"/>
              <a:buChar char="•"/>
            </a:pPr>
            <a:r>
              <a:rPr lang="he-IL" baseline="0" dirty="0"/>
              <a:t>בנטילה יומיומית, הטכנולוגיה גרמה להפחתה משמעותית בגורמי סיכון למחלה המערבים מתח נוגד </a:t>
            </a:r>
            <a:r>
              <a:rPr lang="he-IL" baseline="0" dirty="0" err="1"/>
              <a:t>חימצון</a:t>
            </a:r>
            <a:r>
              <a:rPr lang="he-IL" baseline="0" dirty="0"/>
              <a:t>. זה כלל גורמים התורמים באופן משמעותי למחלות לב, רמות </a:t>
            </a:r>
            <a:r>
              <a:rPr lang="he-IL" baseline="0" dirty="0" err="1"/>
              <a:t>קולסטרול</a:t>
            </a:r>
            <a:r>
              <a:rPr lang="he-IL" baseline="0" dirty="0"/>
              <a:t> גבוהות, כמו גם נזק </a:t>
            </a:r>
            <a:r>
              <a:rPr lang="he-IL" baseline="0" dirty="0" err="1"/>
              <a:t>לדנא</a:t>
            </a:r>
            <a:endParaRPr lang="he-IL" baseline="0" dirty="0"/>
          </a:p>
          <a:p>
            <a:pPr marL="244928" indent="-244928">
              <a:buSzPct val="100000"/>
              <a:buChar char="•"/>
            </a:pPr>
            <a:r>
              <a:rPr lang="he-IL" baseline="0" dirty="0"/>
              <a:t>מתח נוגד </a:t>
            </a:r>
            <a:r>
              <a:rPr lang="he-IL" baseline="0" dirty="0" err="1"/>
              <a:t>חימצון</a:t>
            </a:r>
            <a:r>
              <a:rPr lang="he-IL" baseline="0" dirty="0"/>
              <a:t> יכול להוביל לדלקת, המובנת כיום כגורם מספר אחת של רוב מצבי הבריאות הכרוניים</a:t>
            </a:r>
            <a:endParaRPr dirty="0"/>
          </a:p>
          <a:p>
            <a:pPr marL="244928" indent="-244928">
              <a:buSzPct val="100000"/>
              <a:buChar char="•"/>
            </a:pPr>
            <a:r>
              <a:rPr lang="he-IL" dirty="0"/>
              <a:t>מה יכול להיות חשוב יותר מאשר להפחית</a:t>
            </a:r>
            <a:r>
              <a:rPr lang="he-IL" baseline="0" dirty="0"/>
              <a:t> את גורמי הסיכון למחלות עבורך ועבור אהובייך?</a:t>
            </a:r>
            <a:endParaRPr dirty="0"/>
          </a:p>
        </p:txBody>
      </p:sp>
    </p:spTree>
    <p:extLst>
      <p:ext uri="{BB962C8B-B14F-4D97-AF65-F5344CB8AC3E}">
        <p14:creationId xmlns:p14="http://schemas.microsoft.com/office/powerpoint/2010/main" val="163593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pPr marL="279009" indent="-279009">
              <a:buSzPct val="100000"/>
              <a:buChar char="•"/>
            </a:pPr>
            <a:r>
              <a:rPr lang="he-IL" dirty="0"/>
              <a:t>אותה מעבדה</a:t>
            </a:r>
            <a:r>
              <a:rPr lang="he-IL" baseline="0" dirty="0"/>
              <a:t> ביצעה בדיקות עיוורות כפולות לאתלטים. רוכבי אופניים הראו סבילות מוגברת, ריבוי </a:t>
            </a:r>
            <a:r>
              <a:rPr lang="he-IL" baseline="0" dirty="0" err="1"/>
              <a:t>גליקוגן</a:t>
            </a:r>
            <a:r>
              <a:rPr lang="he-IL" baseline="0" dirty="0"/>
              <a:t> בשריר, החלמה מהירה יותר ויכולת טובה יותר לשרוף שומן</a:t>
            </a:r>
            <a:br>
              <a:rPr dirty="0"/>
            </a:br>
            <a:r>
              <a:rPr lang="he-IL" dirty="0"/>
              <a:t>כאשר הם ניסו זאת על עכברים,</a:t>
            </a:r>
            <a:r>
              <a:rPr lang="he-IL" baseline="0" dirty="0"/>
              <a:t> העכברים רצו 29% רחוק יותר כאשר שתו מתוסף החברה</a:t>
            </a:r>
          </a:p>
          <a:p>
            <a:pPr marL="279009" indent="-279009">
              <a:buSzPct val="100000"/>
              <a:buChar char="•"/>
            </a:pPr>
            <a:r>
              <a:rPr lang="he-IL" baseline="0" dirty="0"/>
              <a:t>גם אם איננו אתלטים, רובנו יכולים לעשות שימוש ביותר סיבולת והחלמה מהירה יותר בחיי היומיום</a:t>
            </a:r>
            <a:endParaRPr dirty="0"/>
          </a:p>
        </p:txBody>
      </p:sp>
    </p:spTree>
    <p:extLst>
      <p:ext uri="{BB962C8B-B14F-4D97-AF65-F5344CB8AC3E}">
        <p14:creationId xmlns:p14="http://schemas.microsoft.com/office/powerpoint/2010/main" val="185038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marL="323850" indent="-323850">
              <a:buSzPct val="100000"/>
              <a:buChar char="•"/>
            </a:pPr>
            <a:r>
              <a:rPr lang="he-IL" dirty="0"/>
              <a:t>אלפי</a:t>
            </a:r>
            <a:r>
              <a:rPr lang="he-IL" baseline="0" dirty="0"/>
              <a:t> עדויות הגיעו מאנשים אשר זכו ליתרונות יוצאי דופן ממוצרי החברה</a:t>
            </a:r>
            <a:endParaRPr dirty="0"/>
          </a:p>
          <a:p>
            <a:pPr marL="552450" lvl="1" indent="-323850">
              <a:buSzPct val="100000"/>
              <a:buChar char="•"/>
            </a:pPr>
            <a:r>
              <a:rPr lang="he-IL" dirty="0"/>
              <a:t>חלק מהאנשים הבחינו</a:t>
            </a:r>
            <a:r>
              <a:rPr lang="he-IL" baseline="0" dirty="0"/>
              <a:t> בשינויים חיוביים מהר מאוד</a:t>
            </a:r>
          </a:p>
          <a:p>
            <a:pPr marL="552450" lvl="1" indent="-323850">
              <a:buSzPct val="100000"/>
              <a:buChar char="•"/>
            </a:pPr>
            <a:r>
              <a:rPr lang="he-IL" baseline="0" dirty="0"/>
              <a:t>עבור אחרים השינוי יכול לקחת מספר חודשים</a:t>
            </a:r>
          </a:p>
          <a:p>
            <a:pPr marL="228600" lvl="1" indent="0">
              <a:buSzPct val="100000"/>
              <a:buNone/>
            </a:pPr>
            <a:r>
              <a:rPr lang="he-IL" baseline="0" dirty="0"/>
              <a:t>מחקרים מראים שכל אחד יכול להרוויח ממוצרי החברה באשר הם מבחינים בהבדל או לא.</a:t>
            </a:r>
          </a:p>
          <a:p>
            <a:pPr marL="228600" lvl="1" indent="0">
              <a:buSzPct val="100000"/>
              <a:buNone/>
            </a:pPr>
            <a:r>
              <a:rPr lang="he-IL" baseline="0" dirty="0"/>
              <a:t>(אם מדובר בקבוצה, שאל אם מישהו רוצה לחלוק עדות של דקה אחת של ניסיונם האישי. אם רק אתה יכול לחלוק, עשה זאת בדקה אחת של עדות. תוכל גם להאזין לעדות משיחת הועידה היומית או להציג את עדות </a:t>
            </a:r>
            <a:r>
              <a:rPr lang="he-IL" baseline="0" dirty="0" err="1"/>
              <a:t>הוידאו</a:t>
            </a:r>
            <a:r>
              <a:rPr lang="he-IL" baseline="0" dirty="0"/>
              <a:t> בשקופית הבאה., חלוק</a:t>
            </a:r>
            <a:endParaRPr dirty="0"/>
          </a:p>
        </p:txBody>
      </p:sp>
    </p:spTree>
    <p:extLst>
      <p:ext uri="{BB962C8B-B14F-4D97-AF65-F5344CB8AC3E}">
        <p14:creationId xmlns:p14="http://schemas.microsoft.com/office/powerpoint/2010/main" val="177855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lvl1pPr marL="298938" indent="-298938">
              <a:buSzPct val="100000"/>
              <a:buChar char="•"/>
            </a:lvl1pPr>
          </a:lstStyle>
          <a:p>
            <a:r>
              <a:rPr lang="he-IL" dirty="0"/>
              <a:t>החברה אינה טוענת</a:t>
            </a:r>
            <a:r>
              <a:rPr lang="he-IL" baseline="0" dirty="0"/>
              <a:t> על טענה רפואית כאילו ביכולתה למנוע, לטפל, לרפא כל מחלה או מצב בריאותי. בארה"ב, רק מוצר המסווג כתרופה יכול לטעון טענות אלו. מוצרי החברה מסווגים כתוספי דיאטה. זהו תוסף מולקולרית התומך ביכולת הטבעית של הגוף לרפא את עצמו.</a:t>
            </a:r>
            <a:endParaRPr dirty="0"/>
          </a:p>
        </p:txBody>
      </p:sp>
    </p:spTree>
    <p:extLst>
      <p:ext uri="{BB962C8B-B14F-4D97-AF65-F5344CB8AC3E}">
        <p14:creationId xmlns:p14="http://schemas.microsoft.com/office/powerpoint/2010/main" val="480962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pPr marL="298938" indent="-298938">
              <a:buSzPct val="100000"/>
              <a:buChar char="•"/>
            </a:pPr>
            <a:r>
              <a:rPr lang="he-IL" dirty="0"/>
              <a:t>המידע החיובי על טכנולוגיית</a:t>
            </a:r>
            <a:r>
              <a:rPr lang="he-IL" baseline="0" dirty="0"/>
              <a:t> החברה וטכנולוגיית </a:t>
            </a:r>
            <a:r>
              <a:rPr lang="he-IL" baseline="0" dirty="0" err="1"/>
              <a:t>הרדוקס</a:t>
            </a:r>
            <a:r>
              <a:rPr lang="he-IL" baseline="0" dirty="0"/>
              <a:t> קיים בשפע באינטרנט אולם זכור שגוגל הנו מנוע חיפש, לא מנוע מחקר. כאשר אתה מחפש בגוגל מידע בנוגע לטכנולוגיית החברה, יכול להיות שתמצא אתר הטוען כי מדובר במי מלח יקרים ותו לא</a:t>
            </a:r>
          </a:p>
          <a:p>
            <a:pPr marL="298938" indent="-298938">
              <a:buSzPct val="100000"/>
              <a:buChar char="•"/>
            </a:pPr>
            <a:r>
              <a:rPr lang="he-IL" baseline="0" dirty="0"/>
              <a:t>בלוג זה נכתב בשנת 2012 ולא ציין את כל הניסויים שנעשו באותו זמן ומאז 2012. הבלוג אינו מציין כל תוצאות של מחקר שדה, כל תוצאות של ניסויים קליניים וכל עובדות מכל סוג. הטענות שלהם נתמכות רק ע"י רופא שאינו עובד כרופא ואשר פרש מהתעשייה לפני 27 שנים...</a:t>
            </a:r>
          </a:p>
          <a:p>
            <a:pPr marL="298938" indent="-298938">
              <a:buSzPct val="100000"/>
              <a:buChar char="•"/>
            </a:pPr>
            <a:r>
              <a:rPr lang="he-IL" baseline="0" dirty="0"/>
              <a:t>האם תסמוך על אתר אינטרנט שלא עודכן במשך 4 שנים ואינו מציג מידע </a:t>
            </a:r>
            <a:r>
              <a:rPr lang="he-IL" baseline="0" dirty="0" err="1"/>
              <a:t>מדוייק</a:t>
            </a:r>
            <a:r>
              <a:rPr lang="he-IL" baseline="0" dirty="0"/>
              <a:t>?</a:t>
            </a:r>
            <a:r>
              <a:rPr lang="en-US" dirty="0"/>
              <a:t> </a:t>
            </a:r>
          </a:p>
          <a:p>
            <a:pPr marL="298938" indent="-298938">
              <a:buSzPct val="100000"/>
              <a:buChar char="•"/>
            </a:pPr>
            <a:r>
              <a:rPr lang="he-IL" dirty="0"/>
              <a:t>או רופא שלא עבד</a:t>
            </a:r>
            <a:r>
              <a:rPr lang="he-IL" baseline="0" dirty="0"/>
              <a:t> כרופא במשך 27 שנים?</a:t>
            </a:r>
            <a:endParaRPr lang="en-US" dirty="0"/>
          </a:p>
          <a:p>
            <a:pPr marL="298938" indent="-298938">
              <a:buSzPct val="100000"/>
              <a:buChar char="•"/>
            </a:pPr>
            <a:r>
              <a:rPr lang="he-IL" dirty="0"/>
              <a:t>היה אתה השופט</a:t>
            </a:r>
            <a:endParaRPr lang="en-US" dirty="0"/>
          </a:p>
          <a:p>
            <a:endParaRPr dirty="0"/>
          </a:p>
        </p:txBody>
      </p:sp>
    </p:spTree>
    <p:extLst>
      <p:ext uri="{BB962C8B-B14F-4D97-AF65-F5344CB8AC3E}">
        <p14:creationId xmlns:p14="http://schemas.microsoft.com/office/powerpoint/2010/main" val="414592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pPr marL="298938" indent="-298938">
              <a:buSzPct val="100000"/>
              <a:buChar char="•"/>
            </a:pPr>
            <a:r>
              <a:rPr lang="he-IL" dirty="0"/>
              <a:t>רופאים</a:t>
            </a:r>
            <a:r>
              <a:rPr lang="he-IL" baseline="0" dirty="0"/>
              <a:t> רבים, מדענים, אתלטים ומומחים בעלי שם בתחומים שונים ממליצים על טכנולוגיית החברה, ומספרם גדל במהירות.</a:t>
            </a:r>
          </a:p>
          <a:p>
            <a:pPr marL="298938" indent="-298938">
              <a:buSzPct val="100000"/>
              <a:buChar char="•"/>
            </a:pPr>
            <a:r>
              <a:rPr lang="he-IL" baseline="0" dirty="0"/>
              <a:t>רבים מעורבים בקריירה מכובדת ביותר והם בעלי תארים מכובדים. הם עשו את המחקר שלהם. רבים תורמים את זמנם לחברה</a:t>
            </a:r>
          </a:p>
          <a:p>
            <a:pPr marL="298938" indent="-298938">
              <a:buSzPct val="100000"/>
              <a:buChar char="•"/>
            </a:pPr>
            <a:r>
              <a:rPr lang="he-IL" baseline="0" dirty="0"/>
              <a:t>טכנולוגיית החברה זכתה לתמיכה בכל העולם כחידוש היוצר קטגוריה חדשה</a:t>
            </a:r>
          </a:p>
          <a:p>
            <a:pPr marL="298938" indent="-298938">
              <a:buSzPct val="100000"/>
              <a:buChar char="•"/>
            </a:pPr>
            <a:r>
              <a:rPr lang="he-IL" baseline="0" dirty="0"/>
              <a:t>החברה זוכה להערכה בשל מסירותה לערכים ומטרות על פני אגו ושיקולים כלכליים, האתוס המרכזי של החברה</a:t>
            </a:r>
          </a:p>
          <a:p>
            <a:pPr marL="298938" indent="-298938">
              <a:buSzPct val="100000"/>
              <a:buChar char="•"/>
            </a:pPr>
            <a:r>
              <a:rPr lang="he-IL" baseline="0" dirty="0"/>
              <a:t>החברה מושכת מוחות גדולים, לבבות גדולים ואנשים המכוונים לרוחניות המאמינים שיש להם אחריות לחלוק מתנה זו עם האנושות</a:t>
            </a:r>
            <a:endParaRPr dirty="0"/>
          </a:p>
        </p:txBody>
      </p:sp>
    </p:spTree>
    <p:extLst>
      <p:ext uri="{BB962C8B-B14F-4D97-AF65-F5344CB8AC3E}">
        <p14:creationId xmlns:p14="http://schemas.microsoft.com/office/powerpoint/2010/main" val="1624524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marL="298938" indent="-298938">
              <a:buSzPct val="100000"/>
              <a:buChar char="•"/>
              <a:defRPr sz="3000"/>
            </a:pPr>
            <a:r>
              <a:rPr lang="he-IL" dirty="0"/>
              <a:t>ככל שיותר ויותר אנשים</a:t>
            </a:r>
            <a:r>
              <a:rPr lang="he-IL" baseline="0" dirty="0"/>
              <a:t> לומדים על פריצת הדרך של החברה ומבינים את הפוטנציאל לעזור לאחרים</a:t>
            </a:r>
            <a:endParaRPr dirty="0"/>
          </a:p>
          <a:p>
            <a:pPr marL="527538" lvl="1" indent="-298938">
              <a:buSzPct val="100000"/>
              <a:buChar char="•"/>
              <a:defRPr sz="3000"/>
            </a:pPr>
            <a:r>
              <a:rPr lang="he-IL" dirty="0"/>
              <a:t>החברה שלנו עלתה במהירות</a:t>
            </a:r>
            <a:r>
              <a:rPr lang="he-IL" baseline="0" dirty="0"/>
              <a:t> ל-100 חברות שיווק ישיר המובילות בעולם. ישנן אלפי חברות מכירה ישירה, לכן זו תוצאה מרשימה ביותר לחברה כה צעירה עם מספר קטן של מוצרים</a:t>
            </a:r>
            <a:r>
              <a:rPr dirty="0"/>
              <a:t>. </a:t>
            </a:r>
          </a:p>
          <a:p>
            <a:pPr marL="298938" indent="-298938">
              <a:buSzPct val="100000"/>
              <a:buChar char="•"/>
              <a:defRPr sz="3000"/>
            </a:pPr>
            <a:r>
              <a:rPr lang="he-IL" dirty="0"/>
              <a:t>הצעת מוצרי החברה דרך רשת השיווק מאפשרת לאנשים</a:t>
            </a:r>
            <a:r>
              <a:rPr lang="he-IL" baseline="0" dirty="0"/>
              <a:t> פשוטים כמוני וכמוך החולקים במטרה שלנו להרוויח כלכלית, מאשר סוכנויות פרסום וחברות תרופות</a:t>
            </a:r>
            <a:endParaRPr dirty="0"/>
          </a:p>
          <a:p>
            <a:pPr marL="298938" indent="-298938">
              <a:buSzPct val="100000"/>
              <a:buChar char="•"/>
              <a:defRPr sz="3000"/>
            </a:pPr>
            <a:r>
              <a:rPr lang="he-IL" dirty="0"/>
              <a:t>מוצרי</a:t>
            </a:r>
            <a:r>
              <a:rPr lang="he-IL" baseline="0" dirty="0"/>
              <a:t> החברה זמינים יותר למספר רב יותר של אנשים למגוון רחב יותר של בעיות בריאות – מאשר היה קורה אם היה מדובר בתרופה</a:t>
            </a:r>
          </a:p>
          <a:p>
            <a:pPr marL="298938" indent="-298938">
              <a:buSzPct val="100000"/>
              <a:buChar char="•"/>
              <a:defRPr sz="3000"/>
            </a:pPr>
            <a:r>
              <a:rPr lang="he-IL" baseline="0" dirty="0"/>
              <a:t>מוצרינו דורשים הסבר. שיווק דרך רשת מתגמל אנשים המשקיעים את זמנם, אמינותם והשפעתם בכדי לספר את סיפור החברה</a:t>
            </a:r>
            <a:endParaRPr dirty="0"/>
          </a:p>
          <a:p>
            <a:pPr marL="298938" indent="-298938">
              <a:buSzPct val="100000"/>
              <a:buChar char="•"/>
              <a:defRPr sz="3000"/>
            </a:pPr>
            <a:r>
              <a:rPr lang="he-IL" dirty="0"/>
              <a:t>החברה נותנת</a:t>
            </a:r>
            <a:r>
              <a:rPr lang="he-IL" baseline="0" dirty="0"/>
              <a:t> 50% מנפח המכירות העולמי חזרה לאנשים כמונו כהמחאה של תודה רבה, בכל שבוע ושבוע</a:t>
            </a:r>
          </a:p>
          <a:p>
            <a:pPr marL="298938" indent="-298938">
              <a:buSzPct val="100000"/>
              <a:buChar char="•"/>
              <a:defRPr sz="3000"/>
            </a:pPr>
            <a:r>
              <a:rPr lang="he-IL" baseline="0" dirty="0"/>
              <a:t>הכנסה זו היא כסף הממשיך להצטבר אם אתה עובד או לא. לדוגמא, ריבית על הכסף שיש לך בבנק היא מחוץ להישג ידם של רוב האנשים. כאשר משווקי רשת מוצאים את הצוות שלהם לצורך הפצת המוצר והגדלת הלקוחות, הכנסה צדדית יכולה להפוך למציאות עבורם</a:t>
            </a:r>
            <a:endParaRPr dirty="0"/>
          </a:p>
        </p:txBody>
      </p:sp>
    </p:spTree>
    <p:extLst>
      <p:ext uri="{BB962C8B-B14F-4D97-AF65-F5344CB8AC3E}">
        <p14:creationId xmlns:p14="http://schemas.microsoft.com/office/powerpoint/2010/main" val="275359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pPr marL="298938" indent="-298938">
              <a:buSzPct val="100000"/>
              <a:buChar char="•"/>
            </a:pPr>
            <a:r>
              <a:rPr lang="he-IL" dirty="0"/>
              <a:t>אם</a:t>
            </a:r>
            <a:r>
              <a:rPr lang="he-IL" baseline="0" dirty="0"/>
              <a:t> מדובר בזמן חופשי, משרה חלקית או משרה מלאה, עסק של שיווק רשת מאפשר לאנשים את היתרונות של להיות יזם בלי לקחת את הסיכונים וההוצאות של עסק מסורתי</a:t>
            </a:r>
          </a:p>
          <a:p>
            <a:pPr marL="298938" indent="-298938">
              <a:buSzPct val="100000"/>
              <a:buChar char="•"/>
            </a:pPr>
            <a:r>
              <a:rPr lang="he-IL" baseline="0" dirty="0"/>
              <a:t>אנשים </a:t>
            </a:r>
            <a:r>
              <a:rPr lang="he-IL" baseline="0" dirty="0" err="1"/>
              <a:t>מסויימים</a:t>
            </a:r>
            <a:r>
              <a:rPr lang="he-IL" baseline="0" dirty="0"/>
              <a:t> מבלבלים שיווק רשת עם מכירה קמעונאית בגלל שזה מה שהם מכירים. אולם למרות ששיווק רשת כולל מכירה ללקוחות, שיטה זו מבוססת על בניית רשת של מפיצים תוך שימוש בשיטת הפרסום העתיקה והיעילה ביותר: מפה לאוזן</a:t>
            </a:r>
            <a:endParaRPr dirty="0"/>
          </a:p>
          <a:p>
            <a:pPr marL="298938" indent="-298938">
              <a:buSzPct val="100000"/>
              <a:buChar char="•"/>
            </a:pPr>
            <a:r>
              <a:rPr lang="he-IL" dirty="0"/>
              <a:t>שיטה זו הוכיחה</a:t>
            </a:r>
            <a:r>
              <a:rPr lang="he-IL" baseline="0" dirty="0"/>
              <a:t> את עצמה כמודל עסקי מצליח מאוד למעלה מעשור</a:t>
            </a:r>
          </a:p>
          <a:p>
            <a:pPr marL="298938" indent="-298938">
              <a:buSzPct val="100000"/>
              <a:buChar char="•"/>
            </a:pPr>
            <a:r>
              <a:rPr lang="he-IL" baseline="0" dirty="0"/>
              <a:t>אנו תומכים אחד בשני, עושים שימוש במצגות אותן ניתן לשכפל בקלות. אנו לוקחים חלק באימון חינוכי חינם באמצעות הטלפון והאינטרנט כדי ללמוד ולגדול עם החברה. אנו שומרים על פשטות</a:t>
            </a:r>
            <a:endParaRPr dirty="0"/>
          </a:p>
        </p:txBody>
      </p:sp>
    </p:spTree>
    <p:extLst>
      <p:ext uri="{BB962C8B-B14F-4D97-AF65-F5344CB8AC3E}">
        <p14:creationId xmlns:p14="http://schemas.microsoft.com/office/powerpoint/2010/main" val="14824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marL="298938" indent="-298938">
              <a:buSzPct val="100000"/>
              <a:buChar char="•"/>
            </a:pPr>
            <a:r>
              <a:rPr lang="he-IL" dirty="0"/>
              <a:t> נוסדה ע"י</a:t>
            </a:r>
            <a:r>
              <a:rPr lang="he-IL" baseline="0" dirty="0"/>
              <a:t> 3 אנשי עסקים שנתקלו בטכנולוגיה ייחודית כאשר היא עוד במחקר ופיתוח. מה שהתחיל כמהלך עסקי, הפך למשימה לשיפור חיים</a:t>
            </a:r>
            <a:r>
              <a:rPr dirty="0"/>
              <a:t>ASEA</a:t>
            </a:r>
          </a:p>
          <a:p>
            <a:pPr marL="298938" indent="-298938">
              <a:buSzPct val="100000"/>
              <a:buChar char="•"/>
            </a:pPr>
            <a:r>
              <a:rPr lang="he-IL" dirty="0"/>
              <a:t>כאשר חברת</a:t>
            </a:r>
            <a:r>
              <a:rPr lang="he-IL" baseline="0" dirty="0"/>
              <a:t> תרופות מרכזית רצתה לרכוש את הפטנטים, אנשי עסקים אלו סרבו, למרות שהוצע להם סכום שהיה מבטיח להם עושר לדורות</a:t>
            </a:r>
            <a:endParaRPr dirty="0"/>
          </a:p>
          <a:p>
            <a:pPr marL="298938" indent="-298938">
              <a:buSzPct val="100000"/>
              <a:buChar char="•"/>
            </a:pPr>
            <a:r>
              <a:rPr lang="he-IL" dirty="0"/>
              <a:t>מטרתם</a:t>
            </a:r>
            <a:r>
              <a:rPr lang="he-IL" baseline="0" dirty="0"/>
              <a:t> הפכה להיות ממוקדת </a:t>
            </a:r>
            <a:r>
              <a:rPr lang="he-IL" baseline="0" dirty="0" err="1"/>
              <a:t>בהנגשת</a:t>
            </a:r>
            <a:r>
              <a:rPr lang="he-IL" baseline="0" dirty="0"/>
              <a:t> פריצת הדרך הזאת ישירות לאנשים, ע"י האנשים – במהירות האפשרית. בעשותם זאת, הם הניחו "עקרונות ומטרות" על פני "אגו ושיקולים כלכליים"</a:t>
            </a:r>
            <a:endParaRPr dirty="0"/>
          </a:p>
        </p:txBody>
      </p:sp>
    </p:spTree>
    <p:extLst>
      <p:ext uri="{BB962C8B-B14F-4D97-AF65-F5344CB8AC3E}">
        <p14:creationId xmlns:p14="http://schemas.microsoft.com/office/powerpoint/2010/main" val="378251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pPr marL="298938" indent="-298938">
              <a:buSzPct val="100000"/>
              <a:buChar char="•"/>
            </a:pPr>
            <a:r>
              <a:rPr lang="he-IL" dirty="0"/>
              <a:t>בדלל שהעסק</a:t>
            </a:r>
            <a:r>
              <a:rPr lang="he-IL" baseline="0" dirty="0"/>
              <a:t> שלנו הוא בראש ובראשונה לחלוק ולא למכור, אנו יכולים להיות אנו עצמנו</a:t>
            </a:r>
          </a:p>
          <a:p>
            <a:pPr marL="298938" indent="-298938">
              <a:buSzPct val="100000"/>
              <a:buChar char="•"/>
            </a:pPr>
            <a:r>
              <a:rPr lang="he-IL" dirty="0"/>
              <a:t>באשר אנו מעוניינים</a:t>
            </a:r>
            <a:r>
              <a:rPr lang="he-IL" baseline="0" dirty="0"/>
              <a:t> להרוויח מעט או הרבה, אנו יכולים להתחבר לעסק זה בקצב שמתאים לנו ולרקום אותו לתוך חיינו. כולנו מביאים את המתנות המיוחדות שנו ואת האישיות שלנו לתוך העסק</a:t>
            </a:r>
            <a:endParaRPr dirty="0"/>
          </a:p>
        </p:txBody>
      </p:sp>
    </p:spTree>
    <p:extLst>
      <p:ext uri="{BB962C8B-B14F-4D97-AF65-F5344CB8AC3E}">
        <p14:creationId xmlns:p14="http://schemas.microsoft.com/office/powerpoint/2010/main" val="454331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r>
              <a:rPr lang="he-IL" dirty="0"/>
              <a:t>אנשים הופכים מעוניינים בחברה בד"כ</a:t>
            </a:r>
            <a:r>
              <a:rPr lang="he-IL" baseline="0" dirty="0"/>
              <a:t> בעקבות אחת משש סיבות</a:t>
            </a:r>
          </a:p>
          <a:p>
            <a:r>
              <a:rPr dirty="0"/>
              <a:t> ●  </a:t>
            </a:r>
            <a:r>
              <a:rPr lang="he-IL" dirty="0"/>
              <a:t>יש להם </a:t>
            </a:r>
            <a:r>
              <a:rPr lang="he-IL" dirty="0" err="1"/>
              <a:t>בעית</a:t>
            </a:r>
            <a:r>
              <a:rPr lang="he-IL" dirty="0"/>
              <a:t> בריאות,</a:t>
            </a:r>
            <a:r>
              <a:rPr lang="he-IL" baseline="0" dirty="0"/>
              <a:t> רוצים להרגיש טוב יותר, או מעוניינים להשקיע בעתיד הבריאות</a:t>
            </a:r>
            <a:endParaRPr dirty="0"/>
          </a:p>
          <a:p>
            <a:r>
              <a:rPr dirty="0"/>
              <a:t> ●  </a:t>
            </a:r>
            <a:r>
              <a:rPr lang="he-IL" dirty="0"/>
              <a:t>מכירים או</a:t>
            </a:r>
            <a:r>
              <a:rPr lang="he-IL" baseline="0" dirty="0"/>
              <a:t> אוהבים מישהו עם בעיית בריאות</a:t>
            </a:r>
          </a:p>
          <a:p>
            <a:r>
              <a:rPr dirty="0"/>
              <a:t> ●  </a:t>
            </a:r>
            <a:r>
              <a:rPr lang="he-IL" dirty="0"/>
              <a:t>הם אתלטים</a:t>
            </a:r>
            <a:r>
              <a:rPr lang="he-IL" baseline="0" dirty="0"/>
              <a:t> או רק רוצים שתהיה להם יותר אנרגיה ופחות עייפות בחיי היומיום</a:t>
            </a:r>
          </a:p>
          <a:p>
            <a:r>
              <a:rPr dirty="0"/>
              <a:t> ●  </a:t>
            </a:r>
            <a:r>
              <a:rPr lang="he-IL" dirty="0"/>
              <a:t>הם מעוניינים לשפר</a:t>
            </a:r>
            <a:r>
              <a:rPr lang="he-IL" baseline="0" dirty="0"/>
              <a:t> את הדרך בה הם נראים ונמשכים ליתרונות אנטי </a:t>
            </a:r>
            <a:r>
              <a:rPr lang="he-IL" baseline="0" dirty="0" err="1"/>
              <a:t>אייג'ינג</a:t>
            </a:r>
            <a:r>
              <a:rPr lang="he-IL" baseline="0" dirty="0"/>
              <a:t> של העור</a:t>
            </a:r>
            <a:r>
              <a:rPr dirty="0"/>
              <a:t> </a:t>
            </a:r>
            <a:endParaRPr lang="he-IL" dirty="0"/>
          </a:p>
          <a:p>
            <a:r>
              <a:rPr dirty="0"/>
              <a:t>●  </a:t>
            </a:r>
            <a:r>
              <a:rPr lang="he-IL" dirty="0"/>
              <a:t>הם נמצאים</a:t>
            </a:r>
            <a:r>
              <a:rPr lang="he-IL" baseline="0" dirty="0"/>
              <a:t> בלחץ כלכלי ויכולים לעשות שימוש בהכנסה נוספת ונמשכים להזדמנות של עסק ביתי</a:t>
            </a:r>
          </a:p>
          <a:p>
            <a:r>
              <a:rPr lang="he-IL" baseline="0" dirty="0"/>
              <a:t>הם רוצים לחולל שינוי בעולם ונמשכים להיות חלק ממשהו בעל חזון וחלוצי עם אנשים כמוהם</a:t>
            </a:r>
            <a:br>
              <a:rPr dirty="0"/>
            </a:br>
            <a:endParaRPr dirty="0"/>
          </a:p>
        </p:txBody>
      </p:sp>
    </p:spTree>
    <p:extLst>
      <p:ext uri="{BB962C8B-B14F-4D97-AF65-F5344CB8AC3E}">
        <p14:creationId xmlns:p14="http://schemas.microsoft.com/office/powerpoint/2010/main" val="1640718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800"/>
            </a:pPr>
            <a:r>
              <a:rPr lang="he-IL" dirty="0"/>
              <a:t>האם אתה מעוניין לראות איזה אפשרויות</a:t>
            </a:r>
            <a:r>
              <a:rPr lang="he-IL" baseline="0" dirty="0"/>
              <a:t> קיימות לאנשים עם החברה</a:t>
            </a:r>
            <a:endParaRPr dirty="0"/>
          </a:p>
          <a:p>
            <a:pPr marL="298938" indent="-298938">
              <a:buClr>
                <a:srgbClr val="000000"/>
              </a:buClr>
              <a:buSzPct val="100000"/>
              <a:buFont typeface="Gill Sans"/>
              <a:buChar char="•"/>
              <a:defRPr sz="2800"/>
            </a:pPr>
            <a:r>
              <a:rPr lang="he-IL" dirty="0"/>
              <a:t>איפה אתה רואה את עצמך</a:t>
            </a:r>
            <a:endParaRPr dirty="0"/>
          </a:p>
          <a:p>
            <a:pPr marL="298938" indent="-298938">
              <a:buClr>
                <a:srgbClr val="000000"/>
              </a:buClr>
              <a:buSzPct val="100000"/>
              <a:buFont typeface="Gill Sans"/>
              <a:buChar char="•"/>
              <a:defRPr sz="2800"/>
            </a:pPr>
            <a:r>
              <a:rPr lang="he-IL" dirty="0"/>
              <a:t>מספר אנשים רק רוצים</a:t>
            </a:r>
            <a:r>
              <a:rPr lang="he-IL" baseline="0" dirty="0"/>
              <a:t> להשתמש במוצרי החברה ולהפוך להיות לקוחות מוערכים. אם זה מה שמעניין אותך, תוכל לרכוש במכיר מלא או לקבל הנחת לקוח מועדף. בכל יום, במהלך כל השנה, וככל שתשתמש במוצרי החברה, הגוף שלך יקבל תמיכה נוספת וחיסון. הזדקנות ונזק לתאים יפחת</a:t>
            </a:r>
          </a:p>
          <a:p>
            <a:pPr marL="298938" indent="-298938">
              <a:buClr>
                <a:srgbClr val="000000"/>
              </a:buClr>
              <a:buSzPct val="100000"/>
              <a:buFont typeface="Gill Sans"/>
              <a:buChar char="•"/>
              <a:defRPr sz="2800"/>
            </a:pPr>
            <a:r>
              <a:rPr lang="he-IL" baseline="0" dirty="0"/>
              <a:t>אם זה מעניין אותך, תוכל לרכוש במחיר מלא אבל העסקה הטובה ביותר עבורך היא "שותף"</a:t>
            </a:r>
          </a:p>
          <a:p>
            <a:pPr marL="298938" indent="-298938">
              <a:buClr>
                <a:srgbClr val="000000"/>
              </a:buClr>
              <a:buSzPct val="100000"/>
              <a:buFont typeface="Gill Sans"/>
              <a:buChar char="•"/>
              <a:defRPr sz="2800"/>
            </a:pPr>
            <a:r>
              <a:rPr lang="he-IL" baseline="0" dirty="0"/>
              <a:t>מדוע? שותף יכול לקבל מחיר מיוחד בהזמנה הראשונה שלו ויכול להיות זכאי לקבל מוצר חינם בתור המחאת תודה רבה מהחברה. מדובר ב-40$ בלבד להצטרף ותקבל מרכז עסקי מקוון בחינם. בנוסף תקבל תמיכה מאנשים חיוביים כמוני</a:t>
            </a:r>
          </a:p>
          <a:p>
            <a:pPr marL="298938" indent="-298938">
              <a:buClr>
                <a:srgbClr val="000000"/>
              </a:buClr>
              <a:buSzPct val="100000"/>
              <a:buFont typeface="Gill Sans"/>
              <a:buChar char="•"/>
              <a:defRPr sz="2800"/>
            </a:pPr>
            <a:r>
              <a:rPr lang="he-IL" baseline="0" dirty="0"/>
              <a:t>בוני עסק הם שותפים העובדים על הגדלת העסק שלהם ועזרה לאחרים לעשות אותו דבר. אנו מספקים הדרכה חינם. הצלחה יכולה להוביל להכנסה צדדית צומחת, חופש לבחור את זמן העבודה ופחות לחץ לגבי כלכלה ופרישה. רבים משיגים חלומות שהם אף פעם לא חשבו שיצליחו להשיג.</a:t>
            </a:r>
          </a:p>
          <a:p>
            <a:pPr marL="298938" indent="-298938">
              <a:buClr>
                <a:srgbClr val="000000"/>
              </a:buClr>
              <a:buSzPct val="100000"/>
              <a:buFont typeface="Gill Sans"/>
              <a:buChar char="•"/>
              <a:defRPr sz="2800"/>
            </a:pPr>
            <a:r>
              <a:rPr lang="he-IL" baseline="0" dirty="0"/>
              <a:t>תודה רבה על האפשרות לחלוק אתך את המידע ואני אשמח לדעת מה אתה חושב והאם אחת משש הסיבות היא אתה</a:t>
            </a:r>
            <a:r>
              <a:rPr dirty="0"/>
              <a:t> </a:t>
            </a:r>
            <a:endParaRPr lang="he-IL" dirty="0"/>
          </a:p>
          <a:p>
            <a:pPr marL="298938" indent="-298938">
              <a:buClr>
                <a:srgbClr val="000000"/>
              </a:buClr>
              <a:buSzPct val="100000"/>
              <a:buFont typeface="Gill Sans"/>
              <a:buChar char="•"/>
              <a:defRPr sz="2800"/>
            </a:pPr>
            <a:r>
              <a:rPr lang="he-IL" dirty="0"/>
              <a:t>(</a:t>
            </a:r>
            <a:r>
              <a:rPr lang="he-IL"/>
              <a:t>העבר</a:t>
            </a:r>
            <a:r>
              <a:rPr lang="he-IL" baseline="0"/>
              <a:t> גליון </a:t>
            </a:r>
            <a:r>
              <a:rPr lang="he-IL" baseline="0" dirty="0"/>
              <a:t>חתימה/הרשמה, שאל כיצד ההרגשה עם רנו 28, ענה על שאלות)</a:t>
            </a:r>
            <a:endParaRPr dirty="0"/>
          </a:p>
        </p:txBody>
      </p:sp>
    </p:spTree>
    <p:extLst>
      <p:ext uri="{BB962C8B-B14F-4D97-AF65-F5344CB8AC3E}">
        <p14:creationId xmlns:p14="http://schemas.microsoft.com/office/powerpoint/2010/main" val="1863566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marL="259080" indent="-259080">
              <a:buSzPct val="100000"/>
              <a:buChar char="•"/>
            </a:pPr>
            <a:r>
              <a:rPr lang="he-IL" dirty="0"/>
              <a:t>הטכנולוגיה</a:t>
            </a:r>
            <a:r>
              <a:rPr lang="he-IL" baseline="0" dirty="0"/>
              <a:t> של החברה מבוססת על "ביוכימיה של </a:t>
            </a:r>
            <a:r>
              <a:rPr lang="he-IL" baseline="0" dirty="0" err="1"/>
              <a:t>רדוקס</a:t>
            </a:r>
            <a:r>
              <a:rPr lang="he-IL" baseline="0" dirty="0"/>
              <a:t>"</a:t>
            </a:r>
          </a:p>
          <a:p>
            <a:pPr>
              <a:defRPr sz="2400">
                <a:solidFill>
                  <a:srgbClr val="000000"/>
                </a:solidFill>
                <a:uFill>
                  <a:solidFill>
                    <a:srgbClr val="000000"/>
                  </a:solidFill>
                </a:uFill>
              </a:defRPr>
            </a:pPr>
            <a:r>
              <a:rPr lang="he-IL" sz="3600" dirty="0">
                <a:solidFill>
                  <a:srgbClr val="A74B44"/>
                </a:solidFill>
                <a:uFill>
                  <a:solidFill>
                    <a:srgbClr val="A74B44"/>
                  </a:solidFill>
                </a:uFill>
              </a:rPr>
              <a:t>יותר מ-10,000 מחקרים על אותות </a:t>
            </a:r>
            <a:r>
              <a:rPr lang="he-IL" sz="3600" dirty="0" err="1">
                <a:solidFill>
                  <a:srgbClr val="A74B44"/>
                </a:solidFill>
                <a:uFill>
                  <a:solidFill>
                    <a:srgbClr val="A74B44"/>
                  </a:solidFill>
                </a:uFill>
              </a:rPr>
              <a:t>רדוקס</a:t>
            </a:r>
            <a:r>
              <a:rPr lang="he-IL" sz="3600" dirty="0">
                <a:solidFill>
                  <a:srgbClr val="A74B44"/>
                </a:solidFill>
                <a:uFill>
                  <a:solidFill>
                    <a:srgbClr val="A74B44"/>
                  </a:solidFill>
                </a:uFill>
              </a:rPr>
              <a:t> פורסמו בז'ורנלים מדעיים ורפואיים</a:t>
            </a:r>
          </a:p>
          <a:p>
            <a:pPr marL="259080" marR="0" lvl="0" indent="-259080" defTabSz="457200" eaLnBrk="1" fontAlgn="auto" latinLnBrk="0" hangingPunct="1">
              <a:lnSpc>
                <a:spcPct val="100000"/>
              </a:lnSpc>
              <a:spcBef>
                <a:spcPts val="300"/>
              </a:spcBef>
              <a:spcAft>
                <a:spcPts val="0"/>
              </a:spcAft>
              <a:buClrTx/>
              <a:buSzPct val="100000"/>
              <a:buFontTx/>
              <a:buChar char="•"/>
              <a:tabLst/>
              <a:defRPr/>
            </a:pPr>
            <a:r>
              <a:rPr lang="he-IL" dirty="0"/>
              <a:t>אף</a:t>
            </a:r>
            <a:r>
              <a:rPr lang="he-IL" baseline="0" dirty="0"/>
              <a:t> על פי שיתכן שלא שמעת על כך, </a:t>
            </a:r>
            <a:r>
              <a:rPr lang="he-IL" sz="3600" dirty="0">
                <a:solidFill>
                  <a:srgbClr val="A74B44"/>
                </a:solidFill>
                <a:uFill>
                  <a:solidFill>
                    <a:srgbClr val="A74B44"/>
                  </a:solidFill>
                </a:uFill>
              </a:rPr>
              <a:t>יותר מ-1200 ספרים על ביוכימיה של </a:t>
            </a:r>
            <a:r>
              <a:rPr lang="he-IL" sz="3600" dirty="0" err="1">
                <a:solidFill>
                  <a:srgbClr val="A74B44"/>
                </a:solidFill>
                <a:uFill>
                  <a:solidFill>
                    <a:srgbClr val="A74B44"/>
                  </a:solidFill>
                </a:uFill>
              </a:rPr>
              <a:t>רדוקס</a:t>
            </a:r>
            <a:r>
              <a:rPr lang="he-IL" sz="3600" dirty="0">
                <a:solidFill>
                  <a:srgbClr val="A74B44"/>
                </a:solidFill>
                <a:uFill>
                  <a:solidFill>
                    <a:srgbClr val="A74B44"/>
                  </a:solidFill>
                </a:uFill>
              </a:rPr>
              <a:t> פורסמו</a:t>
            </a:r>
          </a:p>
          <a:p>
            <a:pPr marL="259080" indent="-259080">
              <a:buSzPct val="100000"/>
              <a:buChar char="•"/>
            </a:pPr>
            <a:r>
              <a:rPr lang="he-IL" dirty="0"/>
              <a:t>מספר</a:t>
            </a:r>
            <a:r>
              <a:rPr lang="he-IL" baseline="0" dirty="0"/>
              <a:t> פרסי נובל הוענקו בתחום של אותות </a:t>
            </a:r>
            <a:r>
              <a:rPr lang="he-IL" baseline="0" dirty="0" err="1"/>
              <a:t>רדוקס</a:t>
            </a:r>
            <a:endParaRPr dirty="0"/>
          </a:p>
        </p:txBody>
      </p:sp>
    </p:spTree>
    <p:extLst>
      <p:ext uri="{BB962C8B-B14F-4D97-AF65-F5344CB8AC3E}">
        <p14:creationId xmlns:p14="http://schemas.microsoft.com/office/powerpoint/2010/main" val="410997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marL="298938" indent="-298938">
              <a:buSzPct val="100000"/>
              <a:buChar char="•"/>
              <a:defRPr sz="3200"/>
            </a:pPr>
            <a:r>
              <a:rPr lang="he-IL" dirty="0"/>
              <a:t>התאים</a:t>
            </a:r>
            <a:r>
              <a:rPr lang="he-IL" baseline="0" dirty="0"/>
              <a:t> שלנו יוצרים כלים משלהם כדי לתקן את הנזקים שקורים להם – כלים אלו נקראים מולקולות אותות </a:t>
            </a:r>
            <a:r>
              <a:rPr lang="he-IL" baseline="0" dirty="0" err="1"/>
              <a:t>רדוקס</a:t>
            </a:r>
            <a:r>
              <a:rPr lang="he-IL" baseline="0" dirty="0"/>
              <a:t>. התאים מייצרים אותם בכל שניה של היום במהלך התהליך של יצירת אנרגיה. בלעדיהם, החיים אינם יכולים להתקיים.</a:t>
            </a:r>
          </a:p>
          <a:p>
            <a:pPr marL="298938" indent="-298938">
              <a:buSzPct val="100000"/>
              <a:buChar char="•"/>
              <a:defRPr sz="3200"/>
            </a:pPr>
            <a:r>
              <a:rPr lang="he-IL" baseline="0" dirty="0"/>
              <a:t>ישנן שתי קטגוריות של מולקולות אותות </a:t>
            </a:r>
            <a:r>
              <a:rPr lang="he-IL" baseline="0" dirty="0" err="1"/>
              <a:t>רדוקס</a:t>
            </a:r>
            <a:r>
              <a:rPr lang="en-US" dirty="0"/>
              <a:t> </a:t>
            </a:r>
            <a:endParaRPr lang="he-IL" b="0" dirty="0">
              <a:solidFill>
                <a:srgbClr val="6B6B6B"/>
              </a:solidFill>
            </a:endParaRPr>
          </a:p>
          <a:p>
            <a:pPr marL="339198" indent="-339198" algn="l" defTabSz="710929">
              <a:spcBef>
                <a:spcPts val="600"/>
              </a:spcBef>
              <a:buSzPct val="100000"/>
              <a:buChar char="•"/>
              <a:defRPr sz="2624">
                <a:solidFill>
                  <a:srgbClr val="6C6C6C"/>
                </a:solidFill>
                <a:latin typeface="Helvetica Light"/>
                <a:ea typeface="Helvetica Light"/>
                <a:cs typeface="Helvetica Light"/>
                <a:sym typeface="Helvetica Light"/>
              </a:defRPr>
            </a:pPr>
            <a:r>
              <a:rPr lang="he-IL" b="0" dirty="0" err="1">
                <a:solidFill>
                  <a:srgbClr val="6CA7DB"/>
                </a:solidFill>
                <a:latin typeface="Helvetica"/>
                <a:ea typeface="Helvetica"/>
                <a:cs typeface="Helvetica"/>
                <a:sym typeface="Helvetica"/>
              </a:rPr>
              <a:t>רדוקנטס</a:t>
            </a:r>
            <a:r>
              <a:rPr lang="he-IL" b="0" dirty="0">
                <a:solidFill>
                  <a:srgbClr val="6CA7DB"/>
                </a:solidFill>
                <a:latin typeface="Helvetica"/>
                <a:ea typeface="Helvetica"/>
                <a:cs typeface="Helvetica"/>
                <a:sym typeface="Helvetica"/>
              </a:rPr>
              <a:t>: נושאים את המסר שאומר לתאים שלך להפעיל נוגדי </a:t>
            </a:r>
            <a:r>
              <a:rPr lang="he-IL" b="0" dirty="0" err="1">
                <a:solidFill>
                  <a:srgbClr val="6CA7DB"/>
                </a:solidFill>
                <a:latin typeface="Helvetica"/>
                <a:ea typeface="Helvetica"/>
                <a:cs typeface="Helvetica"/>
                <a:sym typeface="Helvetica"/>
              </a:rPr>
              <a:t>חימצון</a:t>
            </a:r>
            <a:r>
              <a:rPr lang="he-IL" b="0" dirty="0">
                <a:solidFill>
                  <a:srgbClr val="6CA7DB"/>
                </a:solidFill>
                <a:latin typeface="Helvetica"/>
                <a:ea typeface="Helvetica"/>
                <a:cs typeface="Helvetica"/>
                <a:sym typeface="Helvetica"/>
              </a:rPr>
              <a:t>. נוגדי </a:t>
            </a:r>
            <a:r>
              <a:rPr lang="he-IL" b="0" dirty="0" err="1">
                <a:solidFill>
                  <a:srgbClr val="6CA7DB"/>
                </a:solidFill>
                <a:latin typeface="Helvetica"/>
                <a:ea typeface="Helvetica"/>
                <a:cs typeface="Helvetica"/>
                <a:sym typeface="Helvetica"/>
              </a:rPr>
              <a:t>חימצון</a:t>
            </a:r>
            <a:r>
              <a:rPr lang="he-IL" b="0" dirty="0">
                <a:solidFill>
                  <a:srgbClr val="6CA7DB"/>
                </a:solidFill>
                <a:latin typeface="Helvetica"/>
                <a:ea typeface="Helvetica"/>
                <a:cs typeface="Helvetica"/>
                <a:sym typeface="Helvetica"/>
              </a:rPr>
              <a:t> עוזרים למניעת נזק לתא ומחלות</a:t>
            </a:r>
          </a:p>
          <a:p>
            <a:pPr marL="339198" indent="-339198" algn="l" defTabSz="710929">
              <a:spcBef>
                <a:spcPts val="600"/>
              </a:spcBef>
              <a:buSzPct val="100000"/>
              <a:buChar char="•"/>
              <a:defRPr sz="2624">
                <a:solidFill>
                  <a:srgbClr val="6C6C6C"/>
                </a:solidFill>
                <a:latin typeface="Helvetica Light"/>
                <a:ea typeface="Helvetica Light"/>
                <a:cs typeface="Helvetica Light"/>
                <a:sym typeface="Helvetica Light"/>
              </a:defRPr>
            </a:pPr>
            <a:r>
              <a:rPr lang="he-IL" b="0" dirty="0">
                <a:solidFill>
                  <a:srgbClr val="FD2620"/>
                </a:solidFill>
                <a:latin typeface="Helvetica"/>
                <a:ea typeface="Helvetica"/>
                <a:cs typeface="Helvetica"/>
                <a:sym typeface="Helvetica"/>
              </a:rPr>
              <a:t>נוגדי </a:t>
            </a:r>
            <a:r>
              <a:rPr lang="he-IL" b="0" dirty="0" err="1">
                <a:solidFill>
                  <a:srgbClr val="FD2620"/>
                </a:solidFill>
                <a:latin typeface="Helvetica"/>
                <a:ea typeface="Helvetica"/>
                <a:cs typeface="Helvetica"/>
                <a:sym typeface="Helvetica"/>
              </a:rPr>
              <a:t>חימצון</a:t>
            </a:r>
            <a:r>
              <a:rPr lang="he-IL" b="0" dirty="0">
                <a:solidFill>
                  <a:srgbClr val="FD2620"/>
                </a:solidFill>
                <a:latin typeface="Helvetica"/>
                <a:ea typeface="Helvetica"/>
                <a:cs typeface="Helvetica"/>
                <a:sym typeface="Helvetica"/>
              </a:rPr>
              <a:t>: אחראים לאפשר לתא המתאים לתקשר עם גופך כדי להבטיח פעולה מיטבית של מערכת החיסון – להגנה נגד פטריות מזיקות, וירוסים וזיהום. </a:t>
            </a:r>
            <a:endParaRPr lang="he-IL" b="0" dirty="0">
              <a:solidFill>
                <a:srgbClr val="6B6B6B"/>
              </a:solidFill>
            </a:endParaRPr>
          </a:p>
          <a:p>
            <a:pPr marL="298938" indent="-298938">
              <a:buSzPct val="100000"/>
              <a:buChar char="•"/>
              <a:defRPr sz="3200"/>
            </a:pPr>
            <a:r>
              <a:rPr lang="he-IL" dirty="0"/>
              <a:t>המילה "</a:t>
            </a:r>
            <a:r>
              <a:rPr lang="he-IL" dirty="0" err="1"/>
              <a:t>רדוקס</a:t>
            </a:r>
            <a:r>
              <a:rPr lang="he-IL" dirty="0"/>
              <a:t>"</a:t>
            </a:r>
            <a:r>
              <a:rPr lang="he-IL" baseline="0" dirty="0"/>
              <a:t> היא קיצור של </a:t>
            </a:r>
            <a:r>
              <a:rPr lang="he-IL" baseline="0" dirty="0" err="1"/>
              <a:t>רדוקנטס</a:t>
            </a:r>
            <a:r>
              <a:rPr lang="he-IL" baseline="0" dirty="0"/>
              <a:t> ונוגדי </a:t>
            </a:r>
            <a:r>
              <a:rPr lang="he-IL" baseline="0" dirty="0" err="1"/>
              <a:t>חימצון</a:t>
            </a:r>
            <a:endParaRPr lang="en-US" dirty="0"/>
          </a:p>
        </p:txBody>
      </p:sp>
    </p:spTree>
    <p:extLst>
      <p:ext uri="{BB962C8B-B14F-4D97-AF65-F5344CB8AC3E}">
        <p14:creationId xmlns:p14="http://schemas.microsoft.com/office/powerpoint/2010/main" val="1322262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marL="323850" indent="-323850">
              <a:buSzPct val="100000"/>
              <a:buChar char="•"/>
            </a:pPr>
            <a:r>
              <a:rPr lang="he-IL" dirty="0"/>
              <a:t>אנו מייצרים</a:t>
            </a:r>
            <a:r>
              <a:rPr lang="he-IL" baseline="0" dirty="0"/>
              <a:t> פחות ופחות מולקולות כאלו כאשר אנו מזדקנים. כיוון שמולקולות אותות </a:t>
            </a:r>
            <a:r>
              <a:rPr lang="he-IL" baseline="0" dirty="0" err="1"/>
              <a:t>רדוקס</a:t>
            </a:r>
            <a:r>
              <a:rPr lang="he-IL" baseline="0" dirty="0"/>
              <a:t> שולחות אותות, כאשר יש בעיה, מחסור במולקולות אלו יהיה כמו להתקשר למוקד 100 ללא קליטה בטלפון הנייד. כתוצאה מכך, אנו נוטים לפתח בעיות בריאות כרוניות יותר מאשר בצעירותנו.</a:t>
            </a:r>
          </a:p>
          <a:p>
            <a:pPr marL="323850" indent="-323850">
              <a:buSzPct val="100000"/>
              <a:buChar char="•"/>
            </a:pPr>
            <a:r>
              <a:rPr lang="he-IL" baseline="0" dirty="0" err="1"/>
              <a:t>העיינים</a:t>
            </a:r>
            <a:r>
              <a:rPr lang="he-IL" baseline="0" dirty="0"/>
              <a:t> שלנו נחלשות, הזיכרון שלנו אינו מה שהיה, הפרקים שלנו כואבים. מערכת החיסון שלנו מרגישה חלשה – או יותר מדי פעילה. הגוף החכם שלנו נראה כמאבד מחוכמתו.</a:t>
            </a:r>
            <a:r>
              <a:rPr lang="en-US" dirty="0"/>
              <a:t> </a:t>
            </a:r>
            <a:endParaRPr lang="he-IL" dirty="0"/>
          </a:p>
          <a:p>
            <a:pPr marL="323850" indent="-323850">
              <a:buSzPct val="100000"/>
              <a:buChar char="•"/>
            </a:pPr>
            <a:r>
              <a:rPr lang="he-IL" dirty="0"/>
              <a:t>אנשי</a:t>
            </a:r>
            <a:r>
              <a:rPr lang="he-IL" baseline="0" dirty="0"/>
              <a:t>ם רבים מניחים שלא ניתן למנוע בעיות אלו או שהן חלק מההזדקנות. אולם חוקרים כעת מבינים שרבות מהתופעות הן תוצאה של תקלות וחוסר איזון בתפקוד </a:t>
            </a:r>
            <a:r>
              <a:rPr lang="he-IL" baseline="0" dirty="0" err="1"/>
              <a:t>הרדוקס</a:t>
            </a:r>
            <a:endParaRPr lang="en-US" dirty="0"/>
          </a:p>
        </p:txBody>
      </p:sp>
    </p:spTree>
    <p:extLst>
      <p:ext uri="{BB962C8B-B14F-4D97-AF65-F5344CB8AC3E}">
        <p14:creationId xmlns:p14="http://schemas.microsoft.com/office/powerpoint/2010/main" val="11090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pPr marL="298938" indent="-298938">
              <a:buSzPct val="100000"/>
              <a:buChar char="•"/>
            </a:pPr>
            <a:r>
              <a:rPr lang="he-IL" dirty="0"/>
              <a:t>בהסתמך</a:t>
            </a:r>
            <a:r>
              <a:rPr lang="he-IL" baseline="0" dirty="0"/>
              <a:t> על עשורים של מחקר, השקעה של </a:t>
            </a:r>
            <a:r>
              <a:rPr lang="he-IL" baseline="0" dirty="0" err="1"/>
              <a:t>מליונים</a:t>
            </a:r>
            <a:r>
              <a:rPr lang="he-IL" baseline="0" dirty="0"/>
              <a:t> ועבודה עם פיזיקאי של רפואה אטומית, החברה יצרה את המקור הראשון והיחידי של מולקולות </a:t>
            </a:r>
            <a:r>
              <a:rPr lang="he-IL" baseline="0" dirty="0" err="1"/>
              <a:t>רדוקס</a:t>
            </a:r>
            <a:r>
              <a:rPr lang="he-IL" baseline="0" dirty="0"/>
              <a:t> המיוצב מחוץ לגוף. המולקולות הנן פעילות ביולוגית ומוכנות לפעולה</a:t>
            </a:r>
            <a:br>
              <a:rPr dirty="0"/>
            </a:br>
            <a:r>
              <a:rPr lang="he-IL" dirty="0"/>
              <a:t>באמצעות</a:t>
            </a:r>
            <a:r>
              <a:rPr lang="he-IL" baseline="0" dirty="0"/>
              <a:t> טכנולוגיה זו המוגנת בפטנטים, החברה יצרה מוצרים בטוחים המספקים בריאות מדהימה ויתרונות נגד </a:t>
            </a:r>
            <a:r>
              <a:rPr lang="he-IL" baseline="0" dirty="0" err="1"/>
              <a:t>זיקנה</a:t>
            </a:r>
            <a:endParaRPr dirty="0"/>
          </a:p>
        </p:txBody>
      </p:sp>
    </p:spTree>
    <p:extLst>
      <p:ext uri="{BB962C8B-B14F-4D97-AF65-F5344CB8AC3E}">
        <p14:creationId xmlns:p14="http://schemas.microsoft.com/office/powerpoint/2010/main" val="136917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marL="298938" indent="-298938">
              <a:buSzPct val="100000"/>
              <a:buChar char="•"/>
            </a:pPr>
            <a:r>
              <a:rPr lang="he-IL" dirty="0"/>
              <a:t>מי יכול</a:t>
            </a:r>
            <a:r>
              <a:rPr lang="he-IL" baseline="0" dirty="0"/>
              <a:t> </a:t>
            </a:r>
            <a:r>
              <a:rPr lang="he-IL" baseline="0" dirty="0" err="1"/>
              <a:t>להנות</a:t>
            </a:r>
            <a:r>
              <a:rPr lang="he-IL" baseline="0" dirty="0"/>
              <a:t> מהטכנולוגיה של החברה?</a:t>
            </a:r>
          </a:p>
          <a:p>
            <a:pPr marL="298938" indent="-298938">
              <a:buSzPct val="100000"/>
              <a:buChar char="•"/>
            </a:pPr>
            <a:r>
              <a:rPr lang="he-IL" baseline="0" dirty="0"/>
              <a:t>כל אחד רוצה בריאות טובה</a:t>
            </a:r>
            <a:r>
              <a:rPr dirty="0"/>
              <a:t> </a:t>
            </a:r>
            <a:endParaRPr lang="he-IL" dirty="0"/>
          </a:p>
          <a:p>
            <a:pPr marL="298938" indent="-298938">
              <a:buSzPct val="100000"/>
              <a:buChar char="•"/>
            </a:pPr>
            <a:r>
              <a:rPr lang="he-IL" dirty="0"/>
              <a:t>אתלטים</a:t>
            </a:r>
            <a:r>
              <a:rPr lang="he-IL" baseline="0" dirty="0"/>
              <a:t> נהנים מהחלמה מהירה יותר וסיבולת גבוהה יותר</a:t>
            </a:r>
            <a:endParaRPr dirty="0"/>
          </a:p>
          <a:p>
            <a:pPr marL="527538" lvl="1" indent="-298938">
              <a:buSzPct val="100000"/>
              <a:buChar char="•"/>
            </a:pPr>
            <a:r>
              <a:rPr lang="he-IL" dirty="0"/>
              <a:t>רובנו נהנים להראות טוב יותר</a:t>
            </a:r>
          </a:p>
          <a:p>
            <a:pPr marL="527538" lvl="1" indent="-298938">
              <a:buSzPct val="100000"/>
              <a:buChar char="•"/>
            </a:pPr>
            <a:r>
              <a:rPr lang="he-IL" dirty="0"/>
              <a:t>החברה</a:t>
            </a:r>
            <a:r>
              <a:rPr lang="he-IL" baseline="0" dirty="0"/>
              <a:t> יצרה מוצר שאף אחד אחר בעולם הצליח ליצור – מוצר שיכול לעזור לכולם</a:t>
            </a:r>
            <a:r>
              <a:rPr dirty="0"/>
              <a:t>.</a:t>
            </a:r>
          </a:p>
        </p:txBody>
      </p:sp>
    </p:spTree>
    <p:extLst>
      <p:ext uri="{BB962C8B-B14F-4D97-AF65-F5344CB8AC3E}">
        <p14:creationId xmlns:p14="http://schemas.microsoft.com/office/powerpoint/2010/main" val="142113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rPr lang="he-IL" dirty="0"/>
              <a:t>בכדי להבין מולקולות איתות </a:t>
            </a:r>
            <a:r>
              <a:rPr lang="he-IL" dirty="0" err="1"/>
              <a:t>רדוקס</a:t>
            </a:r>
            <a:r>
              <a:rPr lang="he-IL" dirty="0"/>
              <a:t>, עוזר להבין מה הן לא</a:t>
            </a:r>
          </a:p>
          <a:p>
            <a:pPr marL="298938" indent="-298938">
              <a:buClr>
                <a:srgbClr val="000000"/>
              </a:buClr>
              <a:buSzPct val="100000"/>
              <a:buFont typeface="Helvetica"/>
              <a:buChar char="•"/>
            </a:pPr>
            <a:r>
              <a:rPr lang="he-IL" dirty="0"/>
              <a:t>הן</a:t>
            </a:r>
            <a:r>
              <a:rPr lang="he-IL" baseline="0" dirty="0"/>
              <a:t> אינן ויטמינים, </a:t>
            </a:r>
            <a:r>
              <a:rPr lang="he-IL" baseline="0" dirty="0" err="1"/>
              <a:t>מינראלים</a:t>
            </a:r>
            <a:r>
              <a:rPr lang="he-IL" baseline="0" dirty="0"/>
              <a:t> או נוגדי </a:t>
            </a:r>
            <a:r>
              <a:rPr lang="he-IL" baseline="0" dirty="0" err="1"/>
              <a:t>חימצון</a:t>
            </a:r>
            <a:r>
              <a:rPr lang="he-IL" baseline="0" dirty="0"/>
              <a:t>. הן אינן סוג אחר של מיצים אקזוטיים. הן אינן סוג של מי </a:t>
            </a:r>
            <a:r>
              <a:rPr lang="he-IL" baseline="0" dirty="0" err="1"/>
              <a:t>אלקלין</a:t>
            </a:r>
            <a:endParaRPr lang="he-IL" baseline="0" dirty="0"/>
          </a:p>
          <a:p>
            <a:pPr marL="298938" indent="-298938">
              <a:buClr>
                <a:srgbClr val="000000"/>
              </a:buClr>
              <a:buSzPct val="100000"/>
              <a:buFont typeface="Helvetica"/>
              <a:buChar char="•"/>
            </a:pPr>
            <a:r>
              <a:rPr lang="he-IL" dirty="0"/>
              <a:t>הן מולקולות שהנן טבעיות לגוף האדם המאפשרות את הפעילות החיונית של התאים,</a:t>
            </a:r>
            <a:r>
              <a:rPr lang="he-IL" baseline="0" dirty="0"/>
              <a:t> משפרות את הבריאות הכללית של הגוף ומאפשרות לכל מערכת בגוף לתפקד טוב יותר</a:t>
            </a:r>
          </a:p>
          <a:p>
            <a:pPr marL="298938" indent="-298938">
              <a:buClr>
                <a:srgbClr val="000000"/>
              </a:buClr>
              <a:buSzPct val="100000"/>
              <a:buFont typeface="Helvetica"/>
              <a:buChar char="•"/>
            </a:pPr>
            <a:r>
              <a:rPr lang="he-IL" baseline="0" dirty="0"/>
              <a:t>מרגש שהטכנולוגיה של החברה יכולה בפעם הראשונה לספק לגופנו מולקולות נותנות חיים אלו</a:t>
            </a:r>
          </a:p>
          <a:p>
            <a:pPr marL="298938" indent="-298938">
              <a:buClr>
                <a:srgbClr val="000000"/>
              </a:buClr>
              <a:buSzPct val="100000"/>
              <a:buFont typeface="Helvetica"/>
              <a:buChar char="•"/>
            </a:pPr>
            <a:r>
              <a:rPr lang="he-IL" baseline="0" dirty="0"/>
              <a:t>רבים מחשיבים זאת לא רק פריצת דרך רפואית בריאותית, אלא מתנה לאנושות בזמן בו סביבתנו מזוהמת בכמות חסרת תקדים של רעלנים מזיקים</a:t>
            </a:r>
            <a:endParaRPr dirty="0"/>
          </a:p>
        </p:txBody>
      </p:sp>
    </p:spTree>
    <p:extLst>
      <p:ext uri="{BB962C8B-B14F-4D97-AF65-F5344CB8AC3E}">
        <p14:creationId xmlns:p14="http://schemas.microsoft.com/office/powerpoint/2010/main" val="65253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Shape 87"/>
          <p:cNvSpPr>
            <a:spLocks noGrp="1"/>
          </p:cNvSpPr>
          <p:nvPr>
            <p:ph type="title"/>
          </p:nvPr>
        </p:nvSpPr>
        <p:spPr>
          <a:xfrm>
            <a:off x="2113279" y="1317414"/>
            <a:ext cx="8778242" cy="1608666"/>
          </a:xfrm>
          <a:prstGeom prst="rect">
            <a:avLst/>
          </a:prstGeom>
        </p:spPr>
        <p:txBody>
          <a:bodyPr lIns="48767" tIns="48767" rIns="48767" bIns="48767">
            <a:normAutofit/>
          </a:bodyPr>
          <a:lstStyle>
            <a:lvl1pPr marL="0" marR="0" defTabSz="487643">
              <a:lnSpc>
                <a:spcPct val="100000"/>
              </a:lnSpc>
              <a:defRPr sz="5600" spc="0">
                <a:solidFill>
                  <a:srgbClr val="404040"/>
                </a:solidFill>
                <a:latin typeface="ApexNew-Book"/>
                <a:ea typeface="ApexNew-Book"/>
                <a:cs typeface="ApexNew-Book"/>
                <a:sym typeface="ApexNew-Book"/>
              </a:defRPr>
            </a:lvl1pPr>
          </a:lstStyle>
          <a:p>
            <a:r>
              <a:t>Title Text</a:t>
            </a:r>
          </a:p>
        </p:txBody>
      </p:sp>
      <p:sp>
        <p:nvSpPr>
          <p:cNvPr id="88" name="Shape 88"/>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
        <p:nvSpPr>
          <p:cNvPr id="89" name="Shape 89"/>
          <p:cNvSpPr>
            <a:spLocks noGrp="1"/>
          </p:cNvSpPr>
          <p:nvPr>
            <p:ph type="body" sz="half" idx="1"/>
          </p:nvPr>
        </p:nvSpPr>
        <p:spPr>
          <a:xfrm>
            <a:off x="2113279" y="2926079"/>
            <a:ext cx="8778242" cy="5608321"/>
          </a:xfrm>
          <a:prstGeom prst="rect">
            <a:avLst/>
          </a:prstGeom>
        </p:spPr>
        <p:txBody>
          <a:bodyPr lIns="48767" tIns="48767" rIns="48767" bIns="48767">
            <a:normAutofit/>
          </a:bodyPr>
          <a:lstStyle>
            <a:lvl1pPr marL="235726" marR="0" indent="-235726" defTabSz="487643">
              <a:spcBef>
                <a:spcPts val="800"/>
              </a:spcBef>
              <a:buClrTx/>
              <a:defRPr sz="2200">
                <a:solidFill>
                  <a:srgbClr val="404040"/>
                </a:solidFill>
                <a:uFillTx/>
                <a:latin typeface="ApexNew-Book"/>
                <a:ea typeface="ApexNew-Book"/>
                <a:cs typeface="ApexNew-Book"/>
                <a:sym typeface="ApexNew-Book"/>
              </a:defRPr>
            </a:lvl1pPr>
            <a:lvl2pPr marL="492882"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3" defTabSz="487643">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 name="molecules.png" descr="molecules.png"/>
          <p:cNvPicPr>
            <a:picLocks noChangeAspect="1"/>
          </p:cNvPicPr>
          <p:nvPr/>
        </p:nvPicPr>
        <p:blipFill>
          <a:blip r:embed="rId3"/>
          <a:stretch>
            <a:fillRect/>
          </a:stretch>
        </p:blipFill>
        <p:spPr>
          <a:xfrm>
            <a:off x="10844108" y="1560125"/>
            <a:ext cx="4671343" cy="6491111"/>
          </a:xfrm>
          <a:prstGeom prst="rect">
            <a:avLst/>
          </a:prstGeom>
          <a:ln w="12700">
            <a:miter lim="400000"/>
          </a:ln>
        </p:spPr>
      </p:pic>
      <p:sp>
        <p:nvSpPr>
          <p:cNvPr id="97" name="Shape 97"/>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65023" tIns="65023" rIns="65023" bIns="65023" anchor="ctr"/>
          <a:lstStyle/>
          <a:p>
            <a:pPr defTabSz="587007">
              <a:defRPr sz="3600">
                <a:solidFill>
                  <a:srgbClr val="FFFFFF"/>
                </a:solidFill>
                <a:latin typeface="Calibri"/>
                <a:ea typeface="Calibri"/>
                <a:cs typeface="Calibri"/>
                <a:sym typeface="Calibri"/>
              </a:defRPr>
            </a:pPr>
            <a:endParaRPr/>
          </a:p>
        </p:txBody>
      </p:sp>
      <p:sp>
        <p:nvSpPr>
          <p:cNvPr id="98" name="Shape 98"/>
          <p:cNvSpPr/>
          <p:nvPr/>
        </p:nvSpPr>
        <p:spPr>
          <a:xfrm>
            <a:off x="1790418" y="8080588"/>
            <a:ext cx="1" cy="307059"/>
          </a:xfrm>
          <a:prstGeom prst="line">
            <a:avLst/>
          </a:prstGeom>
          <a:ln w="3175">
            <a:solidFill>
              <a:srgbClr val="FFFFFF"/>
            </a:solidFill>
            <a:miter lim="0"/>
          </a:ln>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pic>
        <p:nvPicPr>
          <p:cNvPr id="99" name="image4.png" descr="ASEA-white.png"/>
          <p:cNvPicPr>
            <a:picLocks noChangeAspect="1"/>
          </p:cNvPicPr>
          <p:nvPr/>
        </p:nvPicPr>
        <p:blipFill>
          <a:blip r:embed="rId4"/>
          <a:stretch>
            <a:fillRect/>
          </a:stretch>
        </p:blipFill>
        <p:spPr>
          <a:xfrm>
            <a:off x="392854" y="8091875"/>
            <a:ext cx="1090508" cy="282224"/>
          </a:xfrm>
          <a:prstGeom prst="rect">
            <a:avLst/>
          </a:prstGeom>
          <a:ln w="12700">
            <a:miter lim="400000"/>
          </a:ln>
        </p:spPr>
      </p:pic>
      <p:sp>
        <p:nvSpPr>
          <p:cNvPr id="100" name="Shape 100"/>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copy 2">
    <p:spTree>
      <p:nvGrpSpPr>
        <p:cNvPr id="1" name=""/>
        <p:cNvGrpSpPr/>
        <p:nvPr/>
      </p:nvGrpSpPr>
      <p:grpSpPr>
        <a:xfrm>
          <a:off x="0" y="0"/>
          <a:ext cx="0" cy="0"/>
          <a:chOff x="0" y="0"/>
          <a:chExt cx="0" cy="0"/>
        </a:xfrm>
      </p:grpSpPr>
      <p:sp>
        <p:nvSpPr>
          <p:cNvPr id="107" name="Shape 107"/>
          <p:cNvSpPr>
            <a:spLocks noGrp="1"/>
          </p:cNvSpPr>
          <p:nvPr>
            <p:ph type="body" sz="half" idx="1"/>
          </p:nvPr>
        </p:nvSpPr>
        <p:spPr>
          <a:xfrm>
            <a:off x="2251075" y="2171700"/>
            <a:ext cx="8512969" cy="5419726"/>
          </a:xfrm>
          <a:prstGeom prst="rect">
            <a:avLst/>
          </a:prstGeom>
        </p:spPr>
        <p:txBody>
          <a:bodyPr lIns="28570" tIns="28570" rIns="28570" bIns="28570" anchor="ctr">
            <a:normAutofit/>
          </a:bodyPr>
          <a:lstStyle>
            <a:lvl1pPr marL="541654" marR="0" indent="-416656" defTabSz="650166">
              <a:spcBef>
                <a:spcPts val="4600"/>
              </a:spcBef>
              <a:buClrTx/>
              <a:buSzPct val="171000"/>
              <a:buFont typeface="Lucida Grande"/>
              <a:defRPr sz="3600">
                <a:latin typeface="Calibri"/>
                <a:ea typeface="Calibri"/>
                <a:cs typeface="Calibri"/>
                <a:sym typeface="Calibri"/>
              </a:defRPr>
            </a:lvl1pPr>
            <a:lvl2pPr marL="782718" marR="0" indent="-416655" defTabSz="650166">
              <a:spcBef>
                <a:spcPts val="4600"/>
              </a:spcBef>
              <a:buClrTx/>
              <a:buSzPct val="171000"/>
              <a:buFont typeface="Lucida Grande"/>
              <a:defRPr sz="3600">
                <a:latin typeface="Calibri"/>
                <a:ea typeface="Calibri"/>
                <a:cs typeface="Calibri"/>
                <a:sym typeface="Calibri"/>
              </a:defRPr>
            </a:lvl2pPr>
            <a:lvl3pPr marL="1023784" marR="0" indent="-416655" defTabSz="650166">
              <a:spcBef>
                <a:spcPts val="4600"/>
              </a:spcBef>
              <a:buClrTx/>
              <a:buSzPct val="171000"/>
              <a:buFont typeface="Lucida Grande"/>
              <a:defRPr sz="3600">
                <a:latin typeface="Calibri"/>
                <a:ea typeface="Calibri"/>
                <a:cs typeface="Calibri"/>
                <a:sym typeface="Calibri"/>
              </a:defRPr>
            </a:lvl3pPr>
            <a:lvl4pPr marL="1273776" marR="0" indent="-416655" defTabSz="650166">
              <a:spcBef>
                <a:spcPts val="4600"/>
              </a:spcBef>
              <a:buClrTx/>
              <a:buSzPct val="171000"/>
              <a:buFont typeface="Lucida Grande"/>
              <a:defRPr sz="3600">
                <a:latin typeface="Calibri"/>
                <a:ea typeface="Calibri"/>
                <a:cs typeface="Calibri"/>
                <a:sym typeface="Calibri"/>
              </a:defRPr>
            </a:lvl4pPr>
            <a:lvl5pPr marL="1514843" marR="0" indent="-416655" defTabSz="650166">
              <a:spcBef>
                <a:spcPts val="4600"/>
              </a:spcBef>
              <a:buClrTx/>
              <a:buSzPct val="171000"/>
              <a:buFont typeface="Lucida Grand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115" name="Shape 115"/>
          <p:cNvSpPr>
            <a:spLocks noGrp="1"/>
          </p:cNvSpPr>
          <p:nvPr>
            <p:ph type="title"/>
          </p:nvPr>
        </p:nvSpPr>
        <p:spPr>
          <a:xfrm>
            <a:off x="650239" y="1317415"/>
            <a:ext cx="11704322" cy="1608665"/>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116" name="Shape 116"/>
          <p:cNvSpPr>
            <a:spLocks noGrp="1"/>
          </p:cNvSpPr>
          <p:nvPr>
            <p:ph type="body" idx="1"/>
          </p:nvPr>
        </p:nvSpPr>
        <p:spPr>
          <a:xfrm>
            <a:off x="650239" y="2944142"/>
            <a:ext cx="11704322" cy="5608321"/>
          </a:xfrm>
          <a:prstGeom prst="rect">
            <a:avLst/>
          </a:prstGeom>
        </p:spPr>
        <p:txBody>
          <a:bodyPr lIns="65023" tIns="65023" rIns="65023" bIns="65023">
            <a:normAutofit/>
          </a:bodyPr>
          <a:lstStyle>
            <a:lvl1pPr marL="390676" marR="0"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1923142"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10941076" y="8024643"/>
            <a:ext cx="316205" cy="338827"/>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1" name="Shape 131"/>
          <p:cNvSpPr>
            <a:spLocks noGrp="1"/>
          </p:cNvSpPr>
          <p:nvPr>
            <p:ph type="title"/>
          </p:nvPr>
        </p:nvSpPr>
        <p:spPr>
          <a:xfrm>
            <a:off x="650239" y="1317414"/>
            <a:ext cx="11704322" cy="1608668"/>
          </a:xfrm>
          <a:prstGeom prst="rect">
            <a:avLst/>
          </a:prstGeom>
        </p:spPr>
        <p:txBody>
          <a:bodyPr lIns="65023" tIns="65023" rIns="65023" bIns="65023"/>
          <a:lstStyle>
            <a:lvl1pPr marL="0" marR="0" defTabSz="866986">
              <a:lnSpc>
                <a:spcPct val="100000"/>
              </a:lnSpc>
              <a:defRPr sz="7200" spc="720"/>
            </a:lvl1pPr>
          </a:lstStyle>
          <a:p>
            <a:r>
              <a:t>Title Text</a:t>
            </a:r>
          </a:p>
        </p:txBody>
      </p:sp>
      <p:sp>
        <p:nvSpPr>
          <p:cNvPr id="132" name="Shape 132"/>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723900" marR="0" indent="-723900"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457325" marR="0" indent="-542925"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0" name="Shape 140"/>
          <p:cNvSpPr>
            <a:spLocks noGrp="1"/>
          </p:cNvSpPr>
          <p:nvPr>
            <p:ph type="title"/>
          </p:nvPr>
        </p:nvSpPr>
        <p:spPr>
          <a:xfrm>
            <a:off x="650239" y="735688"/>
            <a:ext cx="11704322" cy="1500555"/>
          </a:xfrm>
          <a:prstGeom prst="rect">
            <a:avLst/>
          </a:prstGeom>
        </p:spPr>
        <p:txBody>
          <a:bodyPr lIns="60022" tIns="60022" rIns="60022" bIns="60022">
            <a:normAutofit/>
          </a:bodyPr>
          <a:lstStyle>
            <a:lvl1pPr marL="0" marR="0" defTabSz="650240">
              <a:lnSpc>
                <a:spcPct val="100000"/>
              </a:lnSpc>
              <a:defRPr sz="6200" spc="0">
                <a:solidFill>
                  <a:srgbClr val="000000"/>
                </a:solidFill>
                <a:latin typeface="Calibri"/>
                <a:ea typeface="Calibri"/>
                <a:cs typeface="Calibri"/>
                <a:sym typeface="Calibri"/>
              </a:defRPr>
            </a:lvl1pPr>
          </a:lstStyle>
          <a:p>
            <a:r>
              <a:t>Title Text</a:t>
            </a:r>
          </a:p>
        </p:txBody>
      </p:sp>
      <p:sp>
        <p:nvSpPr>
          <p:cNvPr id="141" name="Shape 141"/>
          <p:cNvSpPr>
            <a:spLocks noGrp="1"/>
          </p:cNvSpPr>
          <p:nvPr>
            <p:ph type="sldNum" sz="quarter" idx="2"/>
          </p:nvPr>
        </p:nvSpPr>
        <p:spPr>
          <a:xfrm>
            <a:off x="12008693" y="8778894"/>
            <a:ext cx="345867" cy="361345"/>
          </a:xfrm>
          <a:prstGeom prst="rect">
            <a:avLst/>
          </a:prstGeom>
        </p:spPr>
        <p:txBody>
          <a:bodyPr lIns="60022" tIns="60022" rIns="60022" bIns="60022"/>
          <a:lstStyle>
            <a:lvl1pPr algn="r" defTabSz="65024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9_Office Theme copy 6">
    <p:spTree>
      <p:nvGrpSpPr>
        <p:cNvPr id="1" name=""/>
        <p:cNvGrpSpPr/>
        <p:nvPr/>
      </p:nvGrpSpPr>
      <p:grpSpPr>
        <a:xfrm>
          <a:off x="0" y="0"/>
          <a:ext cx="0" cy="0"/>
          <a:chOff x="0" y="0"/>
          <a:chExt cx="0" cy="0"/>
        </a:xfrm>
      </p:grpSpPr>
      <p:sp>
        <p:nvSpPr>
          <p:cNvPr id="148" name="Shape 148"/>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49" name="Shape 149"/>
          <p:cNvSpPr>
            <a:spLocks noGrp="1"/>
          </p:cNvSpPr>
          <p:nvPr>
            <p:ph type="body" idx="1"/>
          </p:nvPr>
        </p:nvSpPr>
        <p:spPr>
          <a:prstGeom prst="rect">
            <a:avLst/>
          </a:prstGeom>
        </p:spPr>
        <p:txBody>
          <a:bodyPr/>
          <a:lstStyle>
            <a:lvl1pPr marL="382587" marR="57799" defTabSz="914400">
              <a:spcBef>
                <a:spcPts val="1100"/>
              </a:spcBef>
            </a:lvl1pPr>
            <a:lvl2pPr marL="731837" marR="57799" defTabSz="914400">
              <a:spcBef>
                <a:spcPts val="1000"/>
              </a:spcBef>
            </a:lvl2pPr>
            <a:lvl3pPr marL="1131887" marR="57799" defTabSz="914400"/>
            <a:lvl4pPr marL="1589087" marR="57799" defTabSz="914400">
              <a:spcBef>
                <a:spcPts val="700"/>
              </a:spcBef>
            </a:lvl4pPr>
            <a:lvl5pPr marL="2046287" marR="57799" defTabSz="914400">
              <a:spcBef>
                <a:spcPts val="700"/>
              </a:spcBef>
            </a:lvl5p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xfrm>
            <a:off x="650239" y="1253928"/>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158" name="Shape 158"/>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2011679" y="3491665"/>
            <a:ext cx="8981442" cy="1568027"/>
          </a:xfrm>
          <a:prstGeom prst="rect">
            <a:avLst/>
          </a:prstGeom>
        </p:spPr>
        <p:txBody>
          <a:bodyPr lIns="48762" tIns="48762" rIns="48762" bIns="48762">
            <a:normAutofit/>
          </a:bodyPr>
          <a:lstStyle>
            <a:lvl1pPr marL="0" marR="0" defTabSz="365690">
              <a:lnSpc>
                <a:spcPct val="100000"/>
              </a:lnSpc>
              <a:defRPr sz="3400" spc="0">
                <a:solidFill>
                  <a:srgbClr val="404040"/>
                </a:solidFill>
                <a:latin typeface="ApexNew-Book"/>
                <a:ea typeface="ApexNew-Book"/>
                <a:cs typeface="ApexNew-Book"/>
                <a:sym typeface="ApexNew-Book"/>
              </a:defRPr>
            </a:lvl1pPr>
          </a:lstStyle>
          <a:p>
            <a:r>
              <a:t>Title Text</a:t>
            </a:r>
          </a:p>
        </p:txBody>
      </p:sp>
      <p:sp>
        <p:nvSpPr>
          <p:cNvPr id="167" name="Shape 167"/>
          <p:cNvSpPr>
            <a:spLocks noGrp="1"/>
          </p:cNvSpPr>
          <p:nvPr>
            <p:ph type="body" sz="quarter" idx="1"/>
          </p:nvPr>
        </p:nvSpPr>
        <p:spPr>
          <a:xfrm>
            <a:off x="2804159" y="5364479"/>
            <a:ext cx="7396482" cy="1869441"/>
          </a:xfrm>
          <a:prstGeom prst="rect">
            <a:avLst/>
          </a:prstGeom>
        </p:spPr>
        <p:txBody>
          <a:bodyPr lIns="48762" tIns="48762" rIns="48762" bIns="48762">
            <a:normAutofit/>
          </a:bodyPr>
          <a:lstStyle>
            <a:lvl1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1pPr>
            <a:lvl2pPr marL="0" marR="0" indent="536372" algn="ctr" defTabSz="365690">
              <a:spcBef>
                <a:spcPts val="600"/>
              </a:spcBef>
              <a:buClrTx/>
              <a:buSzTx/>
              <a:buFontTx/>
              <a:buNone/>
              <a:defRPr sz="2200">
                <a:solidFill>
                  <a:srgbClr val="888888"/>
                </a:solidFill>
                <a:uFillTx/>
                <a:latin typeface="ApexNew-Book"/>
                <a:ea typeface="ApexNew-Book"/>
                <a:cs typeface="ApexNew-Book"/>
                <a:sym typeface="ApexNew-Book"/>
              </a:defRPr>
            </a:lvl2pPr>
            <a:lvl3pPr marL="0" marR="0" indent="1072743" algn="ctr" defTabSz="365690">
              <a:spcBef>
                <a:spcPts val="600"/>
              </a:spcBef>
              <a:buClrTx/>
              <a:buSzTx/>
              <a:buFontTx/>
              <a:buNone/>
              <a:defRPr sz="2200">
                <a:solidFill>
                  <a:srgbClr val="888888"/>
                </a:solidFill>
                <a:uFillTx/>
                <a:latin typeface="ApexNew-Book"/>
                <a:ea typeface="ApexNew-Book"/>
                <a:cs typeface="ApexNew-Book"/>
                <a:sym typeface="ApexNew-Book"/>
              </a:defRPr>
            </a:lvl3pPr>
            <a:lvl4pPr marL="0" marR="0" indent="1609114" algn="ctr" defTabSz="365690">
              <a:buClrTx/>
              <a:buSzTx/>
              <a:buFontTx/>
              <a:buNone/>
              <a:defRPr sz="2200">
                <a:solidFill>
                  <a:srgbClr val="888888"/>
                </a:solidFill>
                <a:uFillTx/>
                <a:latin typeface="ApexNew-Book"/>
                <a:ea typeface="ApexNew-Book"/>
                <a:cs typeface="ApexNew-Book"/>
                <a:sym typeface="ApexNew-Book"/>
              </a:defRPr>
            </a:lvl4pPr>
            <a:lvl5pPr marL="0" marR="0" indent="2145487" algn="ctr" defTabSz="365690">
              <a:buClrTx/>
              <a:buSzTx/>
              <a:buFontTx/>
              <a:buNone/>
              <a:defRPr sz="2200">
                <a:solidFill>
                  <a:srgbClr val="888888"/>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2_Custom Layou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22" name="Shape 22"/>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75" name="molecules.png" descr="molecules.png"/>
          <p:cNvPicPr>
            <a:picLocks noChangeAspect="1"/>
          </p:cNvPicPr>
          <p:nvPr/>
        </p:nvPicPr>
        <p:blipFill>
          <a:blip r:embed="rId2"/>
          <a:stretch>
            <a:fillRect/>
          </a:stretch>
        </p:blipFill>
        <p:spPr>
          <a:xfrm>
            <a:off x="10844108" y="1560125"/>
            <a:ext cx="4671343" cy="6491111"/>
          </a:xfrm>
          <a:prstGeom prst="rect">
            <a:avLst/>
          </a:prstGeom>
          <a:ln w="12700">
            <a:miter lim="400000"/>
          </a:ln>
        </p:spPr>
      </p:pic>
      <p:sp>
        <p:nvSpPr>
          <p:cNvPr id="176" name="Shape 176"/>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72248" tIns="72248" rIns="72248" bIns="72248" anchor="ctr"/>
          <a:lstStyle/>
          <a:p>
            <a:pPr defTabSz="587007">
              <a:defRPr sz="3600">
                <a:solidFill>
                  <a:srgbClr val="FFFFFF"/>
                </a:solidFill>
                <a:latin typeface="Helvetica Light"/>
                <a:ea typeface="Helvetica Light"/>
                <a:cs typeface="Helvetica Light"/>
                <a:sym typeface="Helvetica Light"/>
              </a:defRPr>
            </a:pPr>
            <a:endParaRPr/>
          </a:p>
        </p:txBody>
      </p:sp>
      <p:sp>
        <p:nvSpPr>
          <p:cNvPr id="177" name="Shape 177"/>
          <p:cNvSpPr/>
          <p:nvPr/>
        </p:nvSpPr>
        <p:spPr>
          <a:xfrm>
            <a:off x="1790418" y="8080588"/>
            <a:ext cx="1" cy="307059"/>
          </a:xfrm>
          <a:prstGeom prst="line">
            <a:avLst/>
          </a:prstGeom>
          <a:ln w="3175">
            <a:solidFill>
              <a:srgbClr val="FFFFFF"/>
            </a:solidFill>
            <a:miter lim="0"/>
          </a:ln>
        </p:spPr>
        <p:txBody>
          <a:bodyPr lIns="72248" tIns="72248" rIns="72248" bIns="72248" anchor="ctr"/>
          <a:lstStyle/>
          <a:p>
            <a:pPr algn="l" defTabSz="866986">
              <a:defRPr sz="2200">
                <a:solidFill>
                  <a:srgbClr val="000000"/>
                </a:solidFill>
                <a:latin typeface="Helvetica"/>
                <a:ea typeface="Helvetica"/>
                <a:cs typeface="Helvetica"/>
                <a:sym typeface="Helvetica"/>
              </a:defRPr>
            </a:pPr>
            <a:endParaRPr/>
          </a:p>
        </p:txBody>
      </p:sp>
      <p:pic>
        <p:nvPicPr>
          <p:cNvPr id="178" name="image4.png" descr="ASEA-white.png"/>
          <p:cNvPicPr>
            <a:picLocks noChangeAspect="1"/>
          </p:cNvPicPr>
          <p:nvPr/>
        </p:nvPicPr>
        <p:blipFill>
          <a:blip r:embed="rId3"/>
          <a:stretch>
            <a:fillRect/>
          </a:stretch>
        </p:blipFill>
        <p:spPr>
          <a:xfrm>
            <a:off x="392854" y="8091875"/>
            <a:ext cx="1090508" cy="282224"/>
          </a:xfrm>
          <a:prstGeom prst="rect">
            <a:avLst/>
          </a:prstGeom>
          <a:ln w="12700">
            <a:miter lim="400000"/>
          </a:ln>
        </p:spPr>
      </p:pic>
      <p:sp>
        <p:nvSpPr>
          <p:cNvPr id="179" name="Shape 17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5_Blank">
    <p:spTree>
      <p:nvGrpSpPr>
        <p:cNvPr id="1" name=""/>
        <p:cNvGrpSpPr/>
        <p:nvPr/>
      </p:nvGrpSpPr>
      <p:grpSpPr>
        <a:xfrm>
          <a:off x="0" y="0"/>
          <a:ext cx="0" cy="0"/>
          <a:chOff x="0" y="0"/>
          <a:chExt cx="0" cy="0"/>
        </a:xfrm>
      </p:grpSpPr>
      <p:sp>
        <p:nvSpPr>
          <p:cNvPr id="186" name="Shape 186"/>
          <p:cNvSpPr>
            <a:spLocks noGrp="1"/>
          </p:cNvSpPr>
          <p:nvPr>
            <p:ph type="title"/>
          </p:nvPr>
        </p:nvSpPr>
        <p:spPr>
          <a:xfrm>
            <a:off x="1747519" y="1512148"/>
            <a:ext cx="9509761" cy="1219201"/>
          </a:xfrm>
          <a:prstGeom prst="rect">
            <a:avLst/>
          </a:prstGeom>
        </p:spPr>
        <p:txBody>
          <a:bodyPr lIns="48762" tIns="48762" rIns="48762" bIns="48762">
            <a:normAutofit/>
          </a:bodyPr>
          <a:lstStyle>
            <a:lvl1pPr marL="0" marR="0" defTabSz="365690">
              <a:lnSpc>
                <a:spcPct val="100000"/>
              </a:lnSpc>
              <a:defRPr sz="3400" spc="0">
                <a:latin typeface="Trebuchet MS"/>
                <a:ea typeface="Trebuchet MS"/>
                <a:cs typeface="Trebuchet MS"/>
                <a:sym typeface="Trebuchet MS"/>
              </a:defRPr>
            </a:lvl1pPr>
          </a:lstStyle>
          <a:p>
            <a:r>
              <a:t>Title Text</a:t>
            </a:r>
          </a:p>
        </p:txBody>
      </p:sp>
      <p:sp>
        <p:nvSpPr>
          <p:cNvPr id="187" name="Shape 187"/>
          <p:cNvSpPr>
            <a:spLocks noGrp="1"/>
          </p:cNvSpPr>
          <p:nvPr>
            <p:ph type="body" sz="quarter" idx="1"/>
          </p:nvPr>
        </p:nvSpPr>
        <p:spPr>
          <a:xfrm>
            <a:off x="1747519" y="2926086"/>
            <a:ext cx="4652022" cy="4827695"/>
          </a:xfrm>
          <a:prstGeom prst="rect">
            <a:avLst/>
          </a:prstGeom>
        </p:spPr>
        <p:txBody>
          <a:bodyPr lIns="48762" tIns="48762" rIns="48762" bIns="48762">
            <a:normAutofit/>
          </a:bodyPr>
          <a:lstStyle>
            <a:lvl1pPr marL="235699" marR="0" indent="-235699" defTabSz="365690">
              <a:spcBef>
                <a:spcPts val="600"/>
              </a:spcBef>
              <a:buClrTx/>
              <a:defRPr sz="2200">
                <a:solidFill>
                  <a:srgbClr val="404040"/>
                </a:solidFill>
                <a:uFillTx/>
                <a:latin typeface="ApexNew-Book"/>
                <a:ea typeface="ApexNew-Book"/>
                <a:cs typeface="ApexNew-Book"/>
                <a:sym typeface="ApexNew-Book"/>
              </a:defRPr>
            </a:lvl1pPr>
            <a:lvl2pPr marL="492826" marR="0" indent="-235700" defTabSz="365690">
              <a:spcBef>
                <a:spcPts val="600"/>
              </a:spcBef>
              <a:buClrTx/>
              <a:defRPr sz="2200">
                <a:solidFill>
                  <a:srgbClr val="404040"/>
                </a:solidFill>
                <a:uFillTx/>
                <a:latin typeface="ApexNew-Book"/>
                <a:ea typeface="ApexNew-Book"/>
                <a:cs typeface="ApexNew-Book"/>
                <a:sym typeface="ApexNew-Book"/>
              </a:defRPr>
            </a:lvl2pPr>
            <a:lvl3pPr marL="716280" marR="0" indent="-202027" defTabSz="365690">
              <a:spcBef>
                <a:spcPts val="600"/>
              </a:spcBef>
              <a:buClrTx/>
              <a:defRPr sz="2200">
                <a:solidFill>
                  <a:srgbClr val="404040"/>
                </a:solidFill>
                <a:uFillTx/>
                <a:latin typeface="ApexNew-Book"/>
                <a:ea typeface="ApexNew-Book"/>
                <a:cs typeface="ApexNew-Book"/>
                <a:sym typeface="ApexNew-Book"/>
              </a:defRPr>
            </a:lvl3pPr>
            <a:lvl4pPr marL="1007076" marR="0" indent="-235698" defTabSz="365690">
              <a:buClrTx/>
              <a:defRPr sz="2200">
                <a:solidFill>
                  <a:srgbClr val="404040"/>
                </a:solidFill>
                <a:uFillTx/>
                <a:latin typeface="ApexNew-Book"/>
                <a:ea typeface="ApexNew-Book"/>
                <a:cs typeface="ApexNew-Book"/>
                <a:sym typeface="ApexNew-Book"/>
              </a:defRPr>
            </a:lvl4pPr>
            <a:lvl5pPr marL="1264202" marR="0" indent="-235698" defTabSz="365690">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Office Theme copy 3">
    <p:spTree>
      <p:nvGrpSpPr>
        <p:cNvPr id="1" name=""/>
        <p:cNvGrpSpPr/>
        <p:nvPr/>
      </p:nvGrpSpPr>
      <p:grpSpPr>
        <a:xfrm>
          <a:off x="0" y="0"/>
          <a:ext cx="0" cy="0"/>
          <a:chOff x="0" y="0"/>
          <a:chExt cx="0" cy="0"/>
        </a:xfrm>
      </p:grpSpPr>
      <p:sp>
        <p:nvSpPr>
          <p:cNvPr id="195" name="Shape 195"/>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96" name="Shape 196"/>
          <p:cNvSpPr>
            <a:spLocks noGrp="1"/>
          </p:cNvSpPr>
          <p:nvPr>
            <p:ph type="body" idx="1"/>
          </p:nvPr>
        </p:nvSpPr>
        <p:spPr>
          <a:prstGeom prst="rect">
            <a:avLst/>
          </a:prstGeom>
        </p:spPr>
        <p:txBody>
          <a:bodyPr/>
          <a:lstStyle>
            <a:lvl1pPr marL="382587" marR="57799" defTabSz="914400">
              <a:spcBef>
                <a:spcPts val="1100"/>
              </a:spcBef>
              <a:buClrTx/>
            </a:lvl1pPr>
            <a:lvl2pPr marL="731837" marR="57799" defTabSz="914400">
              <a:spcBef>
                <a:spcPts val="1000"/>
              </a:spcBef>
              <a:buClrTx/>
            </a:lvl2pPr>
            <a:lvl3pPr marL="1131887" marR="57799" defTabSz="914400">
              <a:buClrTx/>
            </a:lvl3pPr>
            <a:lvl4pPr marL="1589087" marR="57799" defTabSz="914400">
              <a:spcBef>
                <a:spcPts val="700"/>
              </a:spcBef>
              <a:buClrTx/>
            </a:lvl4pPr>
            <a:lvl5pPr marL="2046287" marR="57799" defTabSz="914400">
              <a:spcBef>
                <a:spcPts val="700"/>
              </a:spcBef>
              <a:buClrTx/>
            </a:lvl5p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05" name="Shape 205"/>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2" name="Shape 212"/>
          <p:cNvSpPr>
            <a:spLocks noGrp="1"/>
          </p:cNvSpPr>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lvl1pPr>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220" name="Shape 2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1" name="Shape 2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a:spLocks noGrp="1"/>
          </p:cNvSpPr>
          <p:nvPr>
            <p:ph type="title"/>
          </p:nvPr>
        </p:nvSpPr>
        <p:spPr>
          <a:xfrm>
            <a:off x="650239" y="955040"/>
            <a:ext cx="11704322" cy="2144889"/>
          </a:xfrm>
          <a:prstGeom prst="rect">
            <a:avLst/>
          </a:prstGeom>
        </p:spPr>
        <p:txBody>
          <a:bodyPr lIns="65023" tIns="65023" rIns="65023" bIns="65023">
            <a:normAutofit/>
          </a:bodyPr>
          <a:lstStyle>
            <a:lvl1pPr marL="0" marR="0" defTabSz="914400">
              <a:lnSpc>
                <a:spcPct val="100000"/>
              </a:lnSpc>
              <a:defRPr sz="6200" spc="0">
                <a:solidFill>
                  <a:srgbClr val="000000"/>
                </a:solidFill>
                <a:latin typeface="Calibri"/>
                <a:ea typeface="Calibri"/>
                <a:cs typeface="Calibri"/>
                <a:sym typeface="Calibri"/>
              </a:defRPr>
            </a:lvl1pPr>
          </a:lstStyle>
          <a:p>
            <a:r>
              <a:t>Title Text</a:t>
            </a:r>
          </a:p>
        </p:txBody>
      </p:sp>
      <p:sp>
        <p:nvSpPr>
          <p:cNvPr id="229" name="Shape 229"/>
          <p:cNvSpPr>
            <a:spLocks noGrp="1"/>
          </p:cNvSpPr>
          <p:nvPr>
            <p:ph type="body" idx="1"/>
          </p:nvPr>
        </p:nvSpPr>
        <p:spPr>
          <a:xfrm>
            <a:off x="650239" y="3099928"/>
            <a:ext cx="11704322" cy="6653673"/>
          </a:xfrm>
          <a:prstGeom prst="rect">
            <a:avLst/>
          </a:prstGeom>
        </p:spPr>
        <p:txBody>
          <a:bodyPr lIns="65023" tIns="65023" rIns="65023" bIns="65023">
            <a:normAutofit/>
          </a:bodyPr>
          <a:lstStyle>
            <a:lvl1pPr marL="471487" marR="0" indent="-471487" defTabSz="914400">
              <a:spcBef>
                <a:spcPts val="700"/>
              </a:spcBef>
              <a:buClrTx/>
              <a:defRPr>
                <a:uFillTx/>
                <a:latin typeface="Calibri"/>
                <a:ea typeface="Calibri"/>
                <a:cs typeface="Calibri"/>
                <a:sym typeface="Calibri"/>
              </a:defRPr>
            </a:lvl1pPr>
            <a:lvl2pPr marL="906235" marR="0" indent="-449035" defTabSz="914400">
              <a:spcBef>
                <a:spcPts val="700"/>
              </a:spcBef>
              <a:buClrTx/>
              <a:defRPr sz="4400">
                <a:uFillTx/>
                <a:latin typeface="Calibri"/>
                <a:ea typeface="Calibri"/>
                <a:cs typeface="Calibri"/>
                <a:sym typeface="Calibri"/>
              </a:defRPr>
            </a:lvl2pPr>
            <a:lvl3pPr marL="1333500" marR="0" indent="-419100" defTabSz="914400">
              <a:spcBef>
                <a:spcPts val="700"/>
              </a:spcBef>
              <a:buClrTx/>
              <a:defRPr sz="4400">
                <a:uFillTx/>
                <a:latin typeface="Calibri"/>
                <a:ea typeface="Calibri"/>
                <a:cs typeface="Calibri"/>
                <a:sym typeface="Calibri"/>
              </a:defRPr>
            </a:lvl3pPr>
            <a:lvl4pPr marL="1874520" marR="0" indent="-502920" defTabSz="914400">
              <a:spcBef>
                <a:spcPts val="700"/>
              </a:spcBef>
              <a:buClrTx/>
              <a:defRPr sz="4400">
                <a:uFillTx/>
                <a:latin typeface="Calibri"/>
                <a:ea typeface="Calibri"/>
                <a:cs typeface="Calibri"/>
                <a:sym typeface="Calibri"/>
              </a:defRPr>
            </a:lvl4pPr>
            <a:lvl5pPr marL="2331720" marR="0" indent="-502920" defTabSz="914400">
              <a:spcBef>
                <a:spcPts val="700"/>
              </a:spcBef>
              <a:buClrTx/>
              <a:defRPr sz="44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0" name="Shape 230"/>
          <p:cNvSpPr>
            <a:spLocks noGrp="1"/>
          </p:cNvSpPr>
          <p:nvPr>
            <p:ph type="sldNum" sz="quarter" idx="2"/>
          </p:nvPr>
        </p:nvSpPr>
        <p:spPr>
          <a:xfrm>
            <a:off x="9320107" y="8779792"/>
            <a:ext cx="3034454" cy="520701"/>
          </a:xfrm>
          <a:prstGeom prst="rect">
            <a:avLst/>
          </a:prstGeom>
        </p:spPr>
        <p:txBody>
          <a:bodyPr wrap="square" lIns="65023" tIns="65023" rIns="65023" bIns="65023"/>
          <a:lstStyle>
            <a:lvl1pPr algn="r" defTabSz="9144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 name="Shape 237"/>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4" name="Shape 244"/>
          <p:cNvSpPr>
            <a:spLocks noGrp="1"/>
          </p:cNvSpPr>
          <p:nvPr>
            <p:ph type="title"/>
          </p:nvPr>
        </p:nvSpPr>
        <p:spPr>
          <a:xfrm>
            <a:off x="650239" y="1512147"/>
            <a:ext cx="11704322" cy="1219201"/>
          </a:xfrm>
          <a:prstGeom prst="rect">
            <a:avLst/>
          </a:prstGeom>
        </p:spPr>
        <p:txBody>
          <a:bodyPr lIns="65023" tIns="65023" rIns="65023" bIns="65023">
            <a:normAutofit/>
          </a:bodyPr>
          <a:lstStyle>
            <a:lvl1pPr marL="0" marR="0" defTabSz="866986">
              <a:lnSpc>
                <a:spcPct val="100000"/>
              </a:lnSpc>
              <a:defRPr sz="5600" spc="560">
                <a:solidFill>
                  <a:srgbClr val="FFFFFF"/>
                </a:solidFill>
              </a:defRPr>
            </a:lvl1pPr>
          </a:lstStyle>
          <a:p>
            <a:r>
              <a:t>Title Text</a:t>
            </a:r>
          </a:p>
        </p:txBody>
      </p:sp>
      <p:sp>
        <p:nvSpPr>
          <p:cNvPr id="245" name="Shape 245"/>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Center copy">
    <p:bg>
      <p:bgPr>
        <a:gradFill flip="none" rotWithShape="1">
          <a:gsLst>
            <a:gs pos="0">
              <a:schemeClr val="accent6">
                <a:hueOff val="-133704"/>
                <a:satOff val="8281"/>
                <a:lumOff val="-27269"/>
              </a:schemeClr>
            </a:gs>
            <a:gs pos="100000">
              <a:srgbClr val="5A5F5E"/>
            </a:gs>
          </a:gsLst>
          <a:lin ang="5400000" scaled="0"/>
        </a:gradFill>
        <a:effectLst/>
      </p:bgPr>
    </p:bg>
    <p:spTree>
      <p:nvGrpSpPr>
        <p:cNvPr id="1" name=""/>
        <p:cNvGrpSpPr/>
        <p:nvPr/>
      </p:nvGrpSpPr>
      <p:grpSpPr>
        <a:xfrm>
          <a:off x="0" y="0"/>
          <a:ext cx="0" cy="0"/>
          <a:chOff x="0" y="0"/>
          <a:chExt cx="0" cy="0"/>
        </a:xfrm>
      </p:grpSpPr>
      <p:sp>
        <p:nvSpPr>
          <p:cNvPr id="252" name="Shape 252"/>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53" name="Shape 253"/>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2_Custom Layout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30" name="Shape 30"/>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60" name="Shape 260"/>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000000"/>
                </a:solidFill>
              </a:defRPr>
            </a:lvl1pPr>
          </a:lstStyle>
          <a:p>
            <a:r>
              <a:t>Title Text</a:t>
            </a:r>
          </a:p>
        </p:txBody>
      </p:sp>
      <p:sp>
        <p:nvSpPr>
          <p:cNvPr id="261" name="Shape 261"/>
          <p:cNvSpPr>
            <a:spLocks noGrp="1"/>
          </p:cNvSpPr>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975359" y="3492782"/>
            <a:ext cx="11054082" cy="1871699"/>
          </a:xfrm>
          <a:prstGeom prst="rect">
            <a:avLst/>
          </a:prstGeom>
        </p:spPr>
        <p:txBody>
          <a:bodyPr lIns="65023" tIns="65023" rIns="65023" bIns="65023" anchor="t"/>
          <a:lstStyle>
            <a:lvl1pPr marL="0" marR="0" defTabSz="457200">
              <a:lnSpc>
                <a:spcPct val="100000"/>
              </a:lnSpc>
              <a:defRPr sz="8200" spc="0">
                <a:solidFill>
                  <a:srgbClr val="000000"/>
                </a:solidFill>
                <a:latin typeface="Helvetica Neue"/>
                <a:ea typeface="Helvetica Neue"/>
                <a:cs typeface="Helvetica Neue"/>
                <a:sym typeface="Helvetica Neue"/>
              </a:defRPr>
            </a:lvl1pPr>
          </a:lstStyle>
          <a:p>
            <a:r>
              <a:t>Title Text</a:t>
            </a:r>
          </a:p>
        </p:txBody>
      </p:sp>
      <p:sp>
        <p:nvSpPr>
          <p:cNvPr id="38" name="Shape 38"/>
          <p:cNvSpPr>
            <a:spLocks noGrp="1"/>
          </p:cNvSpPr>
          <p:nvPr>
            <p:ph type="body" sz="half" idx="1"/>
          </p:nvPr>
        </p:nvSpPr>
        <p:spPr>
          <a:xfrm>
            <a:off x="1950719" y="5364479"/>
            <a:ext cx="9103361" cy="3169921"/>
          </a:xfrm>
          <a:prstGeom prst="rect">
            <a:avLst/>
          </a:prstGeom>
        </p:spPr>
        <p:txBody>
          <a:bodyPr lIns="65023" tIns="65023" rIns="65023" bIns="65023"/>
          <a:lstStyle>
            <a:lvl1pPr marL="0" marR="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marR="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marR="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marR="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marR="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Shape 46"/>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650239" y="1264176"/>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54" name="Shape 54"/>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Shape 62"/>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69" name="Shape 69"/>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0" name="Shape 70"/>
          <p:cNvSpPr>
            <a:spLocks noGrp="1"/>
          </p:cNvSpPr>
          <p:nvPr>
            <p:ph type="body" sz="quarter" idx="1"/>
          </p:nvPr>
        </p:nvSpPr>
        <p:spPr>
          <a:xfrm>
            <a:off x="975294" y="5919353"/>
            <a:ext cx="3243281" cy="2615047"/>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9" name="Shape 79"/>
          <p:cNvSpPr>
            <a:spLocks noGrp="1"/>
          </p:cNvSpPr>
          <p:nvPr>
            <p:ph type="body" sz="quarter" idx="1"/>
          </p:nvPr>
        </p:nvSpPr>
        <p:spPr>
          <a:xfrm>
            <a:off x="914864" y="3369392"/>
            <a:ext cx="3769393" cy="3198202"/>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p:cNvPicPr>
          <p:nvPr/>
        </p:nvPicPr>
        <p:blipFill>
          <a:blip r:embed="rId32"/>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900"/>
              </a:spcBef>
              <a:buChar char="–"/>
              <a:defRPr sz="3800"/>
            </a:lvl2pPr>
            <a:lvl3pPr marL="1183639" indent="-228600">
              <a:spcBef>
                <a:spcPts val="800"/>
              </a:spcBef>
              <a:defRPr sz="3400"/>
            </a:lvl3pPr>
            <a:lvl4pPr marL="1640839" indent="-228600">
              <a:spcBef>
                <a:spcPts val="600"/>
              </a:spcBef>
              <a:buChar char="–"/>
              <a:defRPr sz="2800"/>
            </a:lvl4pPr>
            <a:lvl5pPr marL="2098039"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0651694" y="9136521"/>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txStyles>
    <p:titleStyle>
      <a:lvl1pPr marL="57799" marR="57799" indent="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1pPr>
      <a:lvl2pPr marL="57799" marR="57799" indent="228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2pPr>
      <a:lvl3pPr marL="57799" marR="57799" indent="457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3pPr>
      <a:lvl4pPr marL="57799" marR="57799" indent="685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4pPr>
      <a:lvl5pPr marL="57799" marR="57799" indent="9144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5pPr>
      <a:lvl6pPr marL="57799" marR="57799" indent="11430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6pPr>
      <a:lvl7pPr marL="57799" marR="57799" indent="1371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7pPr>
      <a:lvl8pPr marL="57799" marR="57799" indent="1600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8pPr>
      <a:lvl9pPr marL="57799" marR="57799" indent="1828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9pPr>
    </p:titleStyle>
    <p:bodyStyle>
      <a:lvl1pPr marL="383540" marR="57799" indent="-342900"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828708" marR="57799" indent="-33086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2pPr>
      <a:lvl3pPr marL="1250875" marR="57799" indent="-295835"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3pPr>
      <a:lvl4pPr marL="17714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4pPr>
      <a:lvl5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5pPr>
      <a:lvl6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6pPr>
      <a:lvl7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7pPr>
      <a:lvl8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8pPr>
      <a:lvl9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7.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53.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18.png" descr="ASEA_logo_allblue_tagline.png"/>
          <p:cNvPicPr>
            <a:picLocks noChangeAspect="1"/>
          </p:cNvPicPr>
          <p:nvPr/>
        </p:nvPicPr>
        <p:blipFill>
          <a:blip r:embed="rId3"/>
          <a:stretch>
            <a:fillRect/>
          </a:stretch>
        </p:blipFill>
        <p:spPr>
          <a:xfrm>
            <a:off x="719944" y="1384526"/>
            <a:ext cx="11564912" cy="629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p:nvPr>
        </p:nvSpPr>
        <p:spPr>
          <a:xfrm>
            <a:off x="408704" y="158239"/>
            <a:ext cx="12058791" cy="1805097"/>
          </a:xfrm>
          <a:prstGeom prst="rect">
            <a:avLst/>
          </a:prstGeom>
        </p:spPr>
        <p:txBody>
          <a:bodyPr/>
          <a:lstStyle/>
          <a:p>
            <a:pPr>
              <a:lnSpc>
                <a:spcPts val="4900"/>
              </a:lnSpc>
              <a:defRPr sz="4300" spc="430"/>
            </a:pPr>
            <a:r>
              <a:rPr lang="he-IL" sz="5300" spc="530" dirty="0"/>
              <a:t>החברה רשמה פטנטים בנוגע לתהליך בן 3 שלבים</a:t>
            </a:r>
            <a:endParaRPr sz="5300" spc="530" dirty="0"/>
          </a:p>
        </p:txBody>
      </p:sp>
      <p:sp>
        <p:nvSpPr>
          <p:cNvPr id="391" name="Shape 391"/>
          <p:cNvSpPr/>
          <p:nvPr/>
        </p:nvSpPr>
        <p:spPr>
          <a:xfrm>
            <a:off x="583399" y="6245652"/>
            <a:ext cx="3365501" cy="1985159"/>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solidFill>
                  <a:srgbClr val="A74B44"/>
                </a:solidFill>
                <a:uFill>
                  <a:solidFill>
                    <a:srgbClr val="A74B44"/>
                  </a:solidFill>
                </a:uFill>
                <a:latin typeface="Gill Sans SemiBold"/>
                <a:ea typeface="Gill Sans SemiBold"/>
                <a:cs typeface="Gill Sans SemiBold"/>
                <a:sym typeface="Gill Sans SemiBold"/>
              </a:rPr>
              <a:t>שלב 1</a:t>
            </a:r>
          </a:p>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t>מי מלח נקיים</a:t>
            </a:r>
            <a:r>
              <a:rPr sz="3400" dirty="0"/>
              <a:t> </a:t>
            </a:r>
            <a:r>
              <a:rPr sz="2800" dirty="0"/>
              <a:t>(</a:t>
            </a:r>
            <a:r>
              <a:rPr lang="he-IL" sz="2800" dirty="0"/>
              <a:t>כמו אלה הנמצאים בתאי גופך</a:t>
            </a:r>
            <a:r>
              <a:rPr sz="2800" dirty="0"/>
              <a:t>)</a:t>
            </a:r>
          </a:p>
        </p:txBody>
      </p:sp>
      <p:sp>
        <p:nvSpPr>
          <p:cNvPr id="392" name="Shape 392"/>
          <p:cNvSpPr/>
          <p:nvPr/>
        </p:nvSpPr>
        <p:spPr>
          <a:xfrm>
            <a:off x="4742649" y="6245652"/>
            <a:ext cx="3390901" cy="2693045"/>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solidFill>
                  <a:srgbClr val="A74B44"/>
                </a:solidFill>
                <a:uFill>
                  <a:solidFill>
                    <a:srgbClr val="A74B44"/>
                  </a:solidFill>
                </a:uFill>
                <a:latin typeface="Gill Sans SemiBold"/>
                <a:ea typeface="Gill Sans SemiBold"/>
                <a:cs typeface="Gill Sans SemiBold"/>
                <a:sym typeface="Gill Sans SemiBold"/>
              </a:rPr>
              <a:t>שלב 2</a:t>
            </a:r>
          </a:p>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solidFill>
                  <a:srgbClr val="A74B44"/>
                </a:solidFill>
                <a:uFill>
                  <a:solidFill>
                    <a:srgbClr val="A74B44"/>
                  </a:solidFill>
                </a:uFill>
                <a:latin typeface="Gill Sans SemiBold"/>
                <a:sym typeface="Gill Sans SemiBold"/>
              </a:rPr>
              <a:t>מי מלח המופרדים לאטומים הצפים בחופשיות</a:t>
            </a:r>
          </a:p>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dirty="0"/>
              <a:t>NA-Cl-H-O</a:t>
            </a:r>
          </a:p>
        </p:txBody>
      </p:sp>
      <p:sp>
        <p:nvSpPr>
          <p:cNvPr id="393" name="Shape 393"/>
          <p:cNvSpPr/>
          <p:nvPr/>
        </p:nvSpPr>
        <p:spPr>
          <a:xfrm>
            <a:off x="8388537" y="6245652"/>
            <a:ext cx="4483101" cy="2169825"/>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solidFill>
                  <a:srgbClr val="A74B44"/>
                </a:solidFill>
                <a:uFill>
                  <a:solidFill>
                    <a:srgbClr val="A74B44"/>
                  </a:solidFill>
                </a:uFill>
                <a:latin typeface="Gill Sans SemiBold"/>
                <a:ea typeface="Gill Sans SemiBold"/>
                <a:cs typeface="Gill Sans SemiBold"/>
                <a:sym typeface="Gill Sans SemiBold"/>
              </a:rPr>
              <a:t>שלב 3</a:t>
            </a:r>
          </a:p>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lang="he-IL" sz="3400" dirty="0">
                <a:solidFill>
                  <a:srgbClr val="A74B44"/>
                </a:solidFill>
                <a:uFill>
                  <a:solidFill>
                    <a:srgbClr val="A74B44"/>
                  </a:solidFill>
                </a:uFill>
                <a:latin typeface="Gill Sans SemiBold"/>
                <a:sym typeface="Gill Sans SemiBold"/>
              </a:rPr>
              <a:t>אטומים המורכבים מחדש למולקולות איתות </a:t>
            </a:r>
            <a:r>
              <a:rPr lang="he-IL" sz="3400" dirty="0" err="1">
                <a:solidFill>
                  <a:srgbClr val="A74B44"/>
                </a:solidFill>
                <a:uFill>
                  <a:solidFill>
                    <a:srgbClr val="A74B44"/>
                  </a:solidFill>
                </a:uFill>
                <a:latin typeface="Gill Sans SemiBold"/>
                <a:sym typeface="Gill Sans SemiBold"/>
              </a:rPr>
              <a:t>רדוקס</a:t>
            </a:r>
            <a:r>
              <a:rPr lang="he-IL" sz="3400" dirty="0">
                <a:solidFill>
                  <a:srgbClr val="A74B44"/>
                </a:solidFill>
                <a:uFill>
                  <a:solidFill>
                    <a:srgbClr val="A74B44"/>
                  </a:solidFill>
                </a:uFill>
                <a:latin typeface="Gill Sans SemiBold"/>
                <a:sym typeface="Gill Sans SemiBold"/>
              </a:rPr>
              <a:t> מיוצבות</a:t>
            </a:r>
            <a:endParaRPr sz="3400" dirty="0"/>
          </a:p>
        </p:txBody>
      </p:sp>
      <p:pic>
        <p:nvPicPr>
          <p:cNvPr id="394" name="image24.png"/>
          <p:cNvPicPr>
            <a:picLocks noChangeAspect="1"/>
          </p:cNvPicPr>
          <p:nvPr/>
        </p:nvPicPr>
        <p:blipFill>
          <a:blip r:embed="rId3"/>
          <a:stretch>
            <a:fillRect/>
          </a:stretch>
        </p:blipFill>
        <p:spPr>
          <a:xfrm>
            <a:off x="550636" y="2086547"/>
            <a:ext cx="3400071" cy="3973117"/>
          </a:xfrm>
          <a:prstGeom prst="rect">
            <a:avLst/>
          </a:prstGeom>
          <a:ln w="12700">
            <a:solidFill>
              <a:srgbClr val="6C6C6C"/>
            </a:solidFill>
          </a:ln>
        </p:spPr>
      </p:pic>
      <p:pic>
        <p:nvPicPr>
          <p:cNvPr id="395" name="image16.jpeg"/>
          <p:cNvPicPr>
            <a:picLocks noChangeAspect="1"/>
          </p:cNvPicPr>
          <p:nvPr/>
        </p:nvPicPr>
        <p:blipFill>
          <a:blip r:embed="rId4"/>
          <a:srcRect l="115" r="114"/>
          <a:stretch>
            <a:fillRect/>
          </a:stretch>
        </p:blipFill>
        <p:spPr>
          <a:xfrm>
            <a:off x="4896835" y="2086547"/>
            <a:ext cx="3082691" cy="3973110"/>
          </a:xfrm>
          <a:prstGeom prst="rect">
            <a:avLst/>
          </a:prstGeom>
          <a:ln w="12700">
            <a:solidFill>
              <a:srgbClr val="6C6C6C"/>
            </a:solidFill>
          </a:ln>
        </p:spPr>
      </p:pic>
      <p:pic>
        <p:nvPicPr>
          <p:cNvPr id="396" name="image17.jpeg"/>
          <p:cNvPicPr>
            <a:picLocks noChangeAspect="1"/>
          </p:cNvPicPr>
          <p:nvPr/>
        </p:nvPicPr>
        <p:blipFill>
          <a:blip r:embed="rId5"/>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4"/>
                                        </p:tgtEl>
                                        <p:attrNameLst>
                                          <p:attrName>style.visibility</p:attrName>
                                        </p:attrNameLst>
                                      </p:cBhvr>
                                      <p:to>
                                        <p:strVal val="visible"/>
                                      </p:to>
                                    </p:set>
                                    <p:animEffect transition="in" filter="dissolve">
                                      <p:cBhvr>
                                        <p:cTn id="7" dur="500"/>
                                        <p:tgtEl>
                                          <p:spTgt spid="394"/>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391"/>
                                        </p:tgtEl>
                                        <p:attrNameLst>
                                          <p:attrName>style.visibility</p:attrName>
                                        </p:attrNameLst>
                                      </p:cBhvr>
                                      <p:to>
                                        <p:strVal val="visible"/>
                                      </p:to>
                                    </p:set>
                                    <p:anim calcmode="lin" valueType="num">
                                      <p:cBhvr>
                                        <p:cTn id="11" dur="1000" fill="hold"/>
                                        <p:tgtEl>
                                          <p:spTgt spid="391"/>
                                        </p:tgtEl>
                                        <p:attrNameLst>
                                          <p:attrName>ppt_w</p:attrName>
                                        </p:attrNameLst>
                                      </p:cBhvr>
                                      <p:tavLst>
                                        <p:tav tm="0">
                                          <p:val>
                                            <p:fltVal val="0"/>
                                          </p:val>
                                        </p:tav>
                                        <p:tav tm="100000">
                                          <p:val>
                                            <p:strVal val="#ppt_w"/>
                                          </p:val>
                                        </p:tav>
                                      </p:tavLst>
                                    </p:anim>
                                    <p:anim calcmode="lin" valueType="num">
                                      <p:cBhvr>
                                        <p:cTn id="12" dur="1000" fill="hold"/>
                                        <p:tgtEl>
                                          <p:spTgt spid="39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95"/>
                                        </p:tgtEl>
                                        <p:attrNameLst>
                                          <p:attrName>style.visibility</p:attrName>
                                        </p:attrNameLst>
                                      </p:cBhvr>
                                      <p:to>
                                        <p:strVal val="visible"/>
                                      </p:to>
                                    </p:set>
                                    <p:animEffect transition="in" filter="dissolve">
                                      <p:cBhvr>
                                        <p:cTn id="17" dur="500"/>
                                        <p:tgtEl>
                                          <p:spTgt spid="395"/>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392"/>
                                        </p:tgtEl>
                                        <p:attrNameLst>
                                          <p:attrName>style.visibility</p:attrName>
                                        </p:attrNameLst>
                                      </p:cBhvr>
                                      <p:to>
                                        <p:strVal val="visible"/>
                                      </p:to>
                                    </p:set>
                                    <p:anim calcmode="lin" valueType="num">
                                      <p:cBhvr>
                                        <p:cTn id="21" dur="1000" fill="hold"/>
                                        <p:tgtEl>
                                          <p:spTgt spid="392"/>
                                        </p:tgtEl>
                                        <p:attrNameLst>
                                          <p:attrName>ppt_w</p:attrName>
                                        </p:attrNameLst>
                                      </p:cBhvr>
                                      <p:tavLst>
                                        <p:tav tm="0">
                                          <p:val>
                                            <p:fltVal val="0"/>
                                          </p:val>
                                        </p:tav>
                                        <p:tav tm="100000">
                                          <p:val>
                                            <p:strVal val="#ppt_w"/>
                                          </p:val>
                                        </p:tav>
                                      </p:tavLst>
                                    </p:anim>
                                    <p:anim calcmode="lin" valueType="num">
                                      <p:cBhvr>
                                        <p:cTn id="22" dur="1000" fill="hold"/>
                                        <p:tgtEl>
                                          <p:spTgt spid="39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396"/>
                                        </p:tgtEl>
                                        <p:attrNameLst>
                                          <p:attrName>style.visibility</p:attrName>
                                        </p:attrNameLst>
                                      </p:cBhvr>
                                      <p:to>
                                        <p:strVal val="visible"/>
                                      </p:to>
                                    </p:set>
                                    <p:animEffect transition="in" filter="dissolve">
                                      <p:cBhvr>
                                        <p:cTn id="27" dur="500"/>
                                        <p:tgtEl>
                                          <p:spTgt spid="396"/>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393"/>
                                        </p:tgtEl>
                                        <p:attrNameLst>
                                          <p:attrName>style.visibility</p:attrName>
                                        </p:attrNameLst>
                                      </p:cBhvr>
                                      <p:to>
                                        <p:strVal val="visible"/>
                                      </p:to>
                                    </p:set>
                                    <p:anim calcmode="lin" valueType="num">
                                      <p:cBhvr>
                                        <p:cTn id="31" dur="1000" fill="hold"/>
                                        <p:tgtEl>
                                          <p:spTgt spid="393"/>
                                        </p:tgtEl>
                                        <p:attrNameLst>
                                          <p:attrName>ppt_w</p:attrName>
                                        </p:attrNameLst>
                                      </p:cBhvr>
                                      <p:tavLst>
                                        <p:tav tm="0">
                                          <p:val>
                                            <p:fltVal val="0"/>
                                          </p:val>
                                        </p:tav>
                                        <p:tav tm="100000">
                                          <p:val>
                                            <p:strVal val="#ppt_w"/>
                                          </p:val>
                                        </p:tav>
                                      </p:tavLst>
                                    </p:anim>
                                    <p:anim calcmode="lin" valueType="num">
                                      <p:cBhvr>
                                        <p:cTn id="32" dur="1000" fill="hold"/>
                                        <p:tgtEl>
                                          <p:spTgt spid="3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2" animBg="1" advAuto="0"/>
      <p:bldP spid="392" grpId="4" animBg="1" advAuto="0"/>
      <p:bldP spid="393" grpId="6" animBg="1" advAuto="0"/>
      <p:bldP spid="394" grpId="1" animBg="1" advAuto="0"/>
      <p:bldP spid="395" grpId="3" animBg="1" advAuto="0"/>
      <p:bldP spid="396"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p:nvPr/>
        </p:nvSpPr>
        <p:spPr>
          <a:xfrm>
            <a:off x="5932547" y="2367211"/>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01" name="Shape 401"/>
          <p:cNvSpPr/>
          <p:nvPr/>
        </p:nvSpPr>
        <p:spPr>
          <a:xfrm>
            <a:off x="5561089" y="370860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02" name="blog_asea-scientifcally-validated.png"/>
          <p:cNvPicPr>
            <a:picLocks noChangeAspect="1"/>
          </p:cNvPicPr>
          <p:nvPr/>
        </p:nvPicPr>
        <p:blipFill>
          <a:blip r:embed="rId3"/>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sp>
        <p:nvSpPr>
          <p:cNvPr id="403" name="Shape 403"/>
          <p:cNvSpPr/>
          <p:nvPr/>
        </p:nvSpPr>
        <p:spPr>
          <a:xfrm>
            <a:off x="5662274" y="4485947"/>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04" name="image19.png"/>
          <p:cNvPicPr>
            <a:picLocks noChangeAspect="1"/>
          </p:cNvPicPr>
          <p:nvPr/>
        </p:nvPicPr>
        <p:blipFill>
          <a:blip r:embed="rId4"/>
          <a:stretch>
            <a:fillRect/>
          </a:stretch>
        </p:blipFill>
        <p:spPr>
          <a:xfrm>
            <a:off x="7141531" y="5854296"/>
            <a:ext cx="5457109" cy="211527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4"/>
                                        </p:tgtEl>
                                        <p:attrNameLst>
                                          <p:attrName>style.visibility</p:attrName>
                                        </p:attrNameLst>
                                      </p:cBhvr>
                                      <p:to>
                                        <p:strVal val="visible"/>
                                      </p:to>
                                    </p:set>
                                    <p:animEffect transition="in" filter="dissolve">
                                      <p:cBhvr>
                                        <p:cTn id="7"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xfrm>
            <a:off x="650239" y="89390"/>
            <a:ext cx="11704322" cy="1354783"/>
          </a:xfrm>
          <a:prstGeom prst="rect">
            <a:avLst/>
          </a:prstGeom>
        </p:spPr>
        <p:txBody>
          <a:bodyPr/>
          <a:lstStyle/>
          <a:p>
            <a:r>
              <a:rPr lang="he-IL" dirty="0"/>
              <a:t>בריאות התא של החברה</a:t>
            </a:r>
            <a:endParaRPr dirty="0"/>
          </a:p>
        </p:txBody>
      </p:sp>
      <p:pic>
        <p:nvPicPr>
          <p:cNvPr id="409" name="b-renu-advanced-skin-care.jpg"/>
          <p:cNvPicPr>
            <a:picLocks noChangeAspect="1"/>
          </p:cNvPicPr>
          <p:nvPr/>
        </p:nvPicPr>
        <p:blipFill>
          <a:blip r:embed="rId3"/>
          <a:srcRect l="18348" t="2914" r="17735" b="6844"/>
          <a:stretch>
            <a:fillRect/>
          </a:stretch>
        </p:blipFill>
        <p:spPr>
          <a:xfrm>
            <a:off x="8274760" y="2868785"/>
            <a:ext cx="3436950" cy="2991322"/>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5"/>
                  <a:pt x="21553" y="794"/>
                </a:cubicBezTo>
                <a:lnTo>
                  <a:pt x="21555" y="30"/>
                </a:lnTo>
                <a:lnTo>
                  <a:pt x="18240" y="8"/>
                </a:lnTo>
                <a:close/>
                <a:moveTo>
                  <a:pt x="7126" y="1219"/>
                </a:moveTo>
                <a:cubicBezTo>
                  <a:pt x="6361" y="1219"/>
                  <a:pt x="5646" y="1247"/>
                  <a:pt x="5538" y="1282"/>
                </a:cubicBezTo>
                <a:lnTo>
                  <a:pt x="5344" y="1345"/>
                </a:lnTo>
                <a:lnTo>
                  <a:pt x="5279" y="4130"/>
                </a:lnTo>
                <a:cubicBezTo>
                  <a:pt x="5206" y="7306"/>
                  <a:pt x="5223" y="17253"/>
                  <a:pt x="5307" y="19673"/>
                </a:cubicBezTo>
                <a:lnTo>
                  <a:pt x="5364" y="21286"/>
                </a:lnTo>
                <a:lnTo>
                  <a:pt x="5735" y="21386"/>
                </a:lnTo>
                <a:cubicBezTo>
                  <a:pt x="5824" y="21410"/>
                  <a:pt x="5935" y="21434"/>
                  <a:pt x="6043" y="21452"/>
                </a:cubicBezTo>
                <a:cubicBezTo>
                  <a:pt x="6207"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0"/>
                  <a:pt x="7126" y="1219"/>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6"/>
                  <a:pt x="13879" y="7636"/>
                </a:cubicBezTo>
                <a:cubicBezTo>
                  <a:pt x="13745" y="7447"/>
                  <a:pt x="13709" y="7441"/>
                  <a:pt x="12256" y="7434"/>
                </a:cubicBezTo>
                <a:close/>
              </a:path>
            </a:pathLst>
          </a:custGeom>
          <a:ln w="25400">
            <a:miter lim="400000"/>
          </a:ln>
          <a:effectLst>
            <a:outerShdw blurRad="127000" dist="76200" dir="5520000" rotWithShape="0">
              <a:srgbClr val="000000">
                <a:alpha val="60000"/>
              </a:srgbClr>
            </a:outerShdw>
          </a:effectLst>
        </p:spPr>
      </p:pic>
      <p:pic>
        <p:nvPicPr>
          <p:cNvPr id="410" name="asea-bottle-and-pouch.png"/>
          <p:cNvPicPr>
            <a:picLocks noChangeAspect="1"/>
          </p:cNvPicPr>
          <p:nvPr/>
        </p:nvPicPr>
        <p:blipFill>
          <a:blip r:embed="rId4"/>
          <a:srcRect b="9593"/>
          <a:stretch>
            <a:fillRect/>
          </a:stretch>
        </p:blipFill>
        <p:spPr>
          <a:xfrm>
            <a:off x="1438067" y="4099638"/>
            <a:ext cx="3568415" cy="5175553"/>
          </a:xfrm>
          <a:prstGeom prst="rect">
            <a:avLst/>
          </a:prstGeom>
          <a:ln w="25400">
            <a:miter lim="400000"/>
          </a:ln>
          <a:effectLst>
            <a:outerShdw blurRad="127000" dist="76200" dir="5520000" rotWithShape="0">
              <a:srgbClr val="000000">
                <a:alpha val="60000"/>
              </a:srgbClr>
            </a:outerShdw>
          </a:effectLst>
        </p:spPr>
      </p:pic>
      <p:grpSp>
        <p:nvGrpSpPr>
          <p:cNvPr id="413" name="Group 413"/>
          <p:cNvGrpSpPr/>
          <p:nvPr/>
        </p:nvGrpSpPr>
        <p:grpSpPr>
          <a:xfrm>
            <a:off x="692146" y="2241135"/>
            <a:ext cx="4568332" cy="2066577"/>
            <a:chOff x="414585" y="145801"/>
            <a:chExt cx="4568330" cy="2066574"/>
          </a:xfrm>
        </p:grpSpPr>
        <p:sp>
          <p:nvSpPr>
            <p:cNvPr id="411" name="Shape 411"/>
            <p:cNvSpPr/>
            <p:nvPr/>
          </p:nvSpPr>
          <p:spPr>
            <a:xfrm rot="10800000">
              <a:off x="725388" y="1291398"/>
              <a:ext cx="3972124" cy="92097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000"/>
                </a:lnSpc>
                <a:defRPr sz="9500" baseline="-16842">
                  <a:solidFill>
                    <a:srgbClr val="000000"/>
                  </a:solidFill>
                  <a:latin typeface="Futura"/>
                  <a:ea typeface="Futura"/>
                  <a:cs typeface="Futura"/>
                  <a:sym typeface="Futura"/>
                </a:defRPr>
              </a:lvl1pPr>
            </a:lstStyle>
            <a:p>
              <a:r>
                <a:rPr lang="he-IL" dirty="0"/>
                <a:t>החוצה</a:t>
              </a:r>
              <a:endParaRPr dirty="0"/>
            </a:p>
          </p:txBody>
        </p:sp>
        <p:sp>
          <p:nvSpPr>
            <p:cNvPr id="412" name="Shape 412"/>
            <p:cNvSpPr/>
            <p:nvPr/>
          </p:nvSpPr>
          <p:spPr>
            <a:xfrm>
              <a:off x="414585" y="145801"/>
              <a:ext cx="4568330" cy="1145597"/>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9300"/>
                </a:lnSpc>
                <a:defRPr sz="9500" baseline="-16842">
                  <a:solidFill>
                    <a:srgbClr val="FFFFFF"/>
                  </a:solidFill>
                  <a:latin typeface="Futura"/>
                  <a:ea typeface="Futura"/>
                  <a:cs typeface="Futura"/>
                  <a:sym typeface="Futura"/>
                </a:defRPr>
              </a:lvl1pPr>
            </a:lstStyle>
            <a:p>
              <a:r>
                <a:rPr lang="he-IL" dirty="0"/>
                <a:t>מבפנים</a:t>
              </a:r>
              <a:endParaRPr dirty="0"/>
            </a:p>
          </p:txBody>
        </p:sp>
      </p:grpSp>
      <p:grpSp>
        <p:nvGrpSpPr>
          <p:cNvPr id="418" name="Group 418"/>
          <p:cNvGrpSpPr/>
          <p:nvPr/>
        </p:nvGrpSpPr>
        <p:grpSpPr>
          <a:xfrm>
            <a:off x="7017400" y="6285736"/>
            <a:ext cx="5951673" cy="2431209"/>
            <a:chOff x="0" y="1"/>
            <a:chExt cx="5951670" cy="2431206"/>
          </a:xfrm>
        </p:grpSpPr>
        <p:sp>
          <p:nvSpPr>
            <p:cNvPr id="416" name="Shape 416"/>
            <p:cNvSpPr/>
            <p:nvPr/>
          </p:nvSpPr>
          <p:spPr>
            <a:xfrm>
              <a:off x="0" y="1"/>
              <a:ext cx="5951670" cy="145203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nSpc>
                  <a:spcPts val="11200"/>
                </a:lnSpc>
                <a:defRPr sz="9500" baseline="-22105">
                  <a:solidFill>
                    <a:srgbClr val="000000"/>
                  </a:solidFill>
                  <a:latin typeface="Futura"/>
                  <a:ea typeface="Futura"/>
                  <a:cs typeface="Futura"/>
                  <a:sym typeface="Futura"/>
                </a:defRPr>
              </a:lvl1pPr>
            </a:lstStyle>
            <a:p>
              <a:r>
                <a:rPr lang="he-IL" dirty="0"/>
                <a:t>מבחוץ</a:t>
              </a:r>
              <a:endParaRPr dirty="0"/>
            </a:p>
          </p:txBody>
        </p:sp>
        <p:sp>
          <p:nvSpPr>
            <p:cNvPr id="417" name="Shape 417"/>
            <p:cNvSpPr/>
            <p:nvPr/>
          </p:nvSpPr>
          <p:spPr>
            <a:xfrm rot="10800000">
              <a:off x="960726" y="1452033"/>
              <a:ext cx="4030217" cy="979174"/>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800"/>
                </a:lnSpc>
                <a:defRPr sz="9500" baseline="-16842">
                  <a:solidFill>
                    <a:srgbClr val="FFFFFF"/>
                  </a:solidFill>
                  <a:latin typeface="Futura"/>
                  <a:ea typeface="Futura"/>
                  <a:cs typeface="Futura"/>
                  <a:sym typeface="Futura"/>
                </a:defRPr>
              </a:lvl1pPr>
            </a:lstStyle>
            <a:p>
              <a:r>
                <a:rPr lang="he-IL" dirty="0"/>
                <a:t>פנימה</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2" nodeType="after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800" fill="hold"/>
                                        <p:tgtEl>
                                          <p:spTgt spid="410"/>
                                        </p:tgtEl>
                                        <p:attrNameLst>
                                          <p:attrName>ppt_w</p:attrName>
                                        </p:attrNameLst>
                                      </p:cBhvr>
                                      <p:tavLst>
                                        <p:tav tm="0">
                                          <p:val>
                                            <p:fltVal val="0"/>
                                          </p:val>
                                        </p:tav>
                                        <p:tav tm="100000">
                                          <p:val>
                                            <p:strVal val="#ppt_w"/>
                                          </p:val>
                                        </p:tav>
                                      </p:tavLst>
                                    </p:anim>
                                    <p:anim calcmode="lin" valueType="num">
                                      <p:cBhvr>
                                        <p:cTn id="8" dur="800" fill="hold"/>
                                        <p:tgtEl>
                                          <p:spTgt spid="410"/>
                                        </p:tgtEl>
                                        <p:attrNameLst>
                                          <p:attrName>ppt_h</p:attrName>
                                        </p:attrNameLst>
                                      </p:cBhvr>
                                      <p:tavLst>
                                        <p:tav tm="0">
                                          <p:val>
                                            <p:fltVal val="0"/>
                                          </p:val>
                                        </p:tav>
                                        <p:tav tm="100000">
                                          <p:val>
                                            <p:strVal val="#ppt_h"/>
                                          </p:val>
                                        </p:tav>
                                      </p:tavLst>
                                    </p:anim>
                                  </p:childTnLst>
                                </p:cTn>
                              </p:par>
                            </p:childTnLst>
                          </p:cTn>
                        </p:par>
                        <p:par>
                          <p:cTn id="9" fill="hold">
                            <p:stCondLst>
                              <p:cond delay="800"/>
                            </p:stCondLst>
                            <p:childTnLst>
                              <p:par>
                                <p:cTn id="10" presetID="23" presetClass="entr" presetSubtype="32" fill="hold" grpId="4" nodeType="afterEffect">
                                  <p:stCondLst>
                                    <p:cond delay="0"/>
                                  </p:stCondLst>
                                  <p:iterate>
                                    <p:tmAbs val="0"/>
                                  </p:iterate>
                                  <p:childTnLst>
                                    <p:set>
                                      <p:cBhvr>
                                        <p:cTn id="11" fill="hold"/>
                                        <p:tgtEl>
                                          <p:spTgt spid="409"/>
                                        </p:tgtEl>
                                        <p:attrNameLst>
                                          <p:attrName>style.visibility</p:attrName>
                                        </p:attrNameLst>
                                      </p:cBhvr>
                                      <p:to>
                                        <p:strVal val="visible"/>
                                      </p:to>
                                    </p:set>
                                    <p:anim calcmode="lin" valueType="num">
                                      <p:cBhvr>
                                        <p:cTn id="12" dur="800" fill="hold"/>
                                        <p:tgtEl>
                                          <p:spTgt spid="409"/>
                                        </p:tgtEl>
                                        <p:attrNameLst>
                                          <p:attrName>ppt_w</p:attrName>
                                        </p:attrNameLst>
                                      </p:cBhvr>
                                      <p:tavLst>
                                        <p:tav tm="0">
                                          <p:val>
                                            <p:strVal val="4*#ppt_w"/>
                                          </p:val>
                                        </p:tav>
                                        <p:tav tm="100000">
                                          <p:val>
                                            <p:strVal val="#ppt_w"/>
                                          </p:val>
                                        </p:tav>
                                      </p:tavLst>
                                    </p:anim>
                                    <p:anim calcmode="lin" valueType="num">
                                      <p:cBhvr>
                                        <p:cTn id="13" dur="800" fill="hold"/>
                                        <p:tgtEl>
                                          <p:spTgt spid="40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4" animBg="1" advAuto="0"/>
      <p:bldP spid="410"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renu back itch.png"/>
          <p:cNvPicPr>
            <a:picLocks noChangeAspect="1"/>
          </p:cNvPicPr>
          <p:nvPr/>
        </p:nvPicPr>
        <p:blipFill>
          <a:blip r:embed="rId3"/>
          <a:srcRect r="4267" b="11967"/>
          <a:stretch>
            <a:fillRect/>
          </a:stretch>
        </p:blipFill>
        <p:spPr>
          <a:xfrm>
            <a:off x="7082735" y="6213807"/>
            <a:ext cx="5685633" cy="2640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268"/>
                </a:lnTo>
                <a:lnTo>
                  <a:pt x="0" y="21600"/>
                </a:lnTo>
                <a:lnTo>
                  <a:pt x="10201" y="21600"/>
                </a:lnTo>
                <a:lnTo>
                  <a:pt x="10201" y="11420"/>
                </a:lnTo>
                <a:cubicBezTo>
                  <a:pt x="10201" y="3214"/>
                  <a:pt x="10213" y="699"/>
                  <a:pt x="10250" y="620"/>
                </a:cubicBezTo>
                <a:cubicBezTo>
                  <a:pt x="10278" y="560"/>
                  <a:pt x="10328" y="527"/>
                  <a:pt x="10391" y="516"/>
                </a:cubicBezTo>
                <a:cubicBezTo>
                  <a:pt x="10580" y="485"/>
                  <a:pt x="10879" y="660"/>
                  <a:pt x="11011" y="929"/>
                </a:cubicBezTo>
                <a:lnTo>
                  <a:pt x="11121" y="1153"/>
                </a:lnTo>
                <a:lnTo>
                  <a:pt x="11121" y="11673"/>
                </a:lnTo>
                <a:cubicBezTo>
                  <a:pt x="11121" y="18189"/>
                  <a:pt x="11126" y="20640"/>
                  <a:pt x="11147" y="21600"/>
                </a:cubicBezTo>
                <a:lnTo>
                  <a:pt x="21600" y="21600"/>
                </a:lnTo>
                <a:lnTo>
                  <a:pt x="21600" y="0"/>
                </a:lnTo>
                <a:lnTo>
                  <a:pt x="11281" y="0"/>
                </a:lnTo>
                <a:lnTo>
                  <a:pt x="0" y="0"/>
                </a:lnTo>
                <a:close/>
              </a:path>
            </a:pathLst>
          </a:custGeom>
          <a:ln w="25400">
            <a:miter lim="400000"/>
          </a:ln>
          <a:effectLst>
            <a:outerShdw blurRad="127000" dist="76200" dir="5520000" rotWithShape="0">
              <a:srgbClr val="000000">
                <a:alpha val="60000"/>
              </a:srgbClr>
            </a:outerShdw>
          </a:effectLst>
        </p:spPr>
      </p:pic>
      <p:sp>
        <p:nvSpPr>
          <p:cNvPr id="425" name="Shape 425"/>
          <p:cNvSpPr>
            <a:spLocks noGrp="1"/>
          </p:cNvSpPr>
          <p:nvPr>
            <p:ph type="title"/>
          </p:nvPr>
        </p:nvSpPr>
        <p:spPr>
          <a:xfrm>
            <a:off x="650239" y="65933"/>
            <a:ext cx="11704322" cy="1813815"/>
          </a:xfrm>
          <a:prstGeom prst="rect">
            <a:avLst/>
          </a:prstGeom>
        </p:spPr>
        <p:txBody>
          <a:bodyPr/>
          <a:lstStyle/>
          <a:p>
            <a:pPr algn="l">
              <a:lnSpc>
                <a:spcPct val="90000"/>
              </a:lnSpc>
              <a:defRPr sz="4800" spc="480"/>
            </a:pPr>
            <a:r>
              <a:rPr lang="he-IL" dirty="0"/>
              <a:t>רנו 28</a:t>
            </a:r>
            <a:br>
              <a:rPr lang="he-IL" dirty="0"/>
            </a:br>
            <a:r>
              <a:rPr lang="he-IL" dirty="0"/>
              <a:t>בריאות התא מבחוץ פנימה</a:t>
            </a:r>
            <a:endParaRPr i="1" dirty="0"/>
          </a:p>
        </p:txBody>
      </p:sp>
      <p:sp>
        <p:nvSpPr>
          <p:cNvPr id="426" name="Shape 426"/>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27" name="Shape 427"/>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28" name="image31.png"/>
          <p:cNvPicPr>
            <a:picLocks noChangeAspect="1"/>
          </p:cNvPicPr>
          <p:nvPr/>
        </p:nvPicPr>
        <p:blipFill>
          <a:blip r:embed="rId4"/>
          <a:stretch>
            <a:fillRect/>
          </a:stretch>
        </p:blipFill>
        <p:spPr>
          <a:xfrm>
            <a:off x="186229" y="5829706"/>
            <a:ext cx="6649372" cy="3024115"/>
          </a:xfrm>
          <a:prstGeom prst="rect">
            <a:avLst/>
          </a:prstGeom>
          <a:ln w="25400">
            <a:miter lim="400000"/>
          </a:ln>
          <a:effectLst>
            <a:outerShdw blurRad="127000" dist="76200" dir="5520000" rotWithShape="0">
              <a:srgbClr val="000000">
                <a:alpha val="60000"/>
              </a:srgbClr>
            </a:outerShdw>
          </a:effectLst>
        </p:spPr>
      </p:pic>
      <p:grpSp>
        <p:nvGrpSpPr>
          <p:cNvPr id="431" name="Group 431"/>
          <p:cNvGrpSpPr/>
          <p:nvPr/>
        </p:nvGrpSpPr>
        <p:grpSpPr>
          <a:xfrm>
            <a:off x="7932032" y="1789260"/>
            <a:ext cx="3764673" cy="4088608"/>
            <a:chOff x="0" y="0"/>
            <a:chExt cx="3764671" cy="4088606"/>
          </a:xfrm>
        </p:grpSpPr>
        <p:pic>
          <p:nvPicPr>
            <p:cNvPr id="429" name="Jean Kelley 3.jpg"/>
            <p:cNvPicPr>
              <a:picLocks noChangeAspect="1"/>
            </p:cNvPicPr>
            <p:nvPr/>
          </p:nvPicPr>
          <p:blipFill>
            <a:blip r:embed="rId5"/>
            <a:srcRect l="16361" t="31950" r="14326"/>
            <a:stretch>
              <a:fillRect/>
            </a:stretch>
          </p:blipFill>
          <p:spPr>
            <a:xfrm>
              <a:off x="0" y="0"/>
              <a:ext cx="3764672" cy="2079056"/>
            </a:xfrm>
            <a:prstGeom prst="rect">
              <a:avLst/>
            </a:prstGeom>
            <a:ln w="25400" cap="flat">
              <a:noFill/>
              <a:miter lim="400000"/>
            </a:ln>
            <a:effectLst>
              <a:outerShdw blurRad="127000" dist="76200" dir="5520000" rotWithShape="0">
                <a:srgbClr val="000000">
                  <a:alpha val="60000"/>
                </a:srgbClr>
              </a:outerShdw>
            </a:effectLst>
          </p:spPr>
        </p:pic>
        <p:pic>
          <p:nvPicPr>
            <p:cNvPr id="430" name="renu Jean Kelley 2.jpg"/>
            <p:cNvPicPr>
              <a:picLocks noChangeAspect="1"/>
            </p:cNvPicPr>
            <p:nvPr/>
          </p:nvPicPr>
          <p:blipFill>
            <a:blip r:embed="rId6"/>
            <a:srcRect l="14500" t="37304" r="19370"/>
            <a:stretch>
              <a:fillRect/>
            </a:stretch>
          </p:blipFill>
          <p:spPr>
            <a:xfrm>
              <a:off x="6009" y="2086620"/>
              <a:ext cx="3754002" cy="2001987"/>
            </a:xfrm>
            <a:prstGeom prst="rect">
              <a:avLst/>
            </a:prstGeom>
            <a:ln w="25400" cap="flat">
              <a:noFill/>
              <a:miter lim="400000"/>
            </a:ln>
            <a:effectLst>
              <a:outerShdw blurRad="127000" dist="76200" dir="5520000" rotWithShape="0">
                <a:srgbClr val="000000">
                  <a:alpha val="60000"/>
                </a:srgbClr>
              </a:outerShdw>
            </a:effectLst>
          </p:spPr>
        </p:pic>
      </p:grpSp>
      <p:sp>
        <p:nvSpPr>
          <p:cNvPr id="432" name="Shape 432"/>
          <p:cNvSpPr/>
          <p:nvPr/>
        </p:nvSpPr>
        <p:spPr>
          <a:xfrm>
            <a:off x="1843134" y="2520349"/>
            <a:ext cx="4817269" cy="2424511"/>
          </a:xfrm>
          <a:custGeom>
            <a:avLst/>
            <a:gdLst/>
            <a:ahLst/>
            <a:cxnLst>
              <a:cxn ang="0">
                <a:pos x="wd2" y="hd2"/>
              </a:cxn>
              <a:cxn ang="5400000">
                <a:pos x="wd2" y="hd2"/>
              </a:cxn>
              <a:cxn ang="10800000">
                <a:pos x="wd2" y="hd2"/>
              </a:cxn>
              <a:cxn ang="16200000">
                <a:pos x="wd2" y="hd2"/>
              </a:cxn>
            </a:cxnLst>
            <a:rect l="0" t="0" r="r" b="b"/>
            <a:pathLst>
              <a:path w="21600" h="21600" extrusionOk="0">
                <a:moveTo>
                  <a:pt x="3913" y="0"/>
                </a:moveTo>
                <a:cubicBezTo>
                  <a:pt x="3593" y="0"/>
                  <a:pt x="3335" y="514"/>
                  <a:pt x="3335" y="1149"/>
                </a:cubicBezTo>
                <a:lnTo>
                  <a:pt x="3335" y="15632"/>
                </a:lnTo>
                <a:lnTo>
                  <a:pt x="0" y="17456"/>
                </a:lnTo>
                <a:lnTo>
                  <a:pt x="3335" y="19277"/>
                </a:lnTo>
                <a:lnTo>
                  <a:pt x="3335" y="20451"/>
                </a:lnTo>
                <a:cubicBezTo>
                  <a:pt x="3335" y="21086"/>
                  <a:pt x="3593" y="21600"/>
                  <a:pt x="3913" y="21600"/>
                </a:cubicBezTo>
                <a:lnTo>
                  <a:pt x="21022" y="21600"/>
                </a:lnTo>
                <a:cubicBezTo>
                  <a:pt x="21341" y="21600"/>
                  <a:pt x="21600" y="21086"/>
                  <a:pt x="21600" y="20451"/>
                </a:cubicBezTo>
                <a:lnTo>
                  <a:pt x="21600" y="1149"/>
                </a:lnTo>
                <a:cubicBezTo>
                  <a:pt x="21600" y="514"/>
                  <a:pt x="21341" y="0"/>
                  <a:pt x="21022" y="0"/>
                </a:cubicBezTo>
                <a:lnTo>
                  <a:pt x="3913"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914400" tIns="144497" rIns="144497" bIns="144497">
            <a:normAutofit/>
          </a:bodyPr>
          <a:lstStyle/>
          <a:p>
            <a:pPr algn="l" defTabSz="754278">
              <a:defRPr sz="2610">
                <a:solidFill>
                  <a:srgbClr val="000000"/>
                </a:solidFill>
                <a:latin typeface="Helvetica"/>
                <a:ea typeface="Helvetica"/>
                <a:cs typeface="Helvetica"/>
                <a:sym typeface="Helvetica"/>
              </a:defRPr>
            </a:pPr>
            <a:r>
              <a:rPr lang="he-IL" dirty="0">
                <a:solidFill>
                  <a:srgbClr val="3DA547"/>
                </a:solidFill>
              </a:rPr>
              <a:t>רק 4 מרכיבים</a:t>
            </a:r>
          </a:p>
          <a:p>
            <a:pPr algn="l" defTabSz="754278">
              <a:defRPr sz="2610">
                <a:solidFill>
                  <a:srgbClr val="000000"/>
                </a:solidFill>
                <a:latin typeface="Helvetica"/>
                <a:ea typeface="Helvetica"/>
                <a:cs typeface="Helvetica"/>
                <a:sym typeface="Helvetica"/>
              </a:defRPr>
            </a:pPr>
            <a:r>
              <a:rPr lang="he-IL" dirty="0">
                <a:solidFill>
                  <a:srgbClr val="6B6B6B"/>
                </a:solidFill>
              </a:rPr>
              <a:t>מים</a:t>
            </a:r>
            <a:endParaRPr dirty="0">
              <a:solidFill>
                <a:srgbClr val="6B6B6B"/>
              </a:solidFill>
            </a:endParaRP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lang="he-IL" dirty="0">
                <a:solidFill>
                  <a:srgbClr val="6B6B6B"/>
                </a:solidFill>
              </a:rPr>
              <a:t>סודיום כלוריד</a:t>
            </a:r>
            <a:endParaRPr dirty="0">
              <a:solidFill>
                <a:srgbClr val="6B6B6B"/>
              </a:solidFill>
            </a:endParaRP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lang="he-IL" dirty="0">
                <a:solidFill>
                  <a:srgbClr val="6B6B6B"/>
                </a:solidFill>
              </a:rPr>
              <a:t>סודיום מגנזיום </a:t>
            </a:r>
            <a:r>
              <a:rPr lang="he-IL" dirty="0" err="1">
                <a:solidFill>
                  <a:srgbClr val="6B6B6B"/>
                </a:solidFill>
              </a:rPr>
              <a:t>פלורוסיליסט</a:t>
            </a:r>
            <a:endParaRPr dirty="0">
              <a:solidFill>
                <a:srgbClr val="6B6B6B"/>
              </a:solidFill>
            </a:endParaRP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lang="he-IL" dirty="0">
                <a:solidFill>
                  <a:srgbClr val="6B6B6B"/>
                </a:solidFill>
              </a:rPr>
              <a:t>מונוסודיום פוספט</a:t>
            </a:r>
            <a:endParaRPr dirty="0">
              <a:solidFill>
                <a:srgbClr val="6B6B6B"/>
              </a:solidFill>
            </a:endParaRPr>
          </a:p>
        </p:txBody>
      </p:sp>
      <p:grpSp>
        <p:nvGrpSpPr>
          <p:cNvPr id="436" name="Group 436"/>
          <p:cNvGrpSpPr/>
          <p:nvPr/>
        </p:nvGrpSpPr>
        <p:grpSpPr>
          <a:xfrm>
            <a:off x="2658649" y="3039688"/>
            <a:ext cx="3956883" cy="1038432"/>
            <a:chOff x="0" y="65315"/>
            <a:chExt cx="3956881" cy="1038431"/>
          </a:xfrm>
        </p:grpSpPr>
        <p:sp>
          <p:nvSpPr>
            <p:cNvPr id="433" name="Shape 433"/>
            <p:cNvSpPr/>
            <p:nvPr/>
          </p:nvSpPr>
          <p:spPr>
            <a:xfrm>
              <a:off x="2806518" y="65315"/>
              <a:ext cx="1150363" cy="7922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noAutofit/>
            </a:bodyPr>
            <a:lstStyle>
              <a:lvl1pPr algn="l" defTabSz="1733973">
                <a:lnSpc>
                  <a:spcPct val="80000"/>
                </a:lnSpc>
                <a:defRPr sz="1800">
                  <a:solidFill>
                    <a:srgbClr val="3DA447"/>
                  </a:solidFill>
                  <a:latin typeface="Helvetica"/>
                  <a:ea typeface="Helvetica"/>
                  <a:cs typeface="Helvetica"/>
                  <a:sym typeface="Helvetica"/>
                </a:defRPr>
              </a:lvl1pPr>
            </a:lstStyle>
            <a:p>
              <a:r>
                <a:rPr lang="he-IL" dirty="0"/>
                <a:t>מולקולות</a:t>
              </a:r>
            </a:p>
            <a:p>
              <a:r>
                <a:rPr lang="he-IL" dirty="0"/>
                <a:t>איתות</a:t>
              </a:r>
            </a:p>
            <a:p>
              <a:r>
                <a:rPr lang="he-IL" dirty="0" err="1"/>
                <a:t>רדוקס</a:t>
              </a:r>
              <a:endParaRPr dirty="0"/>
            </a:p>
          </p:txBody>
        </p:sp>
        <p:sp>
          <p:nvSpPr>
            <p:cNvPr id="434" name="Shape 434"/>
            <p:cNvSpPr/>
            <p:nvPr/>
          </p:nvSpPr>
          <p:spPr>
            <a:xfrm>
              <a:off x="2409717" y="164097"/>
              <a:ext cx="579062" cy="9396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noAutofit/>
            </a:bodyPr>
            <a:lstStyle>
              <a:lvl1pPr defTabSz="866986">
                <a:defRPr sz="4900">
                  <a:solidFill>
                    <a:srgbClr val="3DA447"/>
                  </a:solidFill>
                  <a:latin typeface="Calibri"/>
                  <a:ea typeface="Calibri"/>
                  <a:cs typeface="Calibri"/>
                  <a:sym typeface="Calibri"/>
                </a:defRPr>
              </a:lvl1pPr>
            </a:lstStyle>
            <a:p>
              <a:r>
                <a:rPr sz="2000" dirty="0"/>
                <a:t>⎬</a:t>
              </a:r>
            </a:p>
          </p:txBody>
        </p:sp>
        <p:sp>
          <p:nvSpPr>
            <p:cNvPr id="435" name="Shape 435"/>
            <p:cNvSpPr/>
            <p:nvPr/>
          </p:nvSpPr>
          <p:spPr>
            <a:xfrm>
              <a:off x="0" y="87072"/>
              <a:ext cx="3931348" cy="701446"/>
            </a:xfrm>
            <a:prstGeom prst="roundRect">
              <a:avLst>
                <a:gd name="adj" fmla="val 22379"/>
              </a:avLst>
            </a:prstGeom>
            <a:noFill/>
            <a:ln w="12700" cap="flat">
              <a:solidFill>
                <a:srgbClr val="0071AC"/>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l" defTabSz="866986">
                <a:defRPr sz="3400">
                  <a:solidFill>
                    <a:srgbClr val="000000"/>
                  </a:solidFill>
                  <a:latin typeface="Calibri"/>
                  <a:ea typeface="Calibri"/>
                  <a:cs typeface="Calibri"/>
                  <a:sym typeface="Calibri"/>
                </a:defRPr>
              </a:pPr>
              <a:endParaRPr/>
            </a:p>
          </p:txBody>
        </p:sp>
      </p:grpSp>
      <p:pic>
        <p:nvPicPr>
          <p:cNvPr id="437" name="b-renu28-advanced.jpg"/>
          <p:cNvPicPr>
            <a:picLocks noChangeAspect="1"/>
          </p:cNvPicPr>
          <p:nvPr/>
        </p:nvPicPr>
        <p:blipFill>
          <a:blip r:embed="rId7"/>
          <a:srcRect l="3586" t="1439" r="5882" b="3907"/>
          <a:stretch>
            <a:fillRect/>
          </a:stretch>
        </p:blipFill>
        <p:spPr>
          <a:xfrm>
            <a:off x="582892" y="1931339"/>
            <a:ext cx="1322171" cy="3602531"/>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7"/>
                                        </p:tgtEl>
                                        <p:attrNameLst>
                                          <p:attrName>style.visibility</p:attrName>
                                        </p:attrNameLst>
                                      </p:cBhvr>
                                      <p:to>
                                        <p:strVal val="visible"/>
                                      </p:to>
                                    </p:set>
                                    <p:anim calcmode="lin" valueType="num">
                                      <p:cBhvr>
                                        <p:cTn id="7" dur="1000" fill="hold"/>
                                        <p:tgtEl>
                                          <p:spTgt spid="437"/>
                                        </p:tgtEl>
                                        <p:attrNameLst>
                                          <p:attrName>ppt_w</p:attrName>
                                        </p:attrNameLst>
                                      </p:cBhvr>
                                      <p:tavLst>
                                        <p:tav tm="0">
                                          <p:val>
                                            <p:fltVal val="0"/>
                                          </p:val>
                                        </p:tav>
                                        <p:tav tm="100000">
                                          <p:val>
                                            <p:strVal val="#ppt_w"/>
                                          </p:val>
                                        </p:tav>
                                      </p:tavLst>
                                    </p:anim>
                                    <p:anim calcmode="lin" valueType="num">
                                      <p:cBhvr>
                                        <p:cTn id="8" dur="1000" fill="hold"/>
                                        <p:tgtEl>
                                          <p:spTgt spid="43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432"/>
                                        </p:tgtEl>
                                        <p:attrNameLst>
                                          <p:attrName>style.visibility</p:attrName>
                                        </p:attrNameLst>
                                      </p:cBhvr>
                                      <p:to>
                                        <p:strVal val="visible"/>
                                      </p:to>
                                    </p:set>
                                    <p:animEffect transition="in" filter="wipe(left)">
                                      <p:cBhvr>
                                        <p:cTn id="12" dur="1000"/>
                                        <p:tgtEl>
                                          <p:spTgt spid="4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36"/>
                                        </p:tgtEl>
                                        <p:attrNameLst>
                                          <p:attrName>style.visibility</p:attrName>
                                        </p:attrNameLst>
                                      </p:cBhvr>
                                      <p:to>
                                        <p:strVal val="visible"/>
                                      </p:to>
                                    </p:set>
                                    <p:animEffect transition="in" filter="dissolve">
                                      <p:cBhvr>
                                        <p:cTn id="17" dur="1000"/>
                                        <p:tgtEl>
                                          <p:spTgt spid="4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428"/>
                                        </p:tgtEl>
                                        <p:attrNameLst>
                                          <p:attrName>style.visibility</p:attrName>
                                        </p:attrNameLst>
                                      </p:cBhvr>
                                      <p:to>
                                        <p:strVal val="visible"/>
                                      </p:to>
                                    </p:set>
                                    <p:animEffect transition="in" filter="fade">
                                      <p:cBhvr>
                                        <p:cTn id="22" dur="500"/>
                                        <p:tgtEl>
                                          <p:spTgt spid="428"/>
                                        </p:tgtEl>
                                      </p:cBhvr>
                                    </p:animEffect>
                                  </p:childTnLst>
                                </p:cTn>
                              </p:par>
                            </p:childTnLst>
                          </p:cTn>
                        </p:par>
                        <p:par>
                          <p:cTn id="23" fill="hold">
                            <p:stCondLst>
                              <p:cond delay="500"/>
                            </p:stCondLst>
                            <p:childTnLst>
                              <p:par>
                                <p:cTn id="24" presetID="10" presetClass="entr" presetSubtype="0" fill="hold" grpId="5" nodeType="afterEffect">
                                  <p:stCondLst>
                                    <p:cond delay="0"/>
                                  </p:stCondLst>
                                  <p:childTnLst>
                                    <p:set>
                                      <p:cBhvr>
                                        <p:cTn id="25" dur="1" fill="hold">
                                          <p:stCondLst>
                                            <p:cond delay="0"/>
                                          </p:stCondLst>
                                        </p:cTn>
                                        <p:tgtEl>
                                          <p:spTgt spid="431"/>
                                        </p:tgtEl>
                                        <p:attrNameLst>
                                          <p:attrName>style.visibility</p:attrName>
                                        </p:attrNameLst>
                                      </p:cBhvr>
                                      <p:to>
                                        <p:strVal val="visible"/>
                                      </p:to>
                                    </p:set>
                                    <p:animEffect transition="in" filter="fade">
                                      <p:cBhvr>
                                        <p:cTn id="26" dur="500"/>
                                        <p:tgtEl>
                                          <p:spTgt spid="431"/>
                                        </p:tgtEl>
                                      </p:cBhvr>
                                    </p:animEffect>
                                  </p:childTnLst>
                                </p:cTn>
                              </p:par>
                            </p:childTnLst>
                          </p:cTn>
                        </p:par>
                        <p:par>
                          <p:cTn id="27" fill="hold">
                            <p:stCondLst>
                              <p:cond delay="1000"/>
                            </p:stCondLst>
                            <p:childTnLst>
                              <p:par>
                                <p:cTn id="28" presetID="10" presetClass="entr" presetSubtype="0" fill="hold" grpId="6" nodeType="afterEffect">
                                  <p:stCondLst>
                                    <p:cond delay="0"/>
                                  </p:stCondLst>
                                  <p:childTnLst>
                                    <p:set>
                                      <p:cBhvr>
                                        <p:cTn id="29" dur="1" fill="hold">
                                          <p:stCondLst>
                                            <p:cond delay="0"/>
                                          </p:stCondLst>
                                        </p:cTn>
                                        <p:tgtEl>
                                          <p:spTgt spid="424"/>
                                        </p:tgtEl>
                                        <p:attrNameLst>
                                          <p:attrName>style.visibility</p:attrName>
                                        </p:attrNameLst>
                                      </p:cBhvr>
                                      <p:to>
                                        <p:strVal val="visible"/>
                                      </p:to>
                                    </p:set>
                                    <p:animEffect transition="in" filter="fade">
                                      <p:cBhvr>
                                        <p:cTn id="30"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6" animBg="1" advAuto="0"/>
      <p:bldP spid="428" grpId="4" animBg="1" advAuto="0"/>
      <p:bldP spid="431" grpId="5" animBg="1" advAuto="0"/>
      <p:bldP spid="432" grpId="2" animBg="1" advAuto="0"/>
      <p:bldP spid="436" grpId="3" animBg="1" advAuto="0"/>
      <p:bldP spid="43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title"/>
          </p:nvPr>
        </p:nvSpPr>
        <p:spPr>
          <a:xfrm>
            <a:off x="650239" y="370096"/>
            <a:ext cx="11704322" cy="1354784"/>
          </a:xfrm>
          <a:prstGeom prst="rect">
            <a:avLst/>
          </a:prstGeom>
        </p:spPr>
        <p:txBody>
          <a:bodyPr/>
          <a:lstStyle/>
          <a:p>
            <a:r>
              <a:rPr lang="he-IL" dirty="0"/>
              <a:t>הניסויים הקליניים של החברה</a:t>
            </a:r>
            <a:endParaRPr dirty="0"/>
          </a:p>
        </p:txBody>
      </p:sp>
      <p:grpSp>
        <p:nvGrpSpPr>
          <p:cNvPr id="444" name="Group 444"/>
          <p:cNvGrpSpPr/>
          <p:nvPr/>
        </p:nvGrpSpPr>
        <p:grpSpPr>
          <a:xfrm>
            <a:off x="2296098" y="6877890"/>
            <a:ext cx="3081629" cy="1673291"/>
            <a:chOff x="0" y="0"/>
            <a:chExt cx="3081627" cy="1673290"/>
          </a:xfrm>
        </p:grpSpPr>
        <p:sp>
          <p:nvSpPr>
            <p:cNvPr id="442" name="Shape 442"/>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3400">
                  <a:solidFill>
                    <a:srgbClr val="000000"/>
                  </a:solidFill>
                  <a:latin typeface="Calibri"/>
                  <a:ea typeface="Calibri"/>
                  <a:cs typeface="Calibri"/>
                  <a:sym typeface="Calibri"/>
                </a:defRPr>
              </a:pPr>
              <a:r>
                <a:rPr sz="1100">
                  <a:latin typeface="Helvetica"/>
                  <a:ea typeface="Helvetica"/>
                  <a:cs typeface="Helvetica"/>
                  <a:sym typeface="Helvetica"/>
                </a:rPr>
                <a:t>Excellence in Research</a:t>
              </a:r>
            </a:p>
          </p:txBody>
        </p:sp>
        <p:pic>
          <p:nvPicPr>
            <p:cNvPr id="443"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pic>
        <p:nvPicPr>
          <p:cNvPr id="445" name="bigstock-blood cell flow-125210351s.jpg"/>
          <p:cNvPicPr>
            <a:picLocks noChangeAspect="1"/>
          </p:cNvPicPr>
          <p:nvPr/>
        </p:nvPicPr>
        <p:blipFill>
          <a:blip r:embed="rId4"/>
          <a:stretch>
            <a:fillRect/>
          </a:stretch>
        </p:blipFill>
        <p:spPr>
          <a:xfrm>
            <a:off x="6120737" y="3516714"/>
            <a:ext cx="6610945" cy="4958208"/>
          </a:xfrm>
          <a:prstGeom prst="rect">
            <a:avLst/>
          </a:prstGeom>
          <a:ln w="25400">
            <a:miter lim="400000"/>
          </a:ln>
          <a:effectLst>
            <a:outerShdw blurRad="127000" dist="76200" dir="5520000" rotWithShape="0">
              <a:srgbClr val="000000">
                <a:alpha val="60000"/>
              </a:srgbClr>
            </a:outerShdw>
          </a:effectLst>
        </p:spPr>
      </p:pic>
      <p:sp>
        <p:nvSpPr>
          <p:cNvPr id="446" name="Shape 446"/>
          <p:cNvSpPr/>
          <p:nvPr/>
        </p:nvSpPr>
        <p:spPr>
          <a:xfrm>
            <a:off x="422638" y="2406058"/>
            <a:ext cx="5472464" cy="3619801"/>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lang="he-IL" b="1" dirty="0">
                <a:solidFill>
                  <a:srgbClr val="6B6B6B"/>
                </a:solidFill>
                <a:latin typeface="Helvetica"/>
                <a:ea typeface="Helvetica"/>
                <a:cs typeface="Helvetica"/>
                <a:sym typeface="Helvetica"/>
              </a:rPr>
              <a:t>רנו 28 נמצא כמגביר את זרימת הדם לעור במחקרים שנעשו ע"י מנהיג עולמי במחקר העור</a:t>
            </a:r>
          </a:p>
          <a:p>
            <a:pPr algn="l" defTabSz="866986">
              <a:defRPr sz="3600">
                <a:solidFill>
                  <a:srgbClr val="000000"/>
                </a:solidFill>
                <a:latin typeface="Helvetica Light"/>
                <a:ea typeface="Helvetica Light"/>
                <a:cs typeface="Helvetica Light"/>
                <a:sym typeface="Helvetica Light"/>
              </a:defRPr>
            </a:pPr>
            <a:endParaRPr dirty="0">
              <a:solidFill>
                <a:srgbClr val="6B6B6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6"/>
                                        </p:tgtEl>
                                        <p:attrNameLst>
                                          <p:attrName>style.visibility</p:attrName>
                                        </p:attrNameLst>
                                      </p:cBhvr>
                                      <p:to>
                                        <p:strVal val="visible"/>
                                      </p:to>
                                    </p:set>
                                    <p:anim calcmode="lin" valueType="num">
                                      <p:cBhvr>
                                        <p:cTn id="7" dur="750" fill="hold"/>
                                        <p:tgtEl>
                                          <p:spTgt spid="446"/>
                                        </p:tgtEl>
                                        <p:attrNameLst>
                                          <p:attrName>ppt_w</p:attrName>
                                        </p:attrNameLst>
                                      </p:cBhvr>
                                      <p:tavLst>
                                        <p:tav tm="0">
                                          <p:val>
                                            <p:fltVal val="0"/>
                                          </p:val>
                                        </p:tav>
                                        <p:tav tm="100000">
                                          <p:val>
                                            <p:strVal val="#ppt_w"/>
                                          </p:val>
                                        </p:tav>
                                      </p:tavLst>
                                    </p:anim>
                                    <p:anim calcmode="lin" valueType="num">
                                      <p:cBhvr>
                                        <p:cTn id="8" dur="750" fill="hold"/>
                                        <p:tgtEl>
                                          <p:spTgt spid="44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8" fill="hold" grpId="2" nodeType="afterEffect">
                                  <p:stCondLst>
                                    <p:cond delay="0"/>
                                  </p:stCondLst>
                                  <p:iterate>
                                    <p:tmAbs val="0"/>
                                  </p:iterate>
                                  <p:childTnLst>
                                    <p:set>
                                      <p:cBhvr>
                                        <p:cTn id="11" fill="hold"/>
                                        <p:tgtEl>
                                          <p:spTgt spid="444"/>
                                        </p:tgtEl>
                                        <p:attrNameLst>
                                          <p:attrName>style.visibility</p:attrName>
                                        </p:attrNameLst>
                                      </p:cBhvr>
                                      <p:to>
                                        <p:strVal val="visible"/>
                                      </p:to>
                                    </p:set>
                                    <p:animEffect transition="in" filter="wipe(left)">
                                      <p:cBhvr>
                                        <p:cTn id="12"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2" animBg="1" advAuto="0"/>
      <p:bldP spid="446"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title"/>
          </p:nvPr>
        </p:nvSpPr>
        <p:spPr>
          <a:xfrm>
            <a:off x="650239" y="370096"/>
            <a:ext cx="11704322" cy="1354784"/>
          </a:xfrm>
          <a:prstGeom prst="rect">
            <a:avLst/>
          </a:prstGeom>
        </p:spPr>
        <p:txBody>
          <a:bodyPr/>
          <a:lstStyle/>
          <a:p>
            <a:r>
              <a:rPr lang="he-IL" dirty="0"/>
              <a:t>הניסויים הקליניים של החברה</a:t>
            </a:r>
            <a:endParaRPr dirty="0"/>
          </a:p>
        </p:txBody>
      </p:sp>
      <p:grpSp>
        <p:nvGrpSpPr>
          <p:cNvPr id="453" name="Group 453"/>
          <p:cNvGrpSpPr/>
          <p:nvPr/>
        </p:nvGrpSpPr>
        <p:grpSpPr>
          <a:xfrm>
            <a:off x="2273362" y="6752844"/>
            <a:ext cx="3081629" cy="1673291"/>
            <a:chOff x="0" y="0"/>
            <a:chExt cx="3081627" cy="1673290"/>
          </a:xfrm>
        </p:grpSpPr>
        <p:sp>
          <p:nvSpPr>
            <p:cNvPr id="451" name="Shape 451"/>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3400">
                  <a:solidFill>
                    <a:srgbClr val="000000"/>
                  </a:solidFill>
                  <a:latin typeface="Calibri"/>
                  <a:ea typeface="Calibri"/>
                  <a:cs typeface="Calibri"/>
                  <a:sym typeface="Calibri"/>
                </a:defRPr>
              </a:pPr>
              <a:r>
                <a:rPr sz="1100">
                  <a:latin typeface="Helvetica"/>
                  <a:ea typeface="Helvetica"/>
                  <a:cs typeface="Helvetica"/>
                  <a:sym typeface="Helvetica"/>
                </a:rPr>
                <a:t>Excellence in Research</a:t>
              </a:r>
            </a:p>
          </p:txBody>
        </p:sp>
        <p:pic>
          <p:nvPicPr>
            <p:cNvPr id="452"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sp>
        <p:nvSpPr>
          <p:cNvPr id="454" name="Shape 454"/>
          <p:cNvSpPr/>
          <p:nvPr/>
        </p:nvSpPr>
        <p:spPr>
          <a:xfrm>
            <a:off x="340834" y="2297827"/>
            <a:ext cx="5985933" cy="374124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lang="he-IL" b="1" dirty="0">
                <a:solidFill>
                  <a:srgbClr val="6B6B6B"/>
                </a:solidFill>
                <a:latin typeface="Helvetica"/>
                <a:ea typeface="Helvetica"/>
                <a:cs typeface="Helvetica"/>
                <a:sym typeface="Helvetica"/>
              </a:rPr>
              <a:t>רנו 28 נמצא כמקצר את מעגל חידוש העור ב-16% במחקרים שנעשו ע"י מנהיג עולמי במחקר העור</a:t>
            </a:r>
          </a:p>
          <a:p>
            <a:pPr algn="l" defTabSz="866986">
              <a:defRPr sz="3600">
                <a:solidFill>
                  <a:srgbClr val="000000"/>
                </a:solidFill>
                <a:latin typeface="Helvetica Light"/>
                <a:ea typeface="Helvetica Light"/>
                <a:cs typeface="Helvetica Light"/>
                <a:sym typeface="Helvetica Light"/>
              </a:defRPr>
            </a:pPr>
            <a:endParaRPr dirty="0">
              <a:solidFill>
                <a:srgbClr val="6B6B6B"/>
              </a:solidFill>
            </a:endParaRPr>
          </a:p>
        </p:txBody>
      </p:sp>
      <p:pic>
        <p:nvPicPr>
          <p:cNvPr id="455" name="bigstock-Skin-anatomy-82873805noHair.png"/>
          <p:cNvPicPr>
            <a:picLocks noChangeAspect="1"/>
          </p:cNvPicPr>
          <p:nvPr/>
        </p:nvPicPr>
        <p:blipFill>
          <a:blip r:embed="rId4"/>
          <a:stretch>
            <a:fillRect/>
          </a:stretch>
        </p:blipFill>
        <p:spPr>
          <a:xfrm>
            <a:off x="5312929" y="2035352"/>
            <a:ext cx="7844760" cy="7844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54"/>
                                        </p:tgtEl>
                                        <p:attrNameLst>
                                          <p:attrName>style.visibility</p:attrName>
                                        </p:attrNameLst>
                                      </p:cBhvr>
                                      <p:to>
                                        <p:strVal val="visible"/>
                                      </p:to>
                                    </p:set>
                                    <p:anim calcmode="lin" valueType="num">
                                      <p:cBhvr>
                                        <p:cTn id="7" dur="750" fill="hold"/>
                                        <p:tgtEl>
                                          <p:spTgt spid="454"/>
                                        </p:tgtEl>
                                        <p:attrNameLst>
                                          <p:attrName>ppt_w</p:attrName>
                                        </p:attrNameLst>
                                      </p:cBhvr>
                                      <p:tavLst>
                                        <p:tav tm="0">
                                          <p:val>
                                            <p:fltVal val="0"/>
                                          </p:val>
                                        </p:tav>
                                        <p:tav tm="100000">
                                          <p:val>
                                            <p:strVal val="#ppt_w"/>
                                          </p:val>
                                        </p:tav>
                                      </p:tavLst>
                                    </p:anim>
                                    <p:anim calcmode="lin" valueType="num">
                                      <p:cBhvr>
                                        <p:cTn id="8" dur="750" fill="hold"/>
                                        <p:tgtEl>
                                          <p:spTgt spid="4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p:cNvSpPr>
          <p:nvPr>
            <p:ph type="title"/>
          </p:nvPr>
        </p:nvSpPr>
        <p:spPr>
          <a:xfrm>
            <a:off x="453439" y="43733"/>
            <a:ext cx="12097922" cy="1354783"/>
          </a:xfrm>
          <a:prstGeom prst="rect">
            <a:avLst/>
          </a:prstGeom>
        </p:spPr>
        <p:txBody>
          <a:bodyPr/>
          <a:lstStyle>
            <a:lvl1pPr>
              <a:defRPr sz="4900" spc="490"/>
            </a:lvl1pPr>
          </a:lstStyle>
          <a:p>
            <a:r>
              <a:rPr lang="he-IL" dirty="0"/>
              <a:t>רנו 28 – ג'ל התחדשות לכל הגוף</a:t>
            </a:r>
            <a:endParaRPr dirty="0"/>
          </a:p>
        </p:txBody>
      </p:sp>
      <p:pic>
        <p:nvPicPr>
          <p:cNvPr id="460" name="RENU-28-Science-5.jpg"/>
          <p:cNvPicPr>
            <a:picLocks noChangeAspect="1"/>
          </p:cNvPicPr>
          <p:nvPr/>
        </p:nvPicPr>
        <p:blipFill>
          <a:blip r:embed="rId3"/>
          <a:stretch>
            <a:fillRect/>
          </a:stretch>
        </p:blipFill>
        <p:spPr>
          <a:xfrm>
            <a:off x="214249" y="1423316"/>
            <a:ext cx="5512219" cy="6045316"/>
          </a:xfrm>
          <a:prstGeom prst="rect">
            <a:avLst/>
          </a:prstGeom>
          <a:ln w="12700">
            <a:miter lim="400000"/>
          </a:ln>
        </p:spPr>
      </p:pic>
      <p:pic>
        <p:nvPicPr>
          <p:cNvPr id="461" name="8f66374062fdb2d6d476215a43eaeafb.jpg"/>
          <p:cNvPicPr>
            <a:picLocks noChangeAspect="1"/>
          </p:cNvPicPr>
          <p:nvPr/>
        </p:nvPicPr>
        <p:blipFill>
          <a:blip r:embed="rId4"/>
          <a:stretch>
            <a:fillRect/>
          </a:stretch>
        </p:blipFill>
        <p:spPr>
          <a:xfrm>
            <a:off x="6499606" y="1354327"/>
            <a:ext cx="5051110" cy="3617506"/>
          </a:xfrm>
          <a:prstGeom prst="rect">
            <a:avLst/>
          </a:prstGeom>
          <a:ln w="12700">
            <a:miter lim="400000"/>
          </a:ln>
        </p:spPr>
      </p:pic>
      <p:pic>
        <p:nvPicPr>
          <p:cNvPr id="462" name="image44.png"/>
          <p:cNvPicPr>
            <a:picLocks noChangeAspect="1"/>
          </p:cNvPicPr>
          <p:nvPr/>
        </p:nvPicPr>
        <p:blipFill>
          <a:blip r:embed="rId5"/>
          <a:stretch>
            <a:fillRect/>
          </a:stretch>
        </p:blipFill>
        <p:spPr>
          <a:xfrm>
            <a:off x="1738186" y="7642680"/>
            <a:ext cx="3008137" cy="1200431"/>
          </a:xfrm>
          <a:prstGeom prst="rect">
            <a:avLst/>
          </a:prstGeom>
          <a:ln w="12700">
            <a:miter lim="400000"/>
          </a:ln>
        </p:spPr>
      </p:pic>
      <p:pic>
        <p:nvPicPr>
          <p:cNvPr id="463" name="RENU28-BeforeAfter-Eannah crop.jpg"/>
          <p:cNvPicPr>
            <a:picLocks noChangeAspect="1"/>
          </p:cNvPicPr>
          <p:nvPr/>
        </p:nvPicPr>
        <p:blipFill>
          <a:blip r:embed="rId6"/>
          <a:stretch>
            <a:fillRect/>
          </a:stretch>
        </p:blipFill>
        <p:spPr>
          <a:xfrm>
            <a:off x="5914334" y="5041458"/>
            <a:ext cx="6934201" cy="4394201"/>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p:cNvSpPr>
          <p:nvPr>
            <p:ph type="title"/>
          </p:nvPr>
        </p:nvSpPr>
        <p:spPr>
          <a:xfrm>
            <a:off x="668527" y="164162"/>
            <a:ext cx="11704322" cy="1813815"/>
          </a:xfrm>
          <a:prstGeom prst="rect">
            <a:avLst/>
          </a:prstGeom>
        </p:spPr>
        <p:txBody>
          <a:bodyPr/>
          <a:lstStyle/>
          <a:p>
            <a:pPr algn="l">
              <a:lnSpc>
                <a:spcPct val="90000"/>
              </a:lnSpc>
              <a:defRPr sz="4800" spc="480"/>
            </a:pPr>
            <a:r>
              <a:rPr lang="he-IL" dirty="0"/>
              <a:t>בריאות התא מן החוץ פנימה</a:t>
            </a:r>
            <a:br>
              <a:rPr lang="he-IL" dirty="0"/>
            </a:br>
            <a:r>
              <a:rPr lang="he-IL" dirty="0"/>
              <a:t>קבל את העור הטוב ביותר שלך חזרה!</a:t>
            </a:r>
            <a:endParaRPr dirty="0"/>
          </a:p>
        </p:txBody>
      </p:sp>
      <p:sp>
        <p:nvSpPr>
          <p:cNvPr id="468" name="Shape 468"/>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69" name="Shape 469"/>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70" name="DrMorinHalfFaceCrop.jpg"/>
          <p:cNvPicPr>
            <a:picLocks noChangeAspect="1"/>
          </p:cNvPicPr>
          <p:nvPr/>
        </p:nvPicPr>
        <p:blipFill>
          <a:blip r:embed="rId3"/>
          <a:stretch>
            <a:fillRect/>
          </a:stretch>
        </p:blipFill>
        <p:spPr>
          <a:xfrm>
            <a:off x="3752990" y="2191425"/>
            <a:ext cx="6831426" cy="7163510"/>
          </a:xfrm>
          <a:prstGeom prst="rect">
            <a:avLst/>
          </a:prstGeom>
          <a:ln w="25400">
            <a:miter lim="400000"/>
          </a:ln>
          <a:effectLst>
            <a:outerShdw blurRad="127000" dist="76200" dir="5520000" rotWithShape="0">
              <a:srgbClr val="000000">
                <a:alpha val="60000"/>
              </a:srgbClr>
            </a:outerShdw>
          </a:effectLst>
        </p:spPr>
      </p:pic>
      <p:grpSp>
        <p:nvGrpSpPr>
          <p:cNvPr id="474" name="Group 474"/>
          <p:cNvGrpSpPr/>
          <p:nvPr/>
        </p:nvGrpSpPr>
        <p:grpSpPr>
          <a:xfrm>
            <a:off x="1572785" y="1958520"/>
            <a:ext cx="11056587" cy="7629320"/>
            <a:chOff x="0" y="-1"/>
            <a:chExt cx="11056585" cy="7629318"/>
          </a:xfrm>
        </p:grpSpPr>
        <p:sp>
          <p:nvSpPr>
            <p:cNvPr id="471" name="Shape 471"/>
            <p:cNvSpPr/>
            <p:nvPr/>
          </p:nvSpPr>
          <p:spPr>
            <a:xfrm flipV="1">
              <a:off x="5857149" y="-1"/>
              <a:ext cx="1" cy="7629318"/>
            </a:xfrm>
            <a:prstGeom prst="line">
              <a:avLst/>
            </a:prstGeom>
            <a:noFill/>
            <a:ln w="50800" cap="flat">
              <a:solidFill>
                <a:schemeClr val="accent3">
                  <a:hueOff val="198700"/>
                  <a:satOff val="21248"/>
                  <a:lumOff val="19305"/>
                </a:schemeClr>
              </a:solidFill>
              <a:custDash>
                <a:ds d="200000" sp="200000"/>
              </a:custDash>
              <a:miter lim="400000"/>
            </a:ln>
            <a:effectLst/>
          </p:spPr>
          <p:txBody>
            <a:bodyPr wrap="square" lIns="50800" tIns="50800" rIns="50800" bIns="50800" numCol="1" anchor="ctr">
              <a:noAutofit/>
            </a:bodyPr>
            <a:lstStyle/>
            <a:p>
              <a:pPr>
                <a:defRPr sz="3600">
                  <a:solidFill>
                    <a:srgbClr val="FFFFFF"/>
                  </a:solidFill>
                </a:defRPr>
              </a:pPr>
              <a:endParaRPr/>
            </a:p>
          </p:txBody>
        </p:sp>
        <p:sp>
          <p:nvSpPr>
            <p:cNvPr id="472" name="Shape 472"/>
            <p:cNvSpPr/>
            <p:nvPr/>
          </p:nvSpPr>
          <p:spPr>
            <a:xfrm>
              <a:off x="0" y="3716483"/>
              <a:ext cx="2234947" cy="1487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rPr lang="he-IL" dirty="0"/>
                <a:t>צד זה</a:t>
              </a:r>
            </a:p>
            <a:p>
              <a:r>
                <a:rPr lang="he-IL" dirty="0"/>
                <a:t>רנו 28</a:t>
              </a:r>
            </a:p>
            <a:p>
              <a:r>
                <a:rPr lang="he-IL" dirty="0"/>
                <a:t>במשך 28 יום</a:t>
              </a:r>
            </a:p>
          </p:txBody>
        </p:sp>
        <p:sp>
          <p:nvSpPr>
            <p:cNvPr id="473" name="Shape 473"/>
            <p:cNvSpPr/>
            <p:nvPr/>
          </p:nvSpPr>
          <p:spPr>
            <a:xfrm>
              <a:off x="8821638" y="3947315"/>
              <a:ext cx="2234947" cy="10259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rPr lang="he-IL" dirty="0"/>
                <a:t>צד זה</a:t>
              </a:r>
            </a:p>
            <a:p>
              <a:r>
                <a:rPr lang="he-IL" dirty="0"/>
                <a:t>ללא טיפול</a:t>
              </a:r>
            </a:p>
          </p:txBody>
        </p:sp>
      </p:grpSp>
      <p:pic>
        <p:nvPicPr>
          <p:cNvPr id="475" name="b-renu28-advanced.jpg"/>
          <p:cNvPicPr>
            <a:picLocks noChangeAspect="1"/>
          </p:cNvPicPr>
          <p:nvPr/>
        </p:nvPicPr>
        <p:blipFill>
          <a:blip r:embed="rId4"/>
          <a:srcRect l="3586" t="1439" r="5882" b="3907"/>
          <a:stretch>
            <a:fillRect/>
          </a:stretch>
        </p:blipFill>
        <p:spPr>
          <a:xfrm>
            <a:off x="536446" y="2070676"/>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5"/>
                                        </p:tgtEl>
                                        <p:attrNameLst>
                                          <p:attrName>style.visibility</p:attrName>
                                        </p:attrNameLst>
                                      </p:cBhvr>
                                      <p:to>
                                        <p:strVal val="visible"/>
                                      </p:to>
                                    </p:set>
                                    <p:anim calcmode="lin" valueType="num">
                                      <p:cBhvr>
                                        <p:cTn id="7" dur="1000" fill="hold"/>
                                        <p:tgtEl>
                                          <p:spTgt spid="475"/>
                                        </p:tgtEl>
                                        <p:attrNameLst>
                                          <p:attrName>ppt_w</p:attrName>
                                        </p:attrNameLst>
                                      </p:cBhvr>
                                      <p:tavLst>
                                        <p:tav tm="0">
                                          <p:val>
                                            <p:fltVal val="0"/>
                                          </p:val>
                                        </p:tav>
                                        <p:tav tm="100000">
                                          <p:val>
                                            <p:strVal val="#ppt_w"/>
                                          </p:val>
                                        </p:tav>
                                      </p:tavLst>
                                    </p:anim>
                                    <p:anim calcmode="lin" valueType="num">
                                      <p:cBhvr>
                                        <p:cTn id="8" dur="1000" fill="hold"/>
                                        <p:tgtEl>
                                          <p:spTgt spid="47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474"/>
                                        </p:tgtEl>
                                        <p:attrNameLst>
                                          <p:attrName>style.visibility</p:attrName>
                                        </p:attrNameLst>
                                      </p:cBhvr>
                                      <p:to>
                                        <p:strVal val="visible"/>
                                      </p:to>
                                    </p:set>
                                    <p:animEffect transition="in" filter="wipe(up)">
                                      <p:cBhvr>
                                        <p:cTn id="13"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2" animBg="1" advAuto="0"/>
      <p:bldP spid="47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p:cNvSpPr>
          <p:nvPr>
            <p:ph type="title"/>
          </p:nvPr>
        </p:nvSpPr>
        <p:spPr>
          <a:xfrm>
            <a:off x="99395" y="164163"/>
            <a:ext cx="12806011" cy="1929938"/>
          </a:xfrm>
          <a:prstGeom prst="rect">
            <a:avLst/>
          </a:prstGeom>
        </p:spPr>
        <p:txBody>
          <a:bodyPr/>
          <a:lstStyle/>
          <a:p>
            <a:pPr algn="l">
              <a:lnSpc>
                <a:spcPct val="90000"/>
              </a:lnSpc>
              <a:defRPr sz="4800" i="1" spc="480"/>
            </a:pPr>
            <a:r>
              <a:rPr lang="he-IL" dirty="0"/>
              <a:t>טכנולוגיית איתות </a:t>
            </a:r>
            <a:r>
              <a:rPr lang="he-IL" dirty="0" err="1"/>
              <a:t>רדוקס</a:t>
            </a:r>
            <a:r>
              <a:rPr lang="he-IL" dirty="0"/>
              <a:t> מוגנת פטנט</a:t>
            </a:r>
            <a:br>
              <a:rPr lang="he-IL" dirty="0"/>
            </a:br>
            <a:r>
              <a:rPr lang="he-IL" dirty="0"/>
              <a:t>הבדלים נראים בעור</a:t>
            </a:r>
            <a:endParaRPr dirty="0"/>
          </a:p>
        </p:txBody>
      </p:sp>
      <p:sp>
        <p:nvSpPr>
          <p:cNvPr id="480" name="Shape 480"/>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81" name="Shape 481"/>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82" name="b-renu28-advanced.jpg"/>
          <p:cNvPicPr>
            <a:picLocks noChangeAspect="1"/>
          </p:cNvPicPr>
          <p:nvPr/>
        </p:nvPicPr>
        <p:blipFill>
          <a:blip r:embed="rId3"/>
          <a:srcRect l="3586" t="1439" r="5882" b="3907"/>
          <a:stretch>
            <a:fillRect/>
          </a:stretch>
        </p:blipFill>
        <p:spPr>
          <a:xfrm>
            <a:off x="469793" y="2048458"/>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pic>
        <p:nvPicPr>
          <p:cNvPr id="483" name="EvaLisa Myntti.jpg"/>
          <p:cNvPicPr>
            <a:picLocks noChangeAspect="1"/>
          </p:cNvPicPr>
          <p:nvPr/>
        </p:nvPicPr>
        <p:blipFill>
          <a:blip r:embed="rId4"/>
          <a:stretch>
            <a:fillRect/>
          </a:stretch>
        </p:blipFill>
        <p:spPr>
          <a:xfrm>
            <a:off x="2487169" y="2153821"/>
            <a:ext cx="4924100" cy="4127863"/>
          </a:xfrm>
          <a:prstGeom prst="rect">
            <a:avLst/>
          </a:prstGeom>
          <a:ln w="25400">
            <a:miter lim="400000"/>
          </a:ln>
          <a:effectLst>
            <a:outerShdw blurRad="127000" dist="76200" dir="5520000" rotWithShape="0">
              <a:srgbClr val="000000">
                <a:alpha val="60000"/>
              </a:srgbClr>
            </a:outerShdw>
          </a:effectLst>
        </p:spPr>
      </p:pic>
      <p:grpSp>
        <p:nvGrpSpPr>
          <p:cNvPr id="486" name="Group 486"/>
          <p:cNvGrpSpPr/>
          <p:nvPr/>
        </p:nvGrpSpPr>
        <p:grpSpPr>
          <a:xfrm>
            <a:off x="684827" y="6500408"/>
            <a:ext cx="5132748" cy="3035772"/>
            <a:chOff x="0" y="0"/>
            <a:chExt cx="5132746" cy="3035770"/>
          </a:xfrm>
        </p:grpSpPr>
        <p:pic>
          <p:nvPicPr>
            <p:cNvPr id="484" name="Unni Granåsbefore.jpeg"/>
            <p:cNvPicPr>
              <a:picLocks noChangeAspect="1"/>
            </p:cNvPicPr>
            <p:nvPr/>
          </p:nvPicPr>
          <p:blipFill>
            <a:blip r:embed="rId5"/>
            <a:srcRect b="11009"/>
            <a:stretch>
              <a:fillRect/>
            </a:stretch>
          </p:blipFill>
          <p:spPr>
            <a:xfrm>
              <a:off x="0" y="0"/>
              <a:ext cx="2532773" cy="3035771"/>
            </a:xfrm>
            <a:prstGeom prst="rect">
              <a:avLst/>
            </a:prstGeom>
            <a:ln w="25400" cap="flat">
              <a:noFill/>
              <a:miter lim="400000"/>
            </a:ln>
            <a:effectLst>
              <a:outerShdw blurRad="127000" dist="76200" dir="5520000" rotWithShape="0">
                <a:srgbClr val="000000">
                  <a:alpha val="60000"/>
                </a:srgbClr>
              </a:outerShdw>
            </a:effectLst>
          </p:spPr>
        </p:pic>
        <p:pic>
          <p:nvPicPr>
            <p:cNvPr id="485" name="Unni Granåsbafter-filtered.jpeg"/>
            <p:cNvPicPr>
              <a:picLocks noChangeAspect="1"/>
            </p:cNvPicPr>
            <p:nvPr/>
          </p:nvPicPr>
          <p:blipFill>
            <a:blip r:embed="rId6"/>
            <a:srcRect b="11009"/>
            <a:stretch>
              <a:fillRect/>
            </a:stretch>
          </p:blipFill>
          <p:spPr>
            <a:xfrm>
              <a:off x="2650963" y="0"/>
              <a:ext cx="2481784" cy="3035746"/>
            </a:xfrm>
            <a:prstGeom prst="rect">
              <a:avLst/>
            </a:prstGeom>
            <a:ln w="25400" cap="flat">
              <a:noFill/>
              <a:miter lim="400000"/>
            </a:ln>
            <a:effectLst>
              <a:outerShdw blurRad="127000" dist="76200" dir="5520000" rotWithShape="0">
                <a:srgbClr val="000000">
                  <a:alpha val="60000"/>
                </a:srgbClr>
              </a:outerShdw>
            </a:effectLst>
          </p:spPr>
        </p:pic>
      </p:grpSp>
      <p:pic>
        <p:nvPicPr>
          <p:cNvPr id="487" name="Mamma_Renu28.png"/>
          <p:cNvPicPr>
            <a:picLocks noChangeAspect="1"/>
          </p:cNvPicPr>
          <p:nvPr/>
        </p:nvPicPr>
        <p:blipFill>
          <a:blip r:embed="rId7"/>
          <a:stretch>
            <a:fillRect/>
          </a:stretch>
        </p:blipFill>
        <p:spPr>
          <a:xfrm>
            <a:off x="7755537" y="1899369"/>
            <a:ext cx="4770928" cy="3900710"/>
          </a:xfrm>
          <a:prstGeom prst="rect">
            <a:avLst/>
          </a:prstGeom>
          <a:ln w="25400">
            <a:miter lim="400000"/>
          </a:ln>
          <a:effectLst>
            <a:outerShdw blurRad="127000" dist="76200" dir="5520000" rotWithShape="0">
              <a:srgbClr val="000000">
                <a:alpha val="60000"/>
              </a:srgbClr>
            </a:outerShdw>
          </a:effectLst>
        </p:spPr>
      </p:pic>
      <p:pic>
        <p:nvPicPr>
          <p:cNvPr id="488" name="taken by robward-filtered.jpeg"/>
          <p:cNvPicPr>
            <a:picLocks noChangeAspect="1"/>
          </p:cNvPicPr>
          <p:nvPr/>
        </p:nvPicPr>
        <p:blipFill>
          <a:blip r:embed="rId8"/>
          <a:stretch>
            <a:fillRect/>
          </a:stretch>
        </p:blipFill>
        <p:spPr>
          <a:xfrm>
            <a:off x="6159262" y="6459382"/>
            <a:ext cx="6322190" cy="2993162"/>
          </a:xfrm>
          <a:prstGeom prst="rect">
            <a:avLst/>
          </a:prstGeom>
          <a:ln w="25400">
            <a:miter lim="400000"/>
          </a:ln>
          <a:effectLst>
            <a:outerShdw blurRad="127000" dist="76200" dir="2669947"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5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487"/>
                                        </p:tgtEl>
                                        <p:attrNameLst>
                                          <p:attrName>style.visibility</p:attrName>
                                        </p:attrNameLst>
                                      </p:cBhvr>
                                      <p:to>
                                        <p:strVal val="visible"/>
                                      </p:to>
                                    </p:set>
                                    <p:animEffect transition="in" filter="fade">
                                      <p:cBhvr>
                                        <p:cTn id="12" dur="500"/>
                                        <p:tgtEl>
                                          <p:spTgt spid="4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486"/>
                                        </p:tgtEl>
                                        <p:attrNameLst>
                                          <p:attrName>style.visibility</p:attrName>
                                        </p:attrNameLst>
                                      </p:cBhvr>
                                      <p:to>
                                        <p:strVal val="visible"/>
                                      </p:to>
                                    </p:set>
                                    <p:animEffect transition="in" filter="fade">
                                      <p:cBhvr>
                                        <p:cTn id="17" dur="500"/>
                                        <p:tgtEl>
                                          <p:spTgt spid="4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1" animBg="1" advAuto="0"/>
      <p:bldP spid="486" grpId="3" animBg="1" advAuto="0"/>
      <p:bldP spid="487" grpId="2" animBg="1" advAuto="0"/>
      <p:bldP spid="488"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renuAdvancedSC.jpg"/>
          <p:cNvPicPr>
            <a:picLocks noChangeAspect="1"/>
          </p:cNvPicPr>
          <p:nvPr/>
        </p:nvPicPr>
        <p:blipFill>
          <a:blip r:embed="rId3">
            <a:alphaModFix amt="71713"/>
          </a:blip>
          <a:srcRect l="42707"/>
          <a:stretch>
            <a:fillRect/>
          </a:stretch>
        </p:blipFill>
        <p:spPr>
          <a:xfrm>
            <a:off x="172236" y="2315775"/>
            <a:ext cx="5125823" cy="5772427"/>
          </a:xfrm>
          <a:prstGeom prst="rect">
            <a:avLst/>
          </a:prstGeom>
          <a:ln w="25400">
            <a:miter lim="400000"/>
          </a:ln>
          <a:effectLst>
            <a:outerShdw blurRad="127000" dist="76200" dir="5520000" rotWithShape="0">
              <a:srgbClr val="000000">
                <a:alpha val="60000"/>
              </a:srgbClr>
            </a:outerShdw>
          </a:effectLst>
        </p:spPr>
      </p:pic>
      <p:sp>
        <p:nvSpPr>
          <p:cNvPr id="493" name="Shape 493"/>
          <p:cNvSpPr>
            <a:spLocks noGrp="1"/>
          </p:cNvSpPr>
          <p:nvPr>
            <p:ph type="title"/>
          </p:nvPr>
        </p:nvSpPr>
        <p:spPr>
          <a:xfrm>
            <a:off x="250305" y="274047"/>
            <a:ext cx="12504190" cy="2505681"/>
          </a:xfrm>
          <a:prstGeom prst="rect">
            <a:avLst/>
          </a:prstGeom>
        </p:spPr>
        <p:txBody>
          <a:bodyPr lIns="48762" tIns="48762" rIns="48762" bIns="48762">
            <a:normAutofit/>
          </a:bodyPr>
          <a:lstStyle/>
          <a:p>
            <a:pPr algn="l">
              <a:lnSpc>
                <a:spcPct val="90000"/>
              </a:lnSpc>
              <a:defRPr sz="5400" spc="540"/>
            </a:pPr>
            <a:r>
              <a:rPr lang="he-IL" dirty="0"/>
              <a:t>מערכת רנו </a:t>
            </a:r>
            <a:r>
              <a:rPr lang="he-IL" dirty="0" err="1"/>
              <a:t>אדוונס</a:t>
            </a:r>
            <a:br>
              <a:rPr lang="he-IL" dirty="0"/>
            </a:br>
            <a:r>
              <a:rPr lang="he-IL" dirty="0"/>
              <a:t>%43 עליה בלחות העור</a:t>
            </a:r>
            <a:r>
              <a:rPr i="1" dirty="0"/>
              <a:t> </a:t>
            </a:r>
          </a:p>
          <a:p>
            <a:pPr algn="l">
              <a:lnSpc>
                <a:spcPct val="90000"/>
              </a:lnSpc>
              <a:defRPr sz="1100" spc="110"/>
            </a:pPr>
            <a:endParaRPr i="1" dirty="0"/>
          </a:p>
        </p:txBody>
      </p:sp>
      <p:pic>
        <p:nvPicPr>
          <p:cNvPr id="494" name="image44.png"/>
          <p:cNvPicPr>
            <a:picLocks noChangeAspect="1"/>
          </p:cNvPicPr>
          <p:nvPr/>
        </p:nvPicPr>
        <p:blipFill>
          <a:blip r:embed="rId4"/>
          <a:stretch>
            <a:fillRect/>
          </a:stretch>
        </p:blipFill>
        <p:spPr>
          <a:xfrm>
            <a:off x="8614685" y="7374217"/>
            <a:ext cx="2817517" cy="1124362"/>
          </a:xfrm>
          <a:prstGeom prst="rect">
            <a:avLst/>
          </a:prstGeom>
          <a:ln w="12700">
            <a:miter lim="400000"/>
          </a:ln>
        </p:spPr>
      </p:pic>
      <p:pic>
        <p:nvPicPr>
          <p:cNvPr id="495" name="sylvia advanced2.png"/>
          <p:cNvPicPr>
            <a:picLocks noChangeAspect="1"/>
          </p:cNvPicPr>
          <p:nvPr/>
        </p:nvPicPr>
        <p:blipFill>
          <a:blip r:embed="rId5"/>
          <a:stretch>
            <a:fillRect/>
          </a:stretch>
        </p:blipFill>
        <p:spPr>
          <a:xfrm>
            <a:off x="5487210" y="2779728"/>
            <a:ext cx="7347773" cy="3700130"/>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10.jpg"/>
          <p:cNvPicPr>
            <a:picLocks noChangeAspect="1"/>
          </p:cNvPicPr>
          <p:nvPr/>
        </p:nvPicPr>
        <p:blipFill>
          <a:blip r:embed="rId3"/>
          <a:stretch>
            <a:fillRect/>
          </a:stretch>
        </p:blipFill>
        <p:spPr>
          <a:xfrm>
            <a:off x="-3111553" y="383"/>
            <a:ext cx="17338369" cy="9752834"/>
          </a:xfrm>
          <a:prstGeom prst="rect">
            <a:avLst/>
          </a:prstGeom>
          <a:ln w="12700">
            <a:miter lim="400000"/>
          </a:ln>
        </p:spPr>
      </p:pic>
      <p:sp>
        <p:nvSpPr>
          <p:cNvPr id="275" name="Shape 275"/>
          <p:cNvSpPr>
            <a:spLocks noGrp="1"/>
          </p:cNvSpPr>
          <p:nvPr>
            <p:ph type="title"/>
          </p:nvPr>
        </p:nvSpPr>
        <p:spPr>
          <a:xfrm>
            <a:off x="568534" y="162240"/>
            <a:ext cx="11704321" cy="2416094"/>
          </a:xfrm>
          <a:prstGeom prst="rect">
            <a:avLst/>
          </a:prstGeom>
        </p:spPr>
        <p:txBody>
          <a:bodyPr/>
          <a:lstStyle/>
          <a:p>
            <a:pPr algn="r" defTabSz="650166">
              <a:defRPr sz="4400" spc="0">
                <a:latin typeface="Helvetica"/>
                <a:ea typeface="Helvetica"/>
                <a:cs typeface="Helvetica"/>
                <a:sym typeface="Helvetica"/>
              </a:defRPr>
            </a:pPr>
            <a:r>
              <a:rPr lang="en-US" dirty="0"/>
              <a:t>:ASEA</a:t>
            </a:r>
            <a:r>
              <a:rPr lang="he-IL" dirty="0"/>
              <a:t>המטרה של </a:t>
            </a:r>
            <a:br>
              <a:rPr lang="he-IL" dirty="0"/>
            </a:br>
            <a:r>
              <a:rPr lang="he-IL" dirty="0"/>
              <a:t> לשפר את חיי האנשים ולהיות כוח למען הטוב בעולם</a:t>
            </a:r>
            <a:endParaRPr dirty="0"/>
          </a:p>
        </p:txBody>
      </p:sp>
      <p:sp>
        <p:nvSpPr>
          <p:cNvPr id="276" name="Shape 276"/>
          <p:cNvSpPr>
            <a:spLocks noGrp="1"/>
          </p:cNvSpPr>
          <p:nvPr>
            <p:ph type="body" sz="quarter" idx="1"/>
          </p:nvPr>
        </p:nvSpPr>
        <p:spPr>
          <a:xfrm>
            <a:off x="939396" y="3946934"/>
            <a:ext cx="5680860" cy="3697449"/>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lgn="r">
              <a:spcBef>
                <a:spcPts val="0"/>
              </a:spcBef>
              <a:defRPr sz="3300">
                <a:solidFill>
                  <a:srgbClr val="000000"/>
                </a:solidFill>
              </a:defRPr>
            </a:pPr>
            <a:r>
              <a:rPr lang="he-IL" dirty="0">
                <a:solidFill>
                  <a:srgbClr val="3DA547"/>
                </a:solidFill>
              </a:rPr>
              <a:t>26 מדינות ומתרחב:</a:t>
            </a:r>
          </a:p>
          <a:p>
            <a:pPr algn="r">
              <a:spcBef>
                <a:spcPts val="0"/>
              </a:spcBef>
              <a:defRPr sz="3300">
                <a:solidFill>
                  <a:srgbClr val="000000"/>
                </a:solidFill>
              </a:defRPr>
            </a:pPr>
            <a:r>
              <a:rPr lang="he-IL" dirty="0">
                <a:solidFill>
                  <a:srgbClr val="3DA547"/>
                </a:solidFill>
              </a:rPr>
              <a:t>צפון אמריקה, אירופה, אוסטרליה/ניו-זילנד</a:t>
            </a:r>
          </a:p>
          <a:p>
            <a:pPr algn="r">
              <a:spcBef>
                <a:spcPts val="0"/>
              </a:spcBef>
              <a:defRPr sz="3300">
                <a:solidFill>
                  <a:srgbClr val="000000"/>
                </a:solidFill>
              </a:defRPr>
            </a:pPr>
            <a:r>
              <a:rPr lang="he-IL" dirty="0">
                <a:solidFill>
                  <a:srgbClr val="3DA547"/>
                </a:solidFill>
              </a:rPr>
              <a:t>320$ מיליון נפח מכירות מצטבר:</a:t>
            </a:r>
          </a:p>
          <a:p>
            <a:pPr algn="r">
              <a:spcBef>
                <a:spcPts val="0"/>
              </a:spcBef>
              <a:defRPr sz="3300">
                <a:solidFill>
                  <a:srgbClr val="000000"/>
                </a:solidFill>
              </a:defRPr>
            </a:pPr>
            <a:r>
              <a:rPr lang="he-IL" dirty="0">
                <a:solidFill>
                  <a:srgbClr val="3DA547"/>
                </a:solidFill>
              </a:rPr>
              <a:t>הושק ב-2010, ללא חוב, רווחי בשנה הראשונה</a:t>
            </a:r>
            <a:endParaRPr dirty="0">
              <a:solidFill>
                <a:srgbClr val="6B6B6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p:cNvSpPr>
          <p:nvPr>
            <p:ph type="title"/>
          </p:nvPr>
        </p:nvSpPr>
        <p:spPr>
          <a:xfrm>
            <a:off x="47002" y="334702"/>
            <a:ext cx="12806011" cy="1929937"/>
          </a:xfrm>
          <a:prstGeom prst="rect">
            <a:avLst/>
          </a:prstGeom>
        </p:spPr>
        <p:txBody>
          <a:bodyPr/>
          <a:lstStyle/>
          <a:p>
            <a:pPr algn="l">
              <a:lnSpc>
                <a:spcPct val="90000"/>
              </a:lnSpc>
              <a:defRPr sz="4800" spc="480"/>
            </a:pPr>
            <a:r>
              <a:rPr lang="he-IL" dirty="0"/>
              <a:t>המוצרים הבטוחים של רנו </a:t>
            </a:r>
            <a:r>
              <a:rPr lang="he-IL" dirty="0" err="1"/>
              <a:t>אדוונס</a:t>
            </a:r>
            <a:br>
              <a:rPr lang="he-IL" dirty="0"/>
            </a:br>
            <a:r>
              <a:rPr lang="he-IL" dirty="0"/>
              <a:t>ללא </a:t>
            </a:r>
            <a:r>
              <a:rPr lang="he-IL" dirty="0" err="1"/>
              <a:t>נוירוטוקסינס</a:t>
            </a:r>
            <a:r>
              <a:rPr lang="he-IL" dirty="0"/>
              <a:t> או מרכיבים קשים</a:t>
            </a:r>
            <a:br>
              <a:rPr lang="he-IL" dirty="0"/>
            </a:br>
            <a:endParaRPr dirty="0"/>
          </a:p>
        </p:txBody>
      </p:sp>
      <p:sp>
        <p:nvSpPr>
          <p:cNvPr id="500" name="Shape 500"/>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01" name="Shape 501"/>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02" name="Skeeter Mast .png"/>
          <p:cNvPicPr>
            <a:picLocks noChangeAspect="1"/>
          </p:cNvPicPr>
          <p:nvPr/>
        </p:nvPicPr>
        <p:blipFill>
          <a:blip r:embed="rId3"/>
          <a:stretch>
            <a:fillRect/>
          </a:stretch>
        </p:blipFill>
        <p:spPr>
          <a:xfrm>
            <a:off x="5274446" y="2261148"/>
            <a:ext cx="3746129" cy="3763235"/>
          </a:xfrm>
          <a:prstGeom prst="rect">
            <a:avLst/>
          </a:prstGeom>
          <a:ln w="12700">
            <a:miter lim="400000"/>
          </a:ln>
        </p:spPr>
      </p:pic>
      <p:pic>
        <p:nvPicPr>
          <p:cNvPr id="503" name="renuAdvancedSC.jpg"/>
          <p:cNvPicPr>
            <a:picLocks noChangeAspect="1"/>
          </p:cNvPicPr>
          <p:nvPr/>
        </p:nvPicPr>
        <p:blipFill>
          <a:blip r:embed="rId4">
            <a:alphaModFix amt="71713"/>
          </a:blip>
          <a:srcRect l="42707"/>
          <a:stretch>
            <a:fillRect/>
          </a:stretch>
        </p:blipFill>
        <p:spPr>
          <a:xfrm>
            <a:off x="505692" y="2591990"/>
            <a:ext cx="4057896" cy="4569784"/>
          </a:xfrm>
          <a:prstGeom prst="rect">
            <a:avLst/>
          </a:prstGeom>
          <a:ln w="25400">
            <a:miter lim="400000"/>
          </a:ln>
          <a:effectLst>
            <a:outerShdw blurRad="127000" dist="76200" dir="5520000" rotWithShape="0">
              <a:srgbClr val="000000">
                <a:alpha val="60000"/>
              </a:srgbClr>
            </a:outerShdw>
          </a:effectLst>
        </p:spPr>
      </p:pic>
      <p:pic>
        <p:nvPicPr>
          <p:cNvPr id="504" name="image44.png"/>
          <p:cNvPicPr>
            <a:picLocks noChangeAspect="1"/>
          </p:cNvPicPr>
          <p:nvPr/>
        </p:nvPicPr>
        <p:blipFill>
          <a:blip r:embed="rId5"/>
          <a:stretch>
            <a:fillRect/>
          </a:stretch>
        </p:blipFill>
        <p:spPr>
          <a:xfrm>
            <a:off x="778460" y="7916084"/>
            <a:ext cx="2817517" cy="1124362"/>
          </a:xfrm>
          <a:prstGeom prst="rect">
            <a:avLst/>
          </a:prstGeom>
          <a:ln w="12700">
            <a:miter lim="400000"/>
          </a:ln>
        </p:spPr>
      </p:pic>
      <p:pic>
        <p:nvPicPr>
          <p:cNvPr id="505" name="therese serum.jpg"/>
          <p:cNvPicPr>
            <a:picLocks noChangeAspect="1"/>
          </p:cNvPicPr>
          <p:nvPr/>
        </p:nvPicPr>
        <p:blipFill>
          <a:blip r:embed="rId6"/>
          <a:stretch>
            <a:fillRect/>
          </a:stretch>
        </p:blipFill>
        <p:spPr>
          <a:xfrm>
            <a:off x="7733264" y="6213950"/>
            <a:ext cx="5119749" cy="3393551"/>
          </a:xfrm>
          <a:prstGeom prst="rect">
            <a:avLst/>
          </a:prstGeom>
          <a:ln w="12700">
            <a:miter lim="400000"/>
          </a:ln>
        </p:spPr>
      </p:pic>
      <p:sp>
        <p:nvSpPr>
          <p:cNvPr id="506" name="Shape 506"/>
          <p:cNvSpPr/>
          <p:nvPr/>
        </p:nvSpPr>
        <p:spPr>
          <a:xfrm>
            <a:off x="9150566" y="3686251"/>
            <a:ext cx="2012837" cy="7121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70000"/>
              </a:lnSpc>
              <a:defRPr sz="2800"/>
            </a:lvl1pPr>
          </a:lstStyle>
          <a:p>
            <a:r>
              <a:rPr lang="he-IL" dirty="0"/>
              <a:t>רנו </a:t>
            </a:r>
            <a:r>
              <a:rPr lang="he-IL" dirty="0" err="1"/>
              <a:t>אדוונס</a:t>
            </a:r>
            <a:r>
              <a:rPr lang="he-IL" dirty="0"/>
              <a:t> רק פעמיים</a:t>
            </a:r>
            <a:endParaRPr dirty="0"/>
          </a:p>
        </p:txBody>
      </p:sp>
      <p:sp>
        <p:nvSpPr>
          <p:cNvPr id="507" name="Shape 507"/>
          <p:cNvSpPr/>
          <p:nvPr/>
        </p:nvSpPr>
        <p:spPr>
          <a:xfrm>
            <a:off x="9754634" y="5287881"/>
            <a:ext cx="2131453" cy="7121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70000"/>
              </a:lnSpc>
              <a:defRPr sz="2800"/>
            </a:lvl1pPr>
          </a:lstStyle>
          <a:p>
            <a:r>
              <a:rPr lang="he-IL" dirty="0" err="1"/>
              <a:t>סירום</a:t>
            </a:r>
            <a:r>
              <a:rPr lang="he-IL" dirty="0"/>
              <a:t> </a:t>
            </a:r>
            <a:r>
              <a:rPr lang="he-IL" dirty="0" err="1"/>
              <a:t>רדוקס</a:t>
            </a:r>
            <a:r>
              <a:rPr lang="he-IL" dirty="0"/>
              <a:t> על המצח</a:t>
            </a:r>
          </a:p>
        </p:txBody>
      </p:sp>
      <p:sp>
        <p:nvSpPr>
          <p:cNvPr id="508" name="Shape 508"/>
          <p:cNvSpPr/>
          <p:nvPr/>
        </p:nvSpPr>
        <p:spPr>
          <a:xfrm>
            <a:off x="8204668" y="6478237"/>
            <a:ext cx="1270001" cy="1098037"/>
          </a:xfrm>
          <a:prstGeom prst="ellipse">
            <a:avLst/>
          </a:prstGeom>
          <a:ln w="25400">
            <a:solidFill>
              <a:srgbClr val="FF2600">
                <a:alpha val="44000"/>
              </a:srgb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p:cNvSpPr>
          <p:nvPr>
            <p:ph type="title"/>
          </p:nvPr>
        </p:nvSpPr>
        <p:spPr>
          <a:xfrm>
            <a:off x="650239" y="660231"/>
            <a:ext cx="11704322" cy="1354783"/>
          </a:xfrm>
          <a:prstGeom prst="rect">
            <a:avLst/>
          </a:prstGeom>
        </p:spPr>
        <p:txBody>
          <a:bodyPr/>
          <a:lstStyle/>
          <a:p>
            <a:r>
              <a:rPr lang="he-IL" dirty="0"/>
              <a:t>תוספי </a:t>
            </a:r>
            <a:r>
              <a:rPr lang="he-IL" dirty="0" err="1"/>
              <a:t>רדוקס</a:t>
            </a:r>
            <a:endParaRPr dirty="0"/>
          </a:p>
        </p:txBody>
      </p:sp>
      <p:sp>
        <p:nvSpPr>
          <p:cNvPr id="518" name="Shape 518"/>
          <p:cNvSpPr/>
          <p:nvPr/>
        </p:nvSpPr>
        <p:spPr>
          <a:xfrm>
            <a:off x="973929" y="2913478"/>
            <a:ext cx="5896809" cy="3684405"/>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lang="he-IL" dirty="0">
                <a:solidFill>
                  <a:srgbClr val="6B6B6B"/>
                </a:solidFill>
              </a:rPr>
              <a:t>מולקולות איתות </a:t>
            </a:r>
            <a:r>
              <a:rPr lang="he-IL" dirty="0" err="1">
                <a:solidFill>
                  <a:srgbClr val="6B6B6B"/>
                </a:solidFill>
              </a:rPr>
              <a:t>רדוקס</a:t>
            </a:r>
            <a:r>
              <a:rPr lang="he-IL" dirty="0">
                <a:solidFill>
                  <a:srgbClr val="6B6B6B"/>
                </a:solidFill>
              </a:rPr>
              <a:t> המשפרות את חידוש התא ועוזרות לכל מערכות הגוף לתפקד בצורה מיטבית בכל גיל.</a:t>
            </a:r>
          </a:p>
        </p:txBody>
      </p:sp>
      <p:pic>
        <p:nvPicPr>
          <p:cNvPr id="519" name="asea-bottle-and-pouch.png"/>
          <p:cNvPicPr>
            <a:picLocks noChangeAspect="1"/>
          </p:cNvPicPr>
          <p:nvPr/>
        </p:nvPicPr>
        <p:blipFill>
          <a:blip r:embed="rId3"/>
          <a:stretch>
            <a:fillRect/>
          </a:stretch>
        </p:blipFill>
        <p:spPr>
          <a:xfrm>
            <a:off x="8233200" y="2123550"/>
            <a:ext cx="3626232" cy="5817484"/>
          </a:xfrm>
          <a:prstGeom prst="rect">
            <a:avLst/>
          </a:prstGeom>
          <a:ln w="12700">
            <a:miter lim="400000"/>
          </a:ln>
        </p:spPr>
      </p:pic>
      <p:pic>
        <p:nvPicPr>
          <p:cNvPr id="520" name="inside out one size.png"/>
          <p:cNvPicPr>
            <a:picLocks noChangeAspect="1"/>
          </p:cNvPicPr>
          <p:nvPr/>
        </p:nvPicPr>
        <p:blipFill>
          <a:blip r:embed="rId4"/>
          <a:stretch>
            <a:fillRect/>
          </a:stretch>
        </p:blipFill>
        <p:spPr>
          <a:xfrm>
            <a:off x="8450792" y="7420147"/>
            <a:ext cx="3191048" cy="20209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8"/>
                                        </p:tgtEl>
                                        <p:attrNameLst>
                                          <p:attrName>style.visibility</p:attrName>
                                        </p:attrNameLst>
                                      </p:cBhvr>
                                      <p:to>
                                        <p:strVal val="visible"/>
                                      </p:to>
                                    </p:set>
                                    <p:anim calcmode="lin" valueType="num">
                                      <p:cBhvr>
                                        <p:cTn id="7" dur="750" fill="hold"/>
                                        <p:tgtEl>
                                          <p:spTgt spid="518"/>
                                        </p:tgtEl>
                                        <p:attrNameLst>
                                          <p:attrName>ppt_w</p:attrName>
                                        </p:attrNameLst>
                                      </p:cBhvr>
                                      <p:tavLst>
                                        <p:tav tm="0">
                                          <p:val>
                                            <p:fltVal val="0"/>
                                          </p:val>
                                        </p:tav>
                                        <p:tav tm="100000">
                                          <p:val>
                                            <p:strVal val="#ppt_w"/>
                                          </p:val>
                                        </p:tav>
                                      </p:tavLst>
                                    </p:anim>
                                    <p:anim calcmode="lin" valueType="num">
                                      <p:cBhvr>
                                        <p:cTn id="8" dur="750" fill="hold"/>
                                        <p:tgtEl>
                                          <p:spTgt spid="518"/>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1000"/>
                                  </p:stCondLst>
                                  <p:iterate>
                                    <p:tmAbs val="0"/>
                                  </p:iterate>
                                  <p:childTnLst>
                                    <p:set>
                                      <p:cBhvr>
                                        <p:cTn id="11" fill="hold"/>
                                        <p:tgtEl>
                                          <p:spTgt spid="520"/>
                                        </p:tgtEl>
                                        <p:attrNameLst>
                                          <p:attrName>style.visibility</p:attrName>
                                        </p:attrNameLst>
                                      </p:cBhvr>
                                      <p:to>
                                        <p:strVal val="visible"/>
                                      </p:to>
                                    </p:set>
                                    <p:anim calcmode="lin" valueType="num">
                                      <p:cBhvr>
                                        <p:cTn id="12" dur="750" fill="hold"/>
                                        <p:tgtEl>
                                          <p:spTgt spid="520"/>
                                        </p:tgtEl>
                                        <p:attrNameLst>
                                          <p:attrName>ppt_w</p:attrName>
                                        </p:attrNameLst>
                                      </p:cBhvr>
                                      <p:tavLst>
                                        <p:tav tm="0">
                                          <p:val>
                                            <p:fltVal val="0"/>
                                          </p:val>
                                        </p:tav>
                                        <p:tav tm="100000">
                                          <p:val>
                                            <p:strVal val="#ppt_w"/>
                                          </p:val>
                                        </p:tav>
                                      </p:tavLst>
                                    </p:anim>
                                    <p:anim calcmode="lin" valueType="num">
                                      <p:cBhvr>
                                        <p:cTn id="13" dur="750" fill="hold"/>
                                        <p:tgtEl>
                                          <p:spTgt spid="5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P spid="520"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p:cNvSpPr>
          <p:nvPr>
            <p:ph type="title"/>
          </p:nvPr>
        </p:nvSpPr>
        <p:spPr>
          <a:xfrm>
            <a:off x="514573" y="-132433"/>
            <a:ext cx="11704321" cy="2997186"/>
          </a:xfrm>
          <a:prstGeom prst="rect">
            <a:avLst/>
          </a:prstGeom>
        </p:spPr>
        <p:txBody>
          <a:bodyPr/>
          <a:lstStyle/>
          <a:p>
            <a:pPr>
              <a:lnSpc>
                <a:spcPct val="80000"/>
              </a:lnSpc>
            </a:pPr>
            <a:r>
              <a:rPr lang="he-IL" dirty="0"/>
              <a:t>הפחתה משמעותית בגורמי סיכון למחלה</a:t>
            </a:r>
            <a:endParaRPr dirty="0"/>
          </a:p>
        </p:txBody>
      </p:sp>
      <p:pic>
        <p:nvPicPr>
          <p:cNvPr id="525" name="page20image3544.jpg"/>
          <p:cNvPicPr>
            <a:picLocks noChangeAspect="1"/>
          </p:cNvPicPr>
          <p:nvPr/>
        </p:nvPicPr>
        <p:blipFill>
          <a:blip r:embed="rId3"/>
          <a:stretch>
            <a:fillRect/>
          </a:stretch>
        </p:blipFill>
        <p:spPr>
          <a:xfrm>
            <a:off x="1295970" y="3097022"/>
            <a:ext cx="4434105" cy="5866659"/>
          </a:xfrm>
          <a:prstGeom prst="rect">
            <a:avLst/>
          </a:prstGeom>
          <a:ln w="25400">
            <a:miter lim="400000"/>
          </a:ln>
          <a:effectLst>
            <a:outerShdw blurRad="127000" dist="76200" dir="5520000" rotWithShape="0">
              <a:srgbClr val="000000">
                <a:alpha val="60000"/>
              </a:srgbClr>
            </a:outerShdw>
          </a:effectLst>
        </p:spPr>
      </p:pic>
      <p:sp>
        <p:nvSpPr>
          <p:cNvPr id="526" name="Shape 526"/>
          <p:cNvSpPr/>
          <p:nvPr/>
        </p:nvSpPr>
        <p:spPr>
          <a:xfrm>
            <a:off x="1989022" y="35585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27" name="page20image3712.jpg"/>
          <p:cNvPicPr>
            <a:picLocks noChangeAspect="1"/>
          </p:cNvPicPr>
          <p:nvPr/>
        </p:nvPicPr>
        <p:blipFill>
          <a:blip r:embed="rId4"/>
          <a:stretch>
            <a:fillRect/>
          </a:stretch>
        </p:blipFill>
        <p:spPr>
          <a:xfrm>
            <a:off x="6556588" y="2796337"/>
            <a:ext cx="5222614" cy="3505348"/>
          </a:xfrm>
          <a:prstGeom prst="rect">
            <a:avLst/>
          </a:prstGeom>
          <a:ln w="25400">
            <a:miter lim="400000"/>
          </a:ln>
          <a:effectLst>
            <a:outerShdw blurRad="127000" dist="76200" dir="5520000" rotWithShape="0">
              <a:srgbClr val="000000">
                <a:alpha val="60000"/>
              </a:srgbClr>
            </a:outerShdw>
          </a:effectLst>
        </p:spPr>
      </p:pic>
      <p:sp>
        <p:nvSpPr>
          <p:cNvPr id="528" name="Shape 528"/>
          <p:cNvSpPr/>
          <p:nvPr/>
        </p:nvSpPr>
        <p:spPr>
          <a:xfrm>
            <a:off x="6271483" y="13904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29" name="page20image3880.jpg"/>
          <p:cNvPicPr>
            <a:picLocks noChangeAspect="1"/>
          </p:cNvPicPr>
          <p:nvPr/>
        </p:nvPicPr>
        <p:blipFill>
          <a:blip r:embed="rId5"/>
          <a:stretch>
            <a:fillRect/>
          </a:stretch>
        </p:blipFill>
        <p:spPr>
          <a:xfrm>
            <a:off x="7011241" y="6566311"/>
            <a:ext cx="4313308" cy="2875539"/>
          </a:xfrm>
          <a:prstGeom prst="rect">
            <a:avLst/>
          </a:prstGeom>
          <a:ln w="25400">
            <a:miter lim="400000"/>
          </a:ln>
          <a:effectLst>
            <a:outerShdw blurRad="127000" dist="76200" dir="5520000" rotWithShape="0">
              <a:srgbClr val="000000">
                <a:alpha val="60000"/>
              </a:srgbClr>
            </a:outerShdw>
          </a:effectLst>
        </p:spPr>
      </p:pic>
      <p:sp>
        <p:nvSpPr>
          <p:cNvPr id="530" name="Shape 530"/>
          <p:cNvSpPr/>
          <p:nvPr/>
        </p:nvSpPr>
        <p:spPr>
          <a:xfrm>
            <a:off x="6069650" y="558155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p:cNvSpPr>
          <p:nvPr>
            <p:ph type="title"/>
          </p:nvPr>
        </p:nvSpPr>
        <p:spPr>
          <a:xfrm>
            <a:off x="246006" y="580859"/>
            <a:ext cx="12512788" cy="1927467"/>
          </a:xfrm>
          <a:prstGeom prst="rect">
            <a:avLst/>
          </a:prstGeom>
        </p:spPr>
        <p:txBody>
          <a:bodyPr/>
          <a:lstStyle/>
          <a:p>
            <a:pPr>
              <a:defRPr sz="5400" spc="540"/>
            </a:pPr>
            <a:r>
              <a:rPr lang="he-IL" dirty="0"/>
              <a:t>מולקולות </a:t>
            </a:r>
            <a:r>
              <a:rPr lang="he-IL" dirty="0" err="1"/>
              <a:t>רדוקס</a:t>
            </a:r>
            <a:br>
              <a:rPr lang="he-IL" dirty="0"/>
            </a:br>
            <a:r>
              <a:rPr lang="he-IL" dirty="0"/>
              <a:t>השפעה משמעותית בקרב אתלטים</a:t>
            </a:r>
            <a:endParaRPr dirty="0"/>
          </a:p>
        </p:txBody>
      </p:sp>
      <p:pic>
        <p:nvPicPr>
          <p:cNvPr id="540" name="image84.jpeg"/>
          <p:cNvPicPr>
            <a:picLocks noChangeAspect="1"/>
          </p:cNvPicPr>
          <p:nvPr/>
        </p:nvPicPr>
        <p:blipFill>
          <a:blip r:embed="rId3"/>
          <a:stretch>
            <a:fillRect/>
          </a:stretch>
        </p:blipFill>
        <p:spPr>
          <a:xfrm>
            <a:off x="894732" y="3169991"/>
            <a:ext cx="5468427" cy="4556616"/>
          </a:xfrm>
          <a:prstGeom prst="rect">
            <a:avLst/>
          </a:prstGeom>
          <a:ln w="12700">
            <a:miter lim="400000"/>
          </a:ln>
          <a:effectLst>
            <a:outerShdw blurRad="88900" dist="63500" dir="2889864" rotWithShape="0">
              <a:srgbClr val="000000">
                <a:alpha val="38000"/>
              </a:srgbClr>
            </a:outerShdw>
          </a:effectLst>
        </p:spPr>
      </p:pic>
      <p:sp>
        <p:nvSpPr>
          <p:cNvPr id="541" name="Shape 541"/>
          <p:cNvSpPr>
            <a:spLocks noGrp="1"/>
          </p:cNvSpPr>
          <p:nvPr>
            <p:ph type="body" sz="quarter" idx="1"/>
          </p:nvPr>
        </p:nvSpPr>
        <p:spPr>
          <a:xfrm>
            <a:off x="6759403" y="3654803"/>
            <a:ext cx="4062725" cy="2443994"/>
          </a:xfrm>
          <a:prstGeom prst="rect">
            <a:avLst/>
          </a:prstGeom>
        </p:spPr>
        <p:txBody>
          <a:bodyPr>
            <a:normAutofit/>
          </a:bodyPr>
          <a:lstStyle/>
          <a:p>
            <a:pPr marL="325605" indent="-325605" defTabSz="676249">
              <a:spcBef>
                <a:spcPts val="600"/>
              </a:spcBef>
              <a:defRPr sz="3275"/>
            </a:pPr>
            <a:r>
              <a:rPr lang="he-IL" dirty="0"/>
              <a:t>סיבולת</a:t>
            </a:r>
            <a:endParaRPr dirty="0"/>
          </a:p>
          <a:p>
            <a:pPr marL="325605" indent="-325605" defTabSz="676249">
              <a:spcBef>
                <a:spcPts val="600"/>
              </a:spcBef>
              <a:defRPr sz="3275"/>
            </a:pPr>
            <a:r>
              <a:rPr lang="he-IL" dirty="0"/>
              <a:t>כוח</a:t>
            </a:r>
            <a:endParaRPr dirty="0"/>
          </a:p>
          <a:p>
            <a:pPr marL="325605" indent="-325605" defTabSz="676249">
              <a:spcBef>
                <a:spcPts val="600"/>
              </a:spcBef>
              <a:defRPr sz="3275"/>
            </a:pPr>
            <a:r>
              <a:rPr lang="he-IL" dirty="0"/>
              <a:t>החלמה</a:t>
            </a:r>
            <a:endParaRPr dirty="0"/>
          </a:p>
          <a:p>
            <a:pPr marL="325605" indent="-325605" defTabSz="676249">
              <a:spcBef>
                <a:spcPts val="600"/>
              </a:spcBef>
              <a:defRPr sz="3275"/>
            </a:pPr>
            <a:r>
              <a:rPr lang="he-IL" dirty="0"/>
              <a:t>מרץ נפשי</a:t>
            </a:r>
            <a:endParaRPr dirty="0"/>
          </a:p>
        </p:txBody>
      </p:sp>
      <p:pic>
        <p:nvPicPr>
          <p:cNvPr id="542" name="image98.png"/>
          <p:cNvPicPr>
            <a:picLocks noChangeAspect="1"/>
          </p:cNvPicPr>
          <p:nvPr/>
        </p:nvPicPr>
        <p:blipFill>
          <a:blip r:embed="rId4"/>
          <a:stretch>
            <a:fillRect/>
          </a:stretch>
        </p:blipFill>
        <p:spPr>
          <a:xfrm>
            <a:off x="9896371" y="3536876"/>
            <a:ext cx="2711466" cy="48256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41">
                                            <p:bg/>
                                          </p:spTgt>
                                        </p:tgtEl>
                                        <p:attrNameLst>
                                          <p:attrName>style.visibility</p:attrName>
                                        </p:attrNameLst>
                                      </p:cBhvr>
                                      <p:to>
                                        <p:strVal val="visible"/>
                                      </p:to>
                                    </p:set>
                                    <p:animEffect transition="in" filter="wipe(up)">
                                      <p:cBhvr>
                                        <p:cTn id="7" dur="500"/>
                                        <p:tgtEl>
                                          <p:spTgt spid="541">
                                            <p:bg/>
                                          </p:spTgt>
                                        </p:tgtEl>
                                      </p:cBhvr>
                                    </p:animEffect>
                                  </p:childTnLst>
                                </p:cTn>
                              </p:par>
                              <p:par>
                                <p:cTn id="8" presetID="22" presetClass="entr" presetSubtype="1" fill="hold" grpId="1" nodeType="withEffect">
                                  <p:stCondLst>
                                    <p:cond delay="0"/>
                                  </p:stCondLst>
                                  <p:iterate>
                                    <p:tmAbs val="0"/>
                                  </p:iterate>
                                  <p:childTnLst>
                                    <p:set>
                                      <p:cBhvr>
                                        <p:cTn id="9" fill="hold"/>
                                        <p:tgtEl>
                                          <p:spTgt spid="541">
                                            <p:txEl>
                                              <p:pRg st="0" end="0"/>
                                            </p:txEl>
                                          </p:spTgt>
                                        </p:tgtEl>
                                        <p:attrNameLst>
                                          <p:attrName>style.visibility</p:attrName>
                                        </p:attrNameLst>
                                      </p:cBhvr>
                                      <p:to>
                                        <p:strVal val="visible"/>
                                      </p:to>
                                    </p:set>
                                    <p:animEffect transition="in" filter="wipe(up)">
                                      <p:cBhvr>
                                        <p:cTn id="10" dur="500"/>
                                        <p:tgtEl>
                                          <p:spTgt spid="541">
                                            <p:txEl>
                                              <p:pRg st="0" end="0"/>
                                            </p:txEl>
                                          </p:spTgt>
                                        </p:tgtEl>
                                      </p:cBhvr>
                                    </p:animEffect>
                                  </p:childTnLst>
                                </p:cTn>
                              </p:par>
                            </p:childTnLst>
                          </p:cTn>
                        </p:par>
                        <p:par>
                          <p:cTn id="11" fill="hold">
                            <p:stCondLst>
                              <p:cond delay="500"/>
                            </p:stCondLst>
                            <p:childTnLst>
                              <p:par>
                                <p:cTn id="12" presetID="22" presetClass="entr" presetSubtype="1" fill="hold" grpId="1" nodeType="afterEffect">
                                  <p:stCondLst>
                                    <p:cond delay="0"/>
                                  </p:stCondLst>
                                  <p:iterate>
                                    <p:tmAbs val="0"/>
                                  </p:iterate>
                                  <p:childTnLst>
                                    <p:set>
                                      <p:cBhvr>
                                        <p:cTn id="13" fill="hold"/>
                                        <p:tgtEl>
                                          <p:spTgt spid="541">
                                            <p:txEl>
                                              <p:pRg st="1" end="1"/>
                                            </p:txEl>
                                          </p:spTgt>
                                        </p:tgtEl>
                                        <p:attrNameLst>
                                          <p:attrName>style.visibility</p:attrName>
                                        </p:attrNameLst>
                                      </p:cBhvr>
                                      <p:to>
                                        <p:strVal val="visible"/>
                                      </p:to>
                                    </p:set>
                                    <p:animEffect transition="in" filter="wipe(up)">
                                      <p:cBhvr>
                                        <p:cTn id="14" dur="500"/>
                                        <p:tgtEl>
                                          <p:spTgt spid="541">
                                            <p:txEl>
                                              <p:pRg st="1" end="1"/>
                                            </p:txEl>
                                          </p:spTgt>
                                        </p:tgtEl>
                                      </p:cBhvr>
                                    </p:animEffect>
                                  </p:childTnLst>
                                </p:cTn>
                              </p:par>
                            </p:childTnLst>
                          </p:cTn>
                        </p:par>
                        <p:par>
                          <p:cTn id="15" fill="hold">
                            <p:stCondLst>
                              <p:cond delay="1000"/>
                            </p:stCondLst>
                            <p:childTnLst>
                              <p:par>
                                <p:cTn id="16" presetID="22" presetClass="entr" presetSubtype="1" fill="hold" grpId="1" nodeType="afterEffect">
                                  <p:stCondLst>
                                    <p:cond delay="0"/>
                                  </p:stCondLst>
                                  <p:iterate>
                                    <p:tmAbs val="0"/>
                                  </p:iterate>
                                  <p:childTnLst>
                                    <p:set>
                                      <p:cBhvr>
                                        <p:cTn id="17" fill="hold"/>
                                        <p:tgtEl>
                                          <p:spTgt spid="541">
                                            <p:txEl>
                                              <p:pRg st="2" end="2"/>
                                            </p:txEl>
                                          </p:spTgt>
                                        </p:tgtEl>
                                        <p:attrNameLst>
                                          <p:attrName>style.visibility</p:attrName>
                                        </p:attrNameLst>
                                      </p:cBhvr>
                                      <p:to>
                                        <p:strVal val="visible"/>
                                      </p:to>
                                    </p:set>
                                    <p:animEffect transition="in" filter="wipe(up)">
                                      <p:cBhvr>
                                        <p:cTn id="18" dur="500"/>
                                        <p:tgtEl>
                                          <p:spTgt spid="541">
                                            <p:txEl>
                                              <p:pRg st="2" end="2"/>
                                            </p:txEl>
                                          </p:spTgt>
                                        </p:tgtEl>
                                      </p:cBhvr>
                                    </p:animEffect>
                                  </p:childTnLst>
                                </p:cTn>
                              </p:par>
                            </p:childTnLst>
                          </p:cTn>
                        </p:par>
                        <p:par>
                          <p:cTn id="19" fill="hold">
                            <p:stCondLst>
                              <p:cond delay="1500"/>
                            </p:stCondLst>
                            <p:childTnLst>
                              <p:par>
                                <p:cTn id="20" presetID="22" presetClass="entr" presetSubtype="1" fill="hold" grpId="1" nodeType="afterEffect">
                                  <p:stCondLst>
                                    <p:cond delay="0"/>
                                  </p:stCondLst>
                                  <p:iterate>
                                    <p:tmAbs val="0"/>
                                  </p:iterate>
                                  <p:childTnLst>
                                    <p:set>
                                      <p:cBhvr>
                                        <p:cTn id="21" fill="hold"/>
                                        <p:tgtEl>
                                          <p:spTgt spid="541">
                                            <p:txEl>
                                              <p:pRg st="3" end="3"/>
                                            </p:txEl>
                                          </p:spTgt>
                                        </p:tgtEl>
                                        <p:attrNameLst>
                                          <p:attrName>style.visibility</p:attrName>
                                        </p:attrNameLst>
                                      </p:cBhvr>
                                      <p:to>
                                        <p:strVal val="visible"/>
                                      </p:to>
                                    </p:set>
                                    <p:animEffect transition="in" filter="wipe(up)">
                                      <p:cBhvr>
                                        <p:cTn id="22" dur="500"/>
                                        <p:tgtEl>
                                          <p:spTgt spid="5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p:cNvSpPr>
          <p:nvPr>
            <p:ph type="title"/>
          </p:nvPr>
        </p:nvSpPr>
        <p:spPr>
          <a:xfrm>
            <a:off x="726756" y="-48796"/>
            <a:ext cx="11956258" cy="2304608"/>
          </a:xfrm>
          <a:prstGeom prst="rect">
            <a:avLst/>
          </a:prstGeom>
        </p:spPr>
        <p:txBody>
          <a:bodyPr/>
          <a:lstStyle/>
          <a:p>
            <a:r>
              <a:rPr lang="he-IL" dirty="0"/>
              <a:t>שינוי חיים גלובאלי</a:t>
            </a:r>
            <a:endParaRPr dirty="0"/>
          </a:p>
        </p:txBody>
      </p:sp>
      <p:pic>
        <p:nvPicPr>
          <p:cNvPr id="547" name="bigstock-Global-Network-Of-People-8307369.jpg"/>
          <p:cNvPicPr>
            <a:picLocks noChangeAspect="1"/>
          </p:cNvPicPr>
          <p:nvPr/>
        </p:nvPicPr>
        <p:blipFill>
          <a:blip r:embed="rId3"/>
          <a:srcRect t="7680" b="1"/>
          <a:stretch>
            <a:fillRect/>
          </a:stretch>
        </p:blipFill>
        <p:spPr>
          <a:xfrm>
            <a:off x="2448400" y="2053433"/>
            <a:ext cx="8512970" cy="7383175"/>
          </a:xfrm>
          <a:custGeom>
            <a:avLst/>
            <a:gdLst/>
            <a:ahLst/>
            <a:cxnLst>
              <a:cxn ang="0">
                <a:pos x="wd2" y="hd2"/>
              </a:cxn>
              <a:cxn ang="5400000">
                <a:pos x="wd2" y="hd2"/>
              </a:cxn>
              <a:cxn ang="10800000">
                <a:pos x="wd2" y="hd2"/>
              </a:cxn>
              <a:cxn ang="16200000">
                <a:pos x="wd2" y="hd2"/>
              </a:cxn>
            </a:cxnLst>
            <a:rect l="0" t="0" r="r" b="b"/>
            <a:pathLst>
              <a:path w="21600" h="21574" extrusionOk="0">
                <a:moveTo>
                  <a:pt x="10561" y="2"/>
                </a:moveTo>
                <a:cubicBezTo>
                  <a:pt x="10410" y="6"/>
                  <a:pt x="10263" y="15"/>
                  <a:pt x="10122" y="29"/>
                </a:cubicBezTo>
                <a:cubicBezTo>
                  <a:pt x="8271" y="213"/>
                  <a:pt x="6655" y="879"/>
                  <a:pt x="5229" y="2044"/>
                </a:cubicBezTo>
                <a:cubicBezTo>
                  <a:pt x="4835" y="2366"/>
                  <a:pt x="4135" y="3093"/>
                  <a:pt x="3771" y="3557"/>
                </a:cubicBezTo>
                <a:cubicBezTo>
                  <a:pt x="3768" y="3561"/>
                  <a:pt x="3764" y="3564"/>
                  <a:pt x="3761" y="3568"/>
                </a:cubicBezTo>
                <a:cubicBezTo>
                  <a:pt x="3762" y="3588"/>
                  <a:pt x="3753" y="3603"/>
                  <a:pt x="3732" y="3620"/>
                </a:cubicBezTo>
                <a:cubicBezTo>
                  <a:pt x="3702" y="3645"/>
                  <a:pt x="3634" y="3745"/>
                  <a:pt x="3580" y="3840"/>
                </a:cubicBezTo>
                <a:cubicBezTo>
                  <a:pt x="3526" y="3936"/>
                  <a:pt x="3408" y="4122"/>
                  <a:pt x="3316" y="4253"/>
                </a:cubicBezTo>
                <a:cubicBezTo>
                  <a:pt x="3147" y="4497"/>
                  <a:pt x="2695" y="5268"/>
                  <a:pt x="2695" y="5314"/>
                </a:cubicBezTo>
                <a:cubicBezTo>
                  <a:pt x="2695" y="5328"/>
                  <a:pt x="2603" y="5546"/>
                  <a:pt x="2490" y="5798"/>
                </a:cubicBezTo>
                <a:cubicBezTo>
                  <a:pt x="2378" y="6050"/>
                  <a:pt x="2282" y="6285"/>
                  <a:pt x="2277" y="6320"/>
                </a:cubicBezTo>
                <a:cubicBezTo>
                  <a:pt x="2272" y="6355"/>
                  <a:pt x="2256" y="6397"/>
                  <a:pt x="2241" y="6414"/>
                </a:cubicBezTo>
                <a:cubicBezTo>
                  <a:pt x="2225" y="6430"/>
                  <a:pt x="2212" y="6490"/>
                  <a:pt x="2212" y="6545"/>
                </a:cubicBezTo>
                <a:cubicBezTo>
                  <a:pt x="2212" y="6600"/>
                  <a:pt x="2176" y="6665"/>
                  <a:pt x="2131" y="6692"/>
                </a:cubicBezTo>
                <a:cubicBezTo>
                  <a:pt x="2114" y="6701"/>
                  <a:pt x="2103" y="6713"/>
                  <a:pt x="2093" y="6724"/>
                </a:cubicBezTo>
                <a:cubicBezTo>
                  <a:pt x="2093" y="6782"/>
                  <a:pt x="2079" y="6875"/>
                  <a:pt x="2044" y="7028"/>
                </a:cubicBezTo>
                <a:cubicBezTo>
                  <a:pt x="1909" y="7627"/>
                  <a:pt x="1883" y="7755"/>
                  <a:pt x="1876" y="7866"/>
                </a:cubicBezTo>
                <a:cubicBezTo>
                  <a:pt x="1872" y="7926"/>
                  <a:pt x="1855" y="7998"/>
                  <a:pt x="1838" y="8027"/>
                </a:cubicBezTo>
                <a:cubicBezTo>
                  <a:pt x="1821" y="8057"/>
                  <a:pt x="1800" y="8194"/>
                  <a:pt x="1790" y="8332"/>
                </a:cubicBezTo>
                <a:cubicBezTo>
                  <a:pt x="1781" y="8471"/>
                  <a:pt x="1771" y="8589"/>
                  <a:pt x="1767" y="8595"/>
                </a:cubicBezTo>
                <a:cubicBezTo>
                  <a:pt x="1747" y="8627"/>
                  <a:pt x="1690" y="9178"/>
                  <a:pt x="1676" y="9476"/>
                </a:cubicBezTo>
                <a:cubicBezTo>
                  <a:pt x="1673" y="9533"/>
                  <a:pt x="1665" y="9570"/>
                  <a:pt x="1652" y="9593"/>
                </a:cubicBezTo>
                <a:cubicBezTo>
                  <a:pt x="1658" y="9689"/>
                  <a:pt x="1663" y="9790"/>
                  <a:pt x="1669" y="9912"/>
                </a:cubicBezTo>
                <a:cubicBezTo>
                  <a:pt x="1705" y="10754"/>
                  <a:pt x="1717" y="10946"/>
                  <a:pt x="1753" y="11239"/>
                </a:cubicBezTo>
                <a:cubicBezTo>
                  <a:pt x="1770" y="11375"/>
                  <a:pt x="1778" y="11498"/>
                  <a:pt x="1778" y="11602"/>
                </a:cubicBezTo>
                <a:cubicBezTo>
                  <a:pt x="1798" y="11681"/>
                  <a:pt x="1820" y="11782"/>
                  <a:pt x="1847" y="11914"/>
                </a:cubicBezTo>
                <a:cubicBezTo>
                  <a:pt x="1982" y="12584"/>
                  <a:pt x="2385" y="13847"/>
                  <a:pt x="2512" y="14000"/>
                </a:cubicBezTo>
                <a:cubicBezTo>
                  <a:pt x="2547" y="14041"/>
                  <a:pt x="2574" y="14115"/>
                  <a:pt x="2574" y="14165"/>
                </a:cubicBezTo>
                <a:cubicBezTo>
                  <a:pt x="2574" y="14216"/>
                  <a:pt x="2592" y="14271"/>
                  <a:pt x="2614" y="14285"/>
                </a:cubicBezTo>
                <a:cubicBezTo>
                  <a:pt x="2649" y="14308"/>
                  <a:pt x="2658" y="14338"/>
                  <a:pt x="2644" y="14377"/>
                </a:cubicBezTo>
                <a:cubicBezTo>
                  <a:pt x="2687" y="14457"/>
                  <a:pt x="2730" y="14534"/>
                  <a:pt x="2756" y="14568"/>
                </a:cubicBezTo>
                <a:cubicBezTo>
                  <a:pt x="2784" y="14603"/>
                  <a:pt x="2847" y="14721"/>
                  <a:pt x="2897" y="14829"/>
                </a:cubicBezTo>
                <a:cubicBezTo>
                  <a:pt x="2947" y="14937"/>
                  <a:pt x="3032" y="15082"/>
                  <a:pt x="3086" y="15153"/>
                </a:cubicBezTo>
                <a:cubicBezTo>
                  <a:pt x="3166" y="15255"/>
                  <a:pt x="3190" y="15315"/>
                  <a:pt x="3092" y="15350"/>
                </a:cubicBezTo>
                <a:cubicBezTo>
                  <a:pt x="3113" y="15357"/>
                  <a:pt x="3129" y="15364"/>
                  <a:pt x="3139" y="15374"/>
                </a:cubicBezTo>
                <a:cubicBezTo>
                  <a:pt x="3175" y="15409"/>
                  <a:pt x="3225" y="15438"/>
                  <a:pt x="3251" y="15438"/>
                </a:cubicBezTo>
                <a:cubicBezTo>
                  <a:pt x="3276" y="15438"/>
                  <a:pt x="3326" y="15512"/>
                  <a:pt x="3360" y="15601"/>
                </a:cubicBezTo>
                <a:cubicBezTo>
                  <a:pt x="3395" y="15691"/>
                  <a:pt x="3492" y="15843"/>
                  <a:pt x="3577" y="15939"/>
                </a:cubicBezTo>
                <a:cubicBezTo>
                  <a:pt x="3662" y="16035"/>
                  <a:pt x="3738" y="16135"/>
                  <a:pt x="3746" y="16164"/>
                </a:cubicBezTo>
                <a:cubicBezTo>
                  <a:pt x="3754" y="16192"/>
                  <a:pt x="3887" y="16366"/>
                  <a:pt x="4041" y="16551"/>
                </a:cubicBezTo>
                <a:cubicBezTo>
                  <a:pt x="4195" y="16737"/>
                  <a:pt x="4325" y="16914"/>
                  <a:pt x="4329" y="16945"/>
                </a:cubicBezTo>
                <a:cubicBezTo>
                  <a:pt x="4335" y="16985"/>
                  <a:pt x="4327" y="17014"/>
                  <a:pt x="4297" y="17036"/>
                </a:cubicBezTo>
                <a:cubicBezTo>
                  <a:pt x="4306" y="17039"/>
                  <a:pt x="4314" y="17042"/>
                  <a:pt x="4317" y="17045"/>
                </a:cubicBezTo>
                <a:cubicBezTo>
                  <a:pt x="4341" y="17071"/>
                  <a:pt x="4399" y="17092"/>
                  <a:pt x="4447" y="17092"/>
                </a:cubicBezTo>
                <a:cubicBezTo>
                  <a:pt x="4494" y="17092"/>
                  <a:pt x="4567" y="17133"/>
                  <a:pt x="4609" y="17183"/>
                </a:cubicBezTo>
                <a:cubicBezTo>
                  <a:pt x="4752" y="17354"/>
                  <a:pt x="5368" y="17863"/>
                  <a:pt x="5792" y="18161"/>
                </a:cubicBezTo>
                <a:cubicBezTo>
                  <a:pt x="6496" y="18654"/>
                  <a:pt x="7238" y="19028"/>
                  <a:pt x="8078" y="19313"/>
                </a:cubicBezTo>
                <a:cubicBezTo>
                  <a:pt x="8271" y="19379"/>
                  <a:pt x="8437" y="19441"/>
                  <a:pt x="8479" y="19463"/>
                </a:cubicBezTo>
                <a:cubicBezTo>
                  <a:pt x="8549" y="19482"/>
                  <a:pt x="8623" y="19500"/>
                  <a:pt x="8695" y="19518"/>
                </a:cubicBezTo>
                <a:cubicBezTo>
                  <a:pt x="8719" y="19523"/>
                  <a:pt x="8741" y="19526"/>
                  <a:pt x="8762" y="19534"/>
                </a:cubicBezTo>
                <a:cubicBezTo>
                  <a:pt x="8911" y="19572"/>
                  <a:pt x="9058" y="19605"/>
                  <a:pt x="9206" y="19635"/>
                </a:cubicBezTo>
                <a:cubicBezTo>
                  <a:pt x="9217" y="19635"/>
                  <a:pt x="9229" y="19638"/>
                  <a:pt x="9239" y="19641"/>
                </a:cubicBezTo>
                <a:cubicBezTo>
                  <a:pt x="9451" y="19683"/>
                  <a:pt x="9657" y="19720"/>
                  <a:pt x="9835" y="19739"/>
                </a:cubicBezTo>
                <a:cubicBezTo>
                  <a:pt x="10800" y="19844"/>
                  <a:pt x="11821" y="19776"/>
                  <a:pt x="12776" y="19552"/>
                </a:cubicBezTo>
                <a:cubicBezTo>
                  <a:pt x="12779" y="19551"/>
                  <a:pt x="12782" y="19551"/>
                  <a:pt x="12786" y="19550"/>
                </a:cubicBezTo>
                <a:cubicBezTo>
                  <a:pt x="12824" y="19541"/>
                  <a:pt x="12861" y="19530"/>
                  <a:pt x="12899" y="19520"/>
                </a:cubicBezTo>
                <a:cubicBezTo>
                  <a:pt x="12915" y="19499"/>
                  <a:pt x="12946" y="19491"/>
                  <a:pt x="12973" y="19502"/>
                </a:cubicBezTo>
                <a:cubicBezTo>
                  <a:pt x="13000" y="19495"/>
                  <a:pt x="13028" y="19488"/>
                  <a:pt x="13056" y="19481"/>
                </a:cubicBezTo>
                <a:cubicBezTo>
                  <a:pt x="13070" y="19457"/>
                  <a:pt x="13106" y="19446"/>
                  <a:pt x="13136" y="19458"/>
                </a:cubicBezTo>
                <a:cubicBezTo>
                  <a:pt x="13137" y="19459"/>
                  <a:pt x="13137" y="19459"/>
                  <a:pt x="13138" y="19459"/>
                </a:cubicBezTo>
                <a:cubicBezTo>
                  <a:pt x="13164" y="19452"/>
                  <a:pt x="13190" y="19444"/>
                  <a:pt x="13216" y="19436"/>
                </a:cubicBezTo>
                <a:cubicBezTo>
                  <a:pt x="13229" y="19413"/>
                  <a:pt x="13262" y="19404"/>
                  <a:pt x="13290" y="19414"/>
                </a:cubicBezTo>
                <a:cubicBezTo>
                  <a:pt x="13370" y="19390"/>
                  <a:pt x="13448" y="19364"/>
                  <a:pt x="13526" y="19337"/>
                </a:cubicBezTo>
                <a:cubicBezTo>
                  <a:pt x="13566" y="19320"/>
                  <a:pt x="13762" y="19242"/>
                  <a:pt x="13978" y="19158"/>
                </a:cubicBezTo>
                <a:cubicBezTo>
                  <a:pt x="16033" y="18350"/>
                  <a:pt x="17817" y="16670"/>
                  <a:pt x="18862" y="14578"/>
                </a:cubicBezTo>
                <a:cubicBezTo>
                  <a:pt x="18876" y="14539"/>
                  <a:pt x="18894" y="14494"/>
                  <a:pt x="18915" y="14452"/>
                </a:cubicBezTo>
                <a:cubicBezTo>
                  <a:pt x="19038" y="14205"/>
                  <a:pt x="19299" y="13541"/>
                  <a:pt x="19428" y="13147"/>
                </a:cubicBezTo>
                <a:cubicBezTo>
                  <a:pt x="19739" y="12195"/>
                  <a:pt x="19903" y="11225"/>
                  <a:pt x="19938" y="10139"/>
                </a:cubicBezTo>
                <a:cubicBezTo>
                  <a:pt x="19947" y="9870"/>
                  <a:pt x="19960" y="9690"/>
                  <a:pt x="19975" y="9557"/>
                </a:cubicBezTo>
                <a:cubicBezTo>
                  <a:pt x="19966" y="9531"/>
                  <a:pt x="19957" y="9510"/>
                  <a:pt x="19949" y="9500"/>
                </a:cubicBezTo>
                <a:cubicBezTo>
                  <a:pt x="19928" y="9478"/>
                  <a:pt x="19911" y="9350"/>
                  <a:pt x="19910" y="9217"/>
                </a:cubicBezTo>
                <a:cubicBezTo>
                  <a:pt x="19910" y="9013"/>
                  <a:pt x="19869" y="8641"/>
                  <a:pt x="19815" y="8263"/>
                </a:cubicBezTo>
                <a:cubicBezTo>
                  <a:pt x="19798" y="8219"/>
                  <a:pt x="19783" y="8163"/>
                  <a:pt x="19775" y="8099"/>
                </a:cubicBezTo>
                <a:cubicBezTo>
                  <a:pt x="19693" y="7453"/>
                  <a:pt x="19214" y="5849"/>
                  <a:pt x="19040" y="5639"/>
                </a:cubicBezTo>
                <a:cubicBezTo>
                  <a:pt x="19007" y="5599"/>
                  <a:pt x="18976" y="5540"/>
                  <a:pt x="18972" y="5508"/>
                </a:cubicBezTo>
                <a:cubicBezTo>
                  <a:pt x="18969" y="5492"/>
                  <a:pt x="18962" y="5472"/>
                  <a:pt x="18958" y="5453"/>
                </a:cubicBezTo>
                <a:cubicBezTo>
                  <a:pt x="18945" y="5442"/>
                  <a:pt x="18933" y="5429"/>
                  <a:pt x="18923" y="5414"/>
                </a:cubicBezTo>
                <a:cubicBezTo>
                  <a:pt x="18891" y="5364"/>
                  <a:pt x="18865" y="5339"/>
                  <a:pt x="18865" y="5359"/>
                </a:cubicBezTo>
                <a:cubicBezTo>
                  <a:pt x="18865" y="5379"/>
                  <a:pt x="18837" y="5371"/>
                  <a:pt x="18804" y="5341"/>
                </a:cubicBezTo>
                <a:cubicBezTo>
                  <a:pt x="18768" y="5309"/>
                  <a:pt x="18749" y="5239"/>
                  <a:pt x="18758" y="5173"/>
                </a:cubicBezTo>
                <a:cubicBezTo>
                  <a:pt x="18759" y="5168"/>
                  <a:pt x="18758" y="5162"/>
                  <a:pt x="18758" y="5157"/>
                </a:cubicBezTo>
                <a:cubicBezTo>
                  <a:pt x="18740" y="5134"/>
                  <a:pt x="18725" y="5105"/>
                  <a:pt x="18724" y="5080"/>
                </a:cubicBezTo>
                <a:cubicBezTo>
                  <a:pt x="18721" y="5018"/>
                  <a:pt x="18610" y="4776"/>
                  <a:pt x="18593" y="4795"/>
                </a:cubicBezTo>
                <a:cubicBezTo>
                  <a:pt x="18582" y="4807"/>
                  <a:pt x="18538" y="4797"/>
                  <a:pt x="18495" y="4772"/>
                </a:cubicBezTo>
                <a:cubicBezTo>
                  <a:pt x="18410" y="4722"/>
                  <a:pt x="18417" y="4624"/>
                  <a:pt x="18507" y="4624"/>
                </a:cubicBezTo>
                <a:cubicBezTo>
                  <a:pt x="18513" y="4624"/>
                  <a:pt x="18518" y="4622"/>
                  <a:pt x="18524" y="4620"/>
                </a:cubicBezTo>
                <a:cubicBezTo>
                  <a:pt x="18522" y="4611"/>
                  <a:pt x="18522" y="4603"/>
                  <a:pt x="18526" y="4597"/>
                </a:cubicBezTo>
                <a:cubicBezTo>
                  <a:pt x="18538" y="4575"/>
                  <a:pt x="18511" y="4558"/>
                  <a:pt x="18466" y="4558"/>
                </a:cubicBezTo>
                <a:cubicBezTo>
                  <a:pt x="18421" y="4558"/>
                  <a:pt x="18366" y="4519"/>
                  <a:pt x="18342" y="4471"/>
                </a:cubicBezTo>
                <a:cubicBezTo>
                  <a:pt x="18319" y="4423"/>
                  <a:pt x="18312" y="4384"/>
                  <a:pt x="18327" y="4384"/>
                </a:cubicBezTo>
                <a:cubicBezTo>
                  <a:pt x="18343" y="4384"/>
                  <a:pt x="18321" y="4345"/>
                  <a:pt x="18280" y="4296"/>
                </a:cubicBezTo>
                <a:cubicBezTo>
                  <a:pt x="18239" y="4247"/>
                  <a:pt x="18199" y="4163"/>
                  <a:pt x="18192" y="4111"/>
                </a:cubicBezTo>
                <a:cubicBezTo>
                  <a:pt x="18185" y="4058"/>
                  <a:pt x="18155" y="3994"/>
                  <a:pt x="18124" y="3969"/>
                </a:cubicBezTo>
                <a:cubicBezTo>
                  <a:pt x="18093" y="3944"/>
                  <a:pt x="17960" y="3768"/>
                  <a:pt x="17828" y="3578"/>
                </a:cubicBezTo>
                <a:cubicBezTo>
                  <a:pt x="17737" y="3446"/>
                  <a:pt x="17626" y="3305"/>
                  <a:pt x="17528" y="3186"/>
                </a:cubicBezTo>
                <a:cubicBezTo>
                  <a:pt x="17185" y="2804"/>
                  <a:pt x="16687" y="2294"/>
                  <a:pt x="16656" y="2315"/>
                </a:cubicBezTo>
                <a:cubicBezTo>
                  <a:pt x="16636" y="2329"/>
                  <a:pt x="16520" y="2236"/>
                  <a:pt x="16398" y="2110"/>
                </a:cubicBezTo>
                <a:cubicBezTo>
                  <a:pt x="15954" y="1651"/>
                  <a:pt x="15167" y="1140"/>
                  <a:pt x="14413" y="819"/>
                </a:cubicBezTo>
                <a:cubicBezTo>
                  <a:pt x="14173" y="717"/>
                  <a:pt x="13866" y="587"/>
                  <a:pt x="13730" y="529"/>
                </a:cubicBezTo>
                <a:cubicBezTo>
                  <a:pt x="12909" y="182"/>
                  <a:pt x="11622" y="-26"/>
                  <a:pt x="10561" y="2"/>
                </a:cubicBezTo>
                <a:close/>
                <a:moveTo>
                  <a:pt x="13385" y="21168"/>
                </a:moveTo>
                <a:cubicBezTo>
                  <a:pt x="11427" y="21168"/>
                  <a:pt x="9219" y="21169"/>
                  <a:pt x="7230" y="21172"/>
                </a:cubicBezTo>
                <a:lnTo>
                  <a:pt x="1" y="21183"/>
                </a:lnTo>
                <a:lnTo>
                  <a:pt x="0" y="21379"/>
                </a:lnTo>
                <a:lnTo>
                  <a:pt x="0" y="21428"/>
                </a:lnTo>
                <a:lnTo>
                  <a:pt x="0" y="21574"/>
                </a:lnTo>
                <a:lnTo>
                  <a:pt x="10800" y="21574"/>
                </a:lnTo>
                <a:lnTo>
                  <a:pt x="21600" y="21574"/>
                </a:lnTo>
                <a:lnTo>
                  <a:pt x="21600" y="21442"/>
                </a:lnTo>
                <a:lnTo>
                  <a:pt x="21597" y="21183"/>
                </a:lnTo>
                <a:lnTo>
                  <a:pt x="18030" y="21172"/>
                </a:lnTo>
                <a:cubicBezTo>
                  <a:pt x="17048" y="21169"/>
                  <a:pt x="15342" y="21168"/>
                  <a:pt x="13385" y="21168"/>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47"/>
                                        </p:tgtEl>
                                        <p:attrNameLst>
                                          <p:attrName>style.visibility</p:attrName>
                                        </p:attrNameLst>
                                      </p:cBhvr>
                                      <p:to>
                                        <p:strVal val="visible"/>
                                      </p:to>
                                    </p:set>
                                    <p:animEffect transition="in" filter="box(out)">
                                      <p:cBhvr>
                                        <p:cTn id="7" dur="1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 name="iStock42953536_M blue sky water reflection.jpg"/>
          <p:cNvPicPr>
            <a:picLocks noChangeAspect="1"/>
          </p:cNvPicPr>
          <p:nvPr/>
        </p:nvPicPr>
        <p:blipFill>
          <a:blip r:embed="rId3"/>
          <a:stretch>
            <a:fillRect/>
          </a:stretch>
        </p:blipFill>
        <p:spPr>
          <a:xfrm>
            <a:off x="-9263" y="889364"/>
            <a:ext cx="13023327" cy="8326248"/>
          </a:xfrm>
          <a:prstGeom prst="rect">
            <a:avLst/>
          </a:prstGeom>
          <a:ln w="12700">
            <a:miter lim="400000"/>
          </a:ln>
        </p:spPr>
      </p:pic>
      <p:sp>
        <p:nvSpPr>
          <p:cNvPr id="557" name="Shape 557"/>
          <p:cNvSpPr/>
          <p:nvPr/>
        </p:nvSpPr>
        <p:spPr>
          <a:xfrm>
            <a:off x="3193170" y="5414795"/>
            <a:ext cx="6618460" cy="1904367"/>
          </a:xfrm>
          <a:prstGeom prst="rect">
            <a:avLst/>
          </a:prstGeom>
          <a:ln w="12700">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r>
              <a:rPr lang="he-IL" dirty="0"/>
              <a:t>רנו 28 ומוצרי החברה אינם מיועדים לאבחן, לטפל, לרפא, או למנוע כל מחלה או מצב רפואי</a:t>
            </a:r>
            <a:r>
              <a:rPr dirty="0"/>
              <a:t>.</a:t>
            </a:r>
          </a:p>
        </p:txBody>
      </p:sp>
      <p:pic>
        <p:nvPicPr>
          <p:cNvPr id="558" name="ASEA_new_Logo1_Blue_large.png"/>
          <p:cNvPicPr>
            <a:picLocks noChangeAspect="1"/>
          </p:cNvPicPr>
          <p:nvPr/>
        </p:nvPicPr>
        <p:blipFill>
          <a:blip r:embed="rId4"/>
          <a:stretch>
            <a:fillRect/>
          </a:stretch>
        </p:blipFill>
        <p:spPr>
          <a:xfrm>
            <a:off x="4185354" y="1773959"/>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girl thinking ponder question.png"/>
          <p:cNvPicPr>
            <a:picLocks noChangeAspect="1"/>
          </p:cNvPicPr>
          <p:nvPr/>
        </p:nvPicPr>
        <p:blipFill>
          <a:blip r:embed="rId3"/>
          <a:stretch>
            <a:fillRect/>
          </a:stretch>
        </p:blipFill>
        <p:spPr>
          <a:xfrm>
            <a:off x="5325114" y="3260711"/>
            <a:ext cx="9029701" cy="6286501"/>
          </a:xfrm>
          <a:prstGeom prst="rect">
            <a:avLst/>
          </a:prstGeom>
          <a:ln w="12700">
            <a:miter lim="400000"/>
          </a:ln>
        </p:spPr>
      </p:pic>
      <p:sp>
        <p:nvSpPr>
          <p:cNvPr id="563" name="Shape 563"/>
          <p:cNvSpPr/>
          <p:nvPr/>
        </p:nvSpPr>
        <p:spPr>
          <a:xfrm>
            <a:off x="1280439" y="238397"/>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64" name="bigstock-Talk-Bubble-6311542.jpg"/>
          <p:cNvPicPr>
            <a:picLocks/>
          </p:cNvPicPr>
          <p:nvPr/>
        </p:nvPicPr>
        <p:blipFill>
          <a:blip r:embed="rId4"/>
          <a:srcRect l="5289" t="14075" r="4411" b="22910"/>
          <a:stretch>
            <a:fillRect/>
          </a:stretch>
        </p:blipFill>
        <p:spPr>
          <a:xfrm flipH="1">
            <a:off x="5355973" y="206389"/>
            <a:ext cx="5410848" cy="3987904"/>
          </a:xfrm>
          <a:custGeom>
            <a:avLst/>
            <a:gdLst/>
            <a:ahLst/>
            <a:cxnLst>
              <a:cxn ang="0">
                <a:pos x="wd2" y="hd2"/>
              </a:cxn>
              <a:cxn ang="5400000">
                <a:pos x="wd2" y="hd2"/>
              </a:cxn>
              <a:cxn ang="10800000">
                <a:pos x="wd2" y="hd2"/>
              </a:cxn>
              <a:cxn ang="16200000">
                <a:pos x="wd2" y="hd2"/>
              </a:cxn>
            </a:cxnLst>
            <a:rect l="0" t="0" r="r" b="b"/>
            <a:pathLst>
              <a:path w="21579" h="21561" extrusionOk="0">
                <a:moveTo>
                  <a:pt x="11500" y="10"/>
                </a:moveTo>
                <a:cubicBezTo>
                  <a:pt x="10055" y="-37"/>
                  <a:pt x="8481" y="97"/>
                  <a:pt x="7180" y="389"/>
                </a:cubicBezTo>
                <a:cubicBezTo>
                  <a:pt x="3335" y="1254"/>
                  <a:pt x="580" y="3431"/>
                  <a:pt x="197" y="5912"/>
                </a:cubicBezTo>
                <a:cubicBezTo>
                  <a:pt x="158" y="6162"/>
                  <a:pt x="95" y="6515"/>
                  <a:pt x="56" y="6698"/>
                </a:cubicBezTo>
                <a:cubicBezTo>
                  <a:pt x="14" y="6890"/>
                  <a:pt x="-4" y="7107"/>
                  <a:pt x="1" y="7339"/>
                </a:cubicBezTo>
                <a:cubicBezTo>
                  <a:pt x="15" y="8036"/>
                  <a:pt x="228" y="8865"/>
                  <a:pt x="589" y="9552"/>
                </a:cubicBezTo>
                <a:cubicBezTo>
                  <a:pt x="981" y="10297"/>
                  <a:pt x="2032" y="11363"/>
                  <a:pt x="2957" y="11955"/>
                </a:cubicBezTo>
                <a:cubicBezTo>
                  <a:pt x="4058" y="12659"/>
                  <a:pt x="5376" y="13208"/>
                  <a:pt x="6612" y="13474"/>
                </a:cubicBezTo>
                <a:cubicBezTo>
                  <a:pt x="7417" y="13647"/>
                  <a:pt x="7429" y="13650"/>
                  <a:pt x="7386" y="13716"/>
                </a:cubicBezTo>
                <a:cubicBezTo>
                  <a:pt x="7366" y="13747"/>
                  <a:pt x="6967" y="13788"/>
                  <a:pt x="6498" y="13806"/>
                </a:cubicBezTo>
                <a:cubicBezTo>
                  <a:pt x="5824" y="13833"/>
                  <a:pt x="5544" y="13873"/>
                  <a:pt x="5162" y="14000"/>
                </a:cubicBezTo>
                <a:cubicBezTo>
                  <a:pt x="4009" y="14381"/>
                  <a:pt x="3482" y="14889"/>
                  <a:pt x="3329" y="15765"/>
                </a:cubicBezTo>
                <a:cubicBezTo>
                  <a:pt x="3146" y="16814"/>
                  <a:pt x="3260" y="17232"/>
                  <a:pt x="3869" y="17755"/>
                </a:cubicBezTo>
                <a:cubicBezTo>
                  <a:pt x="4270" y="18099"/>
                  <a:pt x="4812" y="18358"/>
                  <a:pt x="5444" y="18508"/>
                </a:cubicBezTo>
                <a:cubicBezTo>
                  <a:pt x="6036" y="18648"/>
                  <a:pt x="7056" y="18661"/>
                  <a:pt x="7693" y="18536"/>
                </a:cubicBezTo>
                <a:cubicBezTo>
                  <a:pt x="8278" y="18420"/>
                  <a:pt x="9067" y="18066"/>
                  <a:pt x="9428" y="17755"/>
                </a:cubicBezTo>
                <a:cubicBezTo>
                  <a:pt x="9857" y="17385"/>
                  <a:pt x="10047" y="17016"/>
                  <a:pt x="10040" y="16564"/>
                </a:cubicBezTo>
                <a:cubicBezTo>
                  <a:pt x="10027" y="15617"/>
                  <a:pt x="9827" y="15074"/>
                  <a:pt x="9333" y="14639"/>
                </a:cubicBezTo>
                <a:cubicBezTo>
                  <a:pt x="9067" y="14405"/>
                  <a:pt x="8268" y="13980"/>
                  <a:pt x="8094" y="13980"/>
                </a:cubicBezTo>
                <a:cubicBezTo>
                  <a:pt x="8055" y="13980"/>
                  <a:pt x="7942" y="13950"/>
                  <a:pt x="7842" y="13914"/>
                </a:cubicBezTo>
                <a:cubicBezTo>
                  <a:pt x="7711" y="13866"/>
                  <a:pt x="7679" y="13830"/>
                  <a:pt x="7731" y="13781"/>
                </a:cubicBezTo>
                <a:cubicBezTo>
                  <a:pt x="7783" y="13731"/>
                  <a:pt x="8018" y="13754"/>
                  <a:pt x="8560" y="13862"/>
                </a:cubicBezTo>
                <a:cubicBezTo>
                  <a:pt x="9232" y="13996"/>
                  <a:pt x="9493" y="14012"/>
                  <a:pt x="10886" y="14012"/>
                </a:cubicBezTo>
                <a:cubicBezTo>
                  <a:pt x="12464" y="14012"/>
                  <a:pt x="12797" y="13983"/>
                  <a:pt x="14156" y="13718"/>
                </a:cubicBezTo>
                <a:cubicBezTo>
                  <a:pt x="16256" y="13310"/>
                  <a:pt x="18397" y="12321"/>
                  <a:pt x="19656" y="11178"/>
                </a:cubicBezTo>
                <a:cubicBezTo>
                  <a:pt x="20890" y="10058"/>
                  <a:pt x="21596" y="8747"/>
                  <a:pt x="21579" y="7610"/>
                </a:cubicBezTo>
                <a:cubicBezTo>
                  <a:pt x="21570" y="6983"/>
                  <a:pt x="21457" y="5897"/>
                  <a:pt x="21365" y="5539"/>
                </a:cubicBezTo>
                <a:cubicBezTo>
                  <a:pt x="21246" y="5075"/>
                  <a:pt x="20755" y="4125"/>
                  <a:pt x="20400" y="3674"/>
                </a:cubicBezTo>
                <a:cubicBezTo>
                  <a:pt x="18990" y="1884"/>
                  <a:pt x="16134" y="532"/>
                  <a:pt x="12888" y="117"/>
                </a:cubicBezTo>
                <a:cubicBezTo>
                  <a:pt x="12450" y="61"/>
                  <a:pt x="11981" y="25"/>
                  <a:pt x="11500" y="10"/>
                </a:cubicBezTo>
                <a:close/>
                <a:moveTo>
                  <a:pt x="3442" y="18920"/>
                </a:moveTo>
                <a:cubicBezTo>
                  <a:pt x="2934" y="18920"/>
                  <a:pt x="2790" y="18944"/>
                  <a:pt x="2508" y="19078"/>
                </a:cubicBezTo>
                <a:cubicBezTo>
                  <a:pt x="2116" y="19265"/>
                  <a:pt x="1859" y="19594"/>
                  <a:pt x="1883" y="19875"/>
                </a:cubicBezTo>
                <a:cubicBezTo>
                  <a:pt x="1892" y="19980"/>
                  <a:pt x="1863" y="20128"/>
                  <a:pt x="1819" y="20205"/>
                </a:cubicBezTo>
                <a:cubicBezTo>
                  <a:pt x="1562" y="20656"/>
                  <a:pt x="1997" y="21243"/>
                  <a:pt x="2753" y="21469"/>
                </a:cubicBezTo>
                <a:cubicBezTo>
                  <a:pt x="2970" y="21533"/>
                  <a:pt x="3200" y="21563"/>
                  <a:pt x="3429" y="21561"/>
                </a:cubicBezTo>
                <a:cubicBezTo>
                  <a:pt x="4116" y="21555"/>
                  <a:pt x="4786" y="21270"/>
                  <a:pt x="5012" y="20827"/>
                </a:cubicBezTo>
                <a:cubicBezTo>
                  <a:pt x="5164" y="20529"/>
                  <a:pt x="5179" y="20348"/>
                  <a:pt x="5061" y="20235"/>
                </a:cubicBezTo>
                <a:cubicBezTo>
                  <a:pt x="5015" y="20191"/>
                  <a:pt x="4976" y="20029"/>
                  <a:pt x="4975" y="19875"/>
                </a:cubicBezTo>
                <a:cubicBezTo>
                  <a:pt x="4973" y="19513"/>
                  <a:pt x="4799" y="19284"/>
                  <a:pt x="4372" y="19078"/>
                </a:cubicBezTo>
                <a:cubicBezTo>
                  <a:pt x="4093" y="18944"/>
                  <a:pt x="3950" y="18920"/>
                  <a:pt x="3442" y="18920"/>
                </a:cubicBezTo>
                <a:close/>
              </a:path>
            </a:pathLst>
          </a:custGeom>
          <a:ln w="12700">
            <a:miter lim="400000"/>
          </a:ln>
        </p:spPr>
      </p:pic>
      <p:sp>
        <p:nvSpPr>
          <p:cNvPr id="565" name="Shape 565"/>
          <p:cNvSpPr>
            <a:spLocks noGrp="1"/>
          </p:cNvSpPr>
          <p:nvPr>
            <p:ph type="title"/>
          </p:nvPr>
        </p:nvSpPr>
        <p:spPr>
          <a:xfrm>
            <a:off x="5198614" y="229747"/>
            <a:ext cx="5725567" cy="2324952"/>
          </a:xfrm>
          <a:prstGeom prst="rect">
            <a:avLst/>
          </a:prstGeom>
        </p:spPr>
        <p:txBody>
          <a:bodyPr/>
          <a:lstStyle/>
          <a:p>
            <a:r>
              <a:rPr lang="he-IL" dirty="0"/>
              <a:t>עובדות או המצאות?</a:t>
            </a:r>
            <a:endParaRPr dirty="0"/>
          </a:p>
        </p:txBody>
      </p:sp>
      <p:pic>
        <p:nvPicPr>
          <p:cNvPr id="566" name="bigstock-Macbook-Pro-Retina-And-Iphone--67063108.jpg"/>
          <p:cNvPicPr>
            <a:picLocks noChangeAspect="1"/>
          </p:cNvPicPr>
          <p:nvPr/>
        </p:nvPicPr>
        <p:blipFill>
          <a:blip r:embed="rId5"/>
          <a:stretch>
            <a:fillRect/>
          </a:stretch>
        </p:blipFill>
        <p:spPr>
          <a:xfrm>
            <a:off x="587321" y="3286675"/>
            <a:ext cx="6882337" cy="45896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562"/>
                                        </p:tgtEl>
                                        <p:attrNameLst>
                                          <p:attrName>style.visibility</p:attrName>
                                        </p:attrNameLst>
                                      </p:cBhvr>
                                      <p:to>
                                        <p:strVal val="visible"/>
                                      </p:to>
                                    </p:set>
                                    <p:animEffect transition="in" filter="fade">
                                      <p:cBhvr>
                                        <p:cTn id="11" dur="500"/>
                                        <p:tgtEl>
                                          <p:spTgt spid="562"/>
                                        </p:tgtEl>
                                      </p:cBhvr>
                                    </p:animEffect>
                                  </p:childTnLst>
                                </p:cTn>
                              </p:par>
                            </p:childTnLst>
                          </p:cTn>
                        </p:par>
                        <p:par>
                          <p:cTn id="12" fill="hold">
                            <p:stCondLst>
                              <p:cond delay="1000"/>
                            </p:stCondLst>
                            <p:childTnLst>
                              <p:par>
                                <p:cTn id="13" presetID="18" presetClass="entr" presetSubtype="9" fill="hold" grpId="3" nodeType="afterEffect">
                                  <p:stCondLst>
                                    <p:cond delay="0"/>
                                  </p:stCondLst>
                                  <p:iterate>
                                    <p:tmAbs val="0"/>
                                  </p:iterate>
                                  <p:childTnLst>
                                    <p:set>
                                      <p:cBhvr>
                                        <p:cTn id="14" fill="hold"/>
                                        <p:tgtEl>
                                          <p:spTgt spid="564"/>
                                        </p:tgtEl>
                                        <p:attrNameLst>
                                          <p:attrName>style.visibility</p:attrName>
                                        </p:attrNameLst>
                                      </p:cBhvr>
                                      <p:to>
                                        <p:strVal val="visible"/>
                                      </p:to>
                                    </p:set>
                                    <p:animEffect transition="in" filter="strips(upLeft)">
                                      <p:cBhvr>
                                        <p:cTn id="15" dur="1000"/>
                                        <p:tgtEl>
                                          <p:spTgt spid="564"/>
                                        </p:tgtEl>
                                      </p:cBhvr>
                                    </p:animEffect>
                                  </p:childTnLst>
                                </p:cTn>
                              </p:par>
                              <p:par>
                                <p:cTn id="16" presetID="18" presetClass="entr" presetSubtype="9" fill="hold" grpId="4" nodeType="withEffect">
                                  <p:stCondLst>
                                    <p:cond delay="0"/>
                                  </p:stCondLst>
                                  <p:iterate>
                                    <p:tmAbs val="0"/>
                                  </p:iterate>
                                  <p:childTnLst>
                                    <p:set>
                                      <p:cBhvr>
                                        <p:cTn id="17" fill="hold"/>
                                        <p:tgtEl>
                                          <p:spTgt spid="565"/>
                                        </p:tgtEl>
                                        <p:attrNameLst>
                                          <p:attrName>style.visibility</p:attrName>
                                        </p:attrNameLst>
                                      </p:cBhvr>
                                      <p:to>
                                        <p:strVal val="visible"/>
                                      </p:to>
                                    </p:set>
                                    <p:animEffect transition="in" filter="strips(upLeft)">
                                      <p:cBhvr>
                                        <p:cTn id="18"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2" animBg="1" advAuto="0"/>
      <p:bldP spid="564" grpId="3" animBg="1" advAuto="0"/>
      <p:bldP spid="565" grpId="4" animBg="1" advAuto="0"/>
      <p:bldP spid="566"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a:spLocks noGrp="1"/>
          </p:cNvSpPr>
          <p:nvPr>
            <p:ph type="title"/>
          </p:nvPr>
        </p:nvSpPr>
        <p:spPr>
          <a:xfrm>
            <a:off x="540440" y="79678"/>
            <a:ext cx="10103176" cy="1189708"/>
          </a:xfrm>
          <a:prstGeom prst="rect">
            <a:avLst/>
          </a:prstGeom>
        </p:spPr>
        <p:txBody>
          <a:bodyPr/>
          <a:lstStyle>
            <a:lvl1pPr>
              <a:defRPr sz="5100" spc="510"/>
            </a:lvl1pPr>
          </a:lstStyle>
          <a:p>
            <a:r>
              <a:rPr lang="he-IL" dirty="0"/>
              <a:t>המועצה המדעית של החברה</a:t>
            </a:r>
            <a:endParaRPr dirty="0"/>
          </a:p>
        </p:txBody>
      </p:sp>
      <p:sp>
        <p:nvSpPr>
          <p:cNvPr id="571" name="Shape 571"/>
          <p:cNvSpPr/>
          <p:nvPr/>
        </p:nvSpPr>
        <p:spPr>
          <a:xfrm>
            <a:off x="-63584" y="25863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72" name="Shape 572"/>
          <p:cNvSpPr/>
          <p:nvPr/>
        </p:nvSpPr>
        <p:spPr>
          <a:xfrm>
            <a:off x="270671" y="4005203"/>
            <a:ext cx="12176087" cy="1113315"/>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lvl1pPr defTabSz="866986">
              <a:defRPr sz="4800" spc="480">
                <a:solidFill>
                  <a:srgbClr val="0071AD"/>
                </a:solidFill>
                <a:latin typeface="Helvetica Light"/>
                <a:ea typeface="Helvetica Light"/>
                <a:cs typeface="Helvetica Light"/>
                <a:sym typeface="Helvetica Light"/>
              </a:defRPr>
            </a:lvl1pPr>
          </a:lstStyle>
          <a:p>
            <a:r>
              <a:rPr lang="he-IL" sz="4000" dirty="0"/>
              <a:t>חבר המנהלים הרפואי מקצועי של החברה</a:t>
            </a:r>
            <a:endParaRPr sz="4000" dirty="0"/>
          </a:p>
        </p:txBody>
      </p:sp>
      <p:grpSp>
        <p:nvGrpSpPr>
          <p:cNvPr id="575" name="Group 575"/>
          <p:cNvGrpSpPr/>
          <p:nvPr/>
        </p:nvGrpSpPr>
        <p:grpSpPr>
          <a:xfrm>
            <a:off x="8947035" y="7376928"/>
            <a:ext cx="2171701" cy="2171701"/>
            <a:chOff x="0" y="0"/>
            <a:chExt cx="2171700" cy="2171700"/>
          </a:xfrm>
        </p:grpSpPr>
        <p:pic>
          <p:nvPicPr>
            <p:cNvPr id="574" name="burke.jpg"/>
            <p:cNvPicPr>
              <a:picLocks noChangeAspect="1"/>
            </p:cNvPicPr>
            <p:nvPr/>
          </p:nvPicPr>
          <p:blipFill>
            <a:blip r:embed="rId3"/>
            <a:stretch>
              <a:fillRect/>
            </a:stretch>
          </p:blipFill>
          <p:spPr>
            <a:xfrm>
              <a:off x="50800" y="50800"/>
              <a:ext cx="2070100" cy="2070100"/>
            </a:xfrm>
            <a:prstGeom prst="rect">
              <a:avLst/>
            </a:prstGeom>
            <a:ln>
              <a:noFill/>
            </a:ln>
            <a:effectLst/>
          </p:spPr>
        </p:pic>
        <p:pic>
          <p:nvPicPr>
            <p:cNvPr id="573" name="Picture 572"/>
            <p:cNvPicPr>
              <a:picLocks/>
            </p:cNvPicPr>
            <p:nvPr/>
          </p:nvPicPr>
          <p:blipFill>
            <a:blip r:embed="rId4"/>
            <a:stretch>
              <a:fillRect/>
            </a:stretch>
          </p:blipFill>
          <p:spPr>
            <a:xfrm>
              <a:off x="0" y="0"/>
              <a:ext cx="2171700" cy="2171700"/>
            </a:xfrm>
            <a:prstGeom prst="rect">
              <a:avLst/>
            </a:prstGeom>
            <a:effectLst/>
          </p:spPr>
        </p:pic>
      </p:grpSp>
      <p:grpSp>
        <p:nvGrpSpPr>
          <p:cNvPr id="578" name="Group 578"/>
          <p:cNvGrpSpPr/>
          <p:nvPr/>
        </p:nvGrpSpPr>
        <p:grpSpPr>
          <a:xfrm>
            <a:off x="492149" y="7376928"/>
            <a:ext cx="2171701" cy="2171701"/>
            <a:chOff x="0" y="0"/>
            <a:chExt cx="2171700" cy="2171700"/>
          </a:xfrm>
        </p:grpSpPr>
        <p:pic>
          <p:nvPicPr>
            <p:cNvPr id="577" name="smith.jpg"/>
            <p:cNvPicPr>
              <a:picLocks noChangeAspect="1"/>
            </p:cNvPicPr>
            <p:nvPr/>
          </p:nvPicPr>
          <p:blipFill>
            <a:blip r:embed="rId5"/>
            <a:stretch>
              <a:fillRect/>
            </a:stretch>
          </p:blipFill>
          <p:spPr>
            <a:xfrm>
              <a:off x="50800" y="50800"/>
              <a:ext cx="2070100" cy="2070100"/>
            </a:xfrm>
            <a:prstGeom prst="rect">
              <a:avLst/>
            </a:prstGeom>
            <a:ln>
              <a:noFill/>
            </a:ln>
            <a:effectLst/>
          </p:spPr>
        </p:pic>
        <p:pic>
          <p:nvPicPr>
            <p:cNvPr id="576" name="Picture 575"/>
            <p:cNvPicPr>
              <a:picLocks/>
            </p:cNvPicPr>
            <p:nvPr/>
          </p:nvPicPr>
          <p:blipFill>
            <a:blip r:embed="rId4"/>
            <a:stretch>
              <a:fillRect/>
            </a:stretch>
          </p:blipFill>
          <p:spPr>
            <a:xfrm>
              <a:off x="0" y="0"/>
              <a:ext cx="2171700" cy="2171700"/>
            </a:xfrm>
            <a:prstGeom prst="rect">
              <a:avLst/>
            </a:prstGeom>
            <a:effectLst/>
          </p:spPr>
        </p:pic>
      </p:grpSp>
      <p:grpSp>
        <p:nvGrpSpPr>
          <p:cNvPr id="581" name="Group 581"/>
          <p:cNvGrpSpPr/>
          <p:nvPr/>
        </p:nvGrpSpPr>
        <p:grpSpPr>
          <a:xfrm>
            <a:off x="4719592" y="4953108"/>
            <a:ext cx="2171701" cy="2171701"/>
            <a:chOff x="0" y="0"/>
            <a:chExt cx="2171700" cy="2171700"/>
          </a:xfrm>
        </p:grpSpPr>
        <p:pic>
          <p:nvPicPr>
            <p:cNvPr id="580" name="gardner.jpg"/>
            <p:cNvPicPr>
              <a:picLocks noChangeAspect="1"/>
            </p:cNvPicPr>
            <p:nvPr/>
          </p:nvPicPr>
          <p:blipFill>
            <a:blip r:embed="rId6"/>
            <a:stretch>
              <a:fillRect/>
            </a:stretch>
          </p:blipFill>
          <p:spPr>
            <a:xfrm>
              <a:off x="50800" y="50800"/>
              <a:ext cx="2070100" cy="2070100"/>
            </a:xfrm>
            <a:prstGeom prst="rect">
              <a:avLst/>
            </a:prstGeom>
            <a:ln>
              <a:noFill/>
            </a:ln>
            <a:effectLst/>
          </p:spPr>
        </p:pic>
        <p:pic>
          <p:nvPicPr>
            <p:cNvPr id="579" name="Picture 578"/>
            <p:cNvPicPr>
              <a:picLocks/>
            </p:cNvPicPr>
            <p:nvPr/>
          </p:nvPicPr>
          <p:blipFill>
            <a:blip r:embed="rId4"/>
            <a:stretch>
              <a:fillRect/>
            </a:stretch>
          </p:blipFill>
          <p:spPr>
            <a:xfrm>
              <a:off x="0" y="0"/>
              <a:ext cx="2171700" cy="2171700"/>
            </a:xfrm>
            <a:prstGeom prst="rect">
              <a:avLst/>
            </a:prstGeom>
            <a:effectLst/>
          </p:spPr>
        </p:pic>
      </p:grpSp>
      <p:grpSp>
        <p:nvGrpSpPr>
          <p:cNvPr id="584" name="Group 584"/>
          <p:cNvGrpSpPr/>
          <p:nvPr/>
        </p:nvGrpSpPr>
        <p:grpSpPr>
          <a:xfrm>
            <a:off x="4719592" y="7376928"/>
            <a:ext cx="2171701" cy="2171701"/>
            <a:chOff x="0" y="0"/>
            <a:chExt cx="2171700" cy="2171700"/>
          </a:xfrm>
        </p:grpSpPr>
        <p:pic>
          <p:nvPicPr>
            <p:cNvPr id="583" name="malmed-2.jpg"/>
            <p:cNvPicPr>
              <a:picLocks noChangeAspect="1"/>
            </p:cNvPicPr>
            <p:nvPr/>
          </p:nvPicPr>
          <p:blipFill>
            <a:blip r:embed="rId7"/>
            <a:stretch>
              <a:fillRect/>
            </a:stretch>
          </p:blipFill>
          <p:spPr>
            <a:xfrm>
              <a:off x="50800" y="50800"/>
              <a:ext cx="2070100" cy="2070100"/>
            </a:xfrm>
            <a:prstGeom prst="rect">
              <a:avLst/>
            </a:prstGeom>
            <a:ln>
              <a:noFill/>
            </a:ln>
            <a:effectLst/>
          </p:spPr>
        </p:pic>
        <p:pic>
          <p:nvPicPr>
            <p:cNvPr id="582" name="Picture 581"/>
            <p:cNvPicPr>
              <a:picLocks/>
            </p:cNvPicPr>
            <p:nvPr/>
          </p:nvPicPr>
          <p:blipFill>
            <a:blip r:embed="rId4"/>
            <a:stretch>
              <a:fillRect/>
            </a:stretch>
          </p:blipFill>
          <p:spPr>
            <a:xfrm>
              <a:off x="0" y="0"/>
              <a:ext cx="2171700" cy="2171700"/>
            </a:xfrm>
            <a:prstGeom prst="rect">
              <a:avLst/>
            </a:prstGeom>
            <a:effectLst/>
          </p:spPr>
        </p:pic>
      </p:grpSp>
      <p:grpSp>
        <p:nvGrpSpPr>
          <p:cNvPr id="587" name="Group 587"/>
          <p:cNvGrpSpPr/>
          <p:nvPr/>
        </p:nvGrpSpPr>
        <p:grpSpPr>
          <a:xfrm>
            <a:off x="8947035" y="4953108"/>
            <a:ext cx="2171701" cy="2171701"/>
            <a:chOff x="0" y="0"/>
            <a:chExt cx="2171700" cy="2171700"/>
          </a:xfrm>
        </p:grpSpPr>
        <p:pic>
          <p:nvPicPr>
            <p:cNvPr id="586" name="hayes.jpg"/>
            <p:cNvPicPr>
              <a:picLocks noChangeAspect="1"/>
            </p:cNvPicPr>
            <p:nvPr/>
          </p:nvPicPr>
          <p:blipFill>
            <a:blip r:embed="rId8"/>
            <a:stretch>
              <a:fillRect/>
            </a:stretch>
          </p:blipFill>
          <p:spPr>
            <a:xfrm>
              <a:off x="50800" y="50800"/>
              <a:ext cx="2070100" cy="2070100"/>
            </a:xfrm>
            <a:prstGeom prst="rect">
              <a:avLst/>
            </a:prstGeom>
            <a:ln>
              <a:noFill/>
            </a:ln>
            <a:effectLst/>
          </p:spPr>
        </p:pic>
        <p:pic>
          <p:nvPicPr>
            <p:cNvPr id="585" name="Picture 584"/>
            <p:cNvPicPr>
              <a:picLocks/>
            </p:cNvPicPr>
            <p:nvPr/>
          </p:nvPicPr>
          <p:blipFill>
            <a:blip r:embed="rId4"/>
            <a:stretch>
              <a:fillRect/>
            </a:stretch>
          </p:blipFill>
          <p:spPr>
            <a:xfrm>
              <a:off x="0" y="0"/>
              <a:ext cx="2171700" cy="2171700"/>
            </a:xfrm>
            <a:prstGeom prst="rect">
              <a:avLst/>
            </a:prstGeom>
            <a:effectLst/>
          </p:spPr>
        </p:pic>
      </p:grpSp>
      <p:grpSp>
        <p:nvGrpSpPr>
          <p:cNvPr id="590" name="Group 590"/>
          <p:cNvGrpSpPr/>
          <p:nvPr/>
        </p:nvGrpSpPr>
        <p:grpSpPr>
          <a:xfrm>
            <a:off x="495125" y="4956085"/>
            <a:ext cx="2165749" cy="2165748"/>
            <a:chOff x="0" y="0"/>
            <a:chExt cx="2165747" cy="2165747"/>
          </a:xfrm>
        </p:grpSpPr>
        <p:pic>
          <p:nvPicPr>
            <p:cNvPr id="589" name="silverman.jpg"/>
            <p:cNvPicPr>
              <a:picLocks noChangeAspect="1"/>
            </p:cNvPicPr>
            <p:nvPr/>
          </p:nvPicPr>
          <p:blipFill>
            <a:blip r:embed="rId9"/>
            <a:stretch>
              <a:fillRect/>
            </a:stretch>
          </p:blipFill>
          <p:spPr>
            <a:xfrm>
              <a:off x="50800" y="50800"/>
              <a:ext cx="2064148" cy="2064148"/>
            </a:xfrm>
            <a:prstGeom prst="rect">
              <a:avLst/>
            </a:prstGeom>
            <a:ln>
              <a:noFill/>
            </a:ln>
            <a:effectLst/>
          </p:spPr>
        </p:pic>
        <p:pic>
          <p:nvPicPr>
            <p:cNvPr id="588" name="Picture 587"/>
            <p:cNvPicPr>
              <a:picLocks/>
            </p:cNvPicPr>
            <p:nvPr/>
          </p:nvPicPr>
          <p:blipFill>
            <a:blip r:embed="rId4"/>
            <a:stretch>
              <a:fillRect/>
            </a:stretch>
          </p:blipFill>
          <p:spPr>
            <a:xfrm>
              <a:off x="0" y="0"/>
              <a:ext cx="2165748" cy="2165748"/>
            </a:xfrm>
            <a:prstGeom prst="rect">
              <a:avLst/>
            </a:prstGeom>
            <a:effectLst/>
          </p:spPr>
        </p:pic>
      </p:grpSp>
      <p:sp>
        <p:nvSpPr>
          <p:cNvPr id="591" name="Shape 591"/>
          <p:cNvSpPr/>
          <p:nvPr/>
        </p:nvSpPr>
        <p:spPr>
          <a:xfrm>
            <a:off x="2657635" y="5149265"/>
            <a:ext cx="2021339" cy="594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דיויד סילברמן</a:t>
            </a:r>
            <a:endParaRPr b="1" dirty="0">
              <a:latin typeface="Helvetica"/>
              <a:ea typeface="Helvetica"/>
              <a:cs typeface="Helvetica"/>
              <a:sym typeface="Helvetica"/>
            </a:endParaRPr>
          </a:p>
        </p:txBody>
      </p:sp>
      <p:sp>
        <p:nvSpPr>
          <p:cNvPr id="592" name="Shape 592"/>
          <p:cNvSpPr/>
          <p:nvPr/>
        </p:nvSpPr>
        <p:spPr>
          <a:xfrm>
            <a:off x="6808368" y="5093161"/>
            <a:ext cx="2044857" cy="65614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סטן גרדנר</a:t>
            </a:r>
            <a:endParaRPr b="1" dirty="0">
              <a:latin typeface="Helvetica"/>
              <a:ea typeface="Helvetica"/>
              <a:cs typeface="Helvetica"/>
              <a:sym typeface="Helvetica"/>
            </a:endParaRPr>
          </a:p>
        </p:txBody>
      </p:sp>
      <p:sp>
        <p:nvSpPr>
          <p:cNvPr id="593" name="Shape 593"/>
          <p:cNvSpPr/>
          <p:nvPr/>
        </p:nvSpPr>
        <p:spPr>
          <a:xfrm>
            <a:off x="11132151" y="5068030"/>
            <a:ext cx="1478625" cy="756472"/>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rPr lang="he-IL" dirty="0"/>
              <a:t>ד"ר מורין הייז</a:t>
            </a:r>
            <a:endParaRPr dirty="0"/>
          </a:p>
        </p:txBody>
      </p:sp>
      <p:sp>
        <p:nvSpPr>
          <p:cNvPr id="594" name="Shape 594"/>
          <p:cNvSpPr/>
          <p:nvPr/>
        </p:nvSpPr>
        <p:spPr>
          <a:xfrm>
            <a:off x="2659468" y="7666946"/>
            <a:ext cx="1818237" cy="594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קארל ו. סמית</a:t>
            </a:r>
            <a:endParaRPr b="1" dirty="0">
              <a:latin typeface="Helvetica"/>
              <a:ea typeface="Helvetica"/>
              <a:cs typeface="Helvetica"/>
              <a:sym typeface="Helvetica"/>
            </a:endParaRPr>
          </a:p>
        </p:txBody>
      </p:sp>
      <p:sp>
        <p:nvSpPr>
          <p:cNvPr id="595" name="Shape 595"/>
          <p:cNvSpPr/>
          <p:nvPr/>
        </p:nvSpPr>
        <p:spPr>
          <a:xfrm>
            <a:off x="6885302" y="7635875"/>
            <a:ext cx="2044857" cy="65614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פוסטר מלמד</a:t>
            </a:r>
            <a:endParaRPr b="1" dirty="0">
              <a:latin typeface="Helvetica"/>
              <a:ea typeface="Helvetica"/>
              <a:cs typeface="Helvetica"/>
              <a:sym typeface="Helvetica"/>
            </a:endParaRPr>
          </a:p>
        </p:txBody>
      </p:sp>
      <p:sp>
        <p:nvSpPr>
          <p:cNvPr id="596" name="Shape 596"/>
          <p:cNvSpPr/>
          <p:nvPr/>
        </p:nvSpPr>
        <p:spPr>
          <a:xfrm>
            <a:off x="11133984" y="7610743"/>
            <a:ext cx="1644178" cy="75647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rPr lang="he-IL" dirty="0"/>
              <a:t>שון בורק</a:t>
            </a:r>
            <a:endParaRPr dirty="0"/>
          </a:p>
        </p:txBody>
      </p:sp>
      <p:grpSp>
        <p:nvGrpSpPr>
          <p:cNvPr id="599" name="Group 599"/>
          <p:cNvGrpSpPr/>
          <p:nvPr/>
        </p:nvGrpSpPr>
        <p:grpSpPr>
          <a:xfrm>
            <a:off x="872327" y="1235374"/>
            <a:ext cx="2071665" cy="2564180"/>
            <a:chOff x="0" y="0"/>
            <a:chExt cx="2071662" cy="2564178"/>
          </a:xfrm>
        </p:grpSpPr>
        <p:pic>
          <p:nvPicPr>
            <p:cNvPr id="598" name="karen-stolman.jpg"/>
            <p:cNvPicPr>
              <a:picLocks noChangeAspect="1"/>
            </p:cNvPicPr>
            <p:nvPr/>
          </p:nvPicPr>
          <p:blipFill>
            <a:blip r:embed="rId10"/>
            <a:stretch>
              <a:fillRect/>
            </a:stretch>
          </p:blipFill>
          <p:spPr>
            <a:xfrm>
              <a:off x="50800" y="50800"/>
              <a:ext cx="1970063" cy="2462579"/>
            </a:xfrm>
            <a:prstGeom prst="rect">
              <a:avLst/>
            </a:prstGeom>
            <a:ln>
              <a:noFill/>
            </a:ln>
            <a:effectLst/>
          </p:spPr>
        </p:pic>
        <p:pic>
          <p:nvPicPr>
            <p:cNvPr id="597" name="Picture 596"/>
            <p:cNvPicPr>
              <a:picLocks/>
            </p:cNvPicPr>
            <p:nvPr/>
          </p:nvPicPr>
          <p:blipFill>
            <a:blip r:embed="rId11"/>
            <a:stretch>
              <a:fillRect/>
            </a:stretch>
          </p:blipFill>
          <p:spPr>
            <a:xfrm>
              <a:off x="0" y="0"/>
              <a:ext cx="2071663" cy="2564179"/>
            </a:xfrm>
            <a:prstGeom prst="rect">
              <a:avLst/>
            </a:prstGeom>
            <a:effectLst/>
          </p:spPr>
        </p:pic>
      </p:grpSp>
      <p:grpSp>
        <p:nvGrpSpPr>
          <p:cNvPr id="604" name="Group 604"/>
          <p:cNvGrpSpPr/>
          <p:nvPr/>
        </p:nvGrpSpPr>
        <p:grpSpPr>
          <a:xfrm>
            <a:off x="3899537" y="1235373"/>
            <a:ext cx="2071664" cy="2564181"/>
            <a:chOff x="0" y="0"/>
            <a:chExt cx="2071662" cy="2564178"/>
          </a:xfrm>
        </p:grpSpPr>
        <p:pic>
          <p:nvPicPr>
            <p:cNvPr id="603" name="giuseppe-maffi.jpg"/>
            <p:cNvPicPr>
              <a:picLocks noChangeAspect="1"/>
            </p:cNvPicPr>
            <p:nvPr/>
          </p:nvPicPr>
          <p:blipFill>
            <a:blip r:embed="rId12"/>
            <a:stretch>
              <a:fillRect/>
            </a:stretch>
          </p:blipFill>
          <p:spPr>
            <a:xfrm>
              <a:off x="50800" y="50800"/>
              <a:ext cx="1970063" cy="2462579"/>
            </a:xfrm>
            <a:prstGeom prst="rect">
              <a:avLst/>
            </a:prstGeom>
            <a:ln>
              <a:noFill/>
            </a:ln>
            <a:effectLst/>
          </p:spPr>
        </p:pic>
        <p:pic>
          <p:nvPicPr>
            <p:cNvPr id="602" name="Picture 601"/>
            <p:cNvPicPr>
              <a:picLocks/>
            </p:cNvPicPr>
            <p:nvPr/>
          </p:nvPicPr>
          <p:blipFill>
            <a:blip r:embed="rId11"/>
            <a:stretch>
              <a:fillRect/>
            </a:stretch>
          </p:blipFill>
          <p:spPr>
            <a:xfrm>
              <a:off x="0" y="0"/>
              <a:ext cx="2071663" cy="2564179"/>
            </a:xfrm>
            <a:prstGeom prst="rect">
              <a:avLst/>
            </a:prstGeom>
            <a:effectLst/>
          </p:spPr>
        </p:pic>
      </p:grpSp>
      <p:sp>
        <p:nvSpPr>
          <p:cNvPr id="605" name="Shape 605"/>
          <p:cNvSpPr/>
          <p:nvPr/>
        </p:nvSpPr>
        <p:spPr>
          <a:xfrm>
            <a:off x="3190642" y="3734830"/>
            <a:ext cx="3489456" cy="594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a:t>
            </a:r>
            <a:r>
              <a:rPr lang="he-IL" b="1" dirty="0" err="1">
                <a:latin typeface="Helvetica"/>
                <a:ea typeface="Helvetica"/>
                <a:cs typeface="Helvetica"/>
                <a:sym typeface="Helvetica"/>
              </a:rPr>
              <a:t>ג'יוספה</a:t>
            </a:r>
            <a:r>
              <a:rPr lang="he-IL" b="1" dirty="0">
                <a:latin typeface="Helvetica"/>
                <a:ea typeface="Helvetica"/>
                <a:cs typeface="Helvetica"/>
                <a:sym typeface="Helvetica"/>
              </a:rPr>
              <a:t> מאפי</a:t>
            </a:r>
            <a:endParaRPr b="1" dirty="0">
              <a:latin typeface="Helvetica"/>
              <a:ea typeface="Helvetica"/>
              <a:cs typeface="Helvetica"/>
              <a:sym typeface="Helvetica"/>
            </a:endParaRPr>
          </a:p>
        </p:txBody>
      </p:sp>
      <p:grpSp>
        <p:nvGrpSpPr>
          <p:cNvPr id="611" name="Group 611"/>
          <p:cNvGrpSpPr/>
          <p:nvPr/>
        </p:nvGrpSpPr>
        <p:grpSpPr>
          <a:xfrm>
            <a:off x="6163003" y="1235373"/>
            <a:ext cx="3489454" cy="3093456"/>
            <a:chOff x="0" y="-50800"/>
            <a:chExt cx="3489453" cy="3093454"/>
          </a:xfrm>
        </p:grpSpPr>
        <p:grpSp>
          <p:nvGrpSpPr>
            <p:cNvPr id="609" name="Group 609"/>
            <p:cNvGrpSpPr/>
            <p:nvPr/>
          </p:nvGrpSpPr>
          <p:grpSpPr>
            <a:xfrm>
              <a:off x="708895" y="-50800"/>
              <a:ext cx="2071664" cy="2564179"/>
              <a:chOff x="0" y="0"/>
              <a:chExt cx="2071662" cy="2564178"/>
            </a:xfrm>
          </p:grpSpPr>
          <p:pic>
            <p:nvPicPr>
              <p:cNvPr id="608" name="brooke-alpert.jpg"/>
              <p:cNvPicPr>
                <a:picLocks noChangeAspect="1"/>
              </p:cNvPicPr>
              <p:nvPr/>
            </p:nvPicPr>
            <p:blipFill>
              <a:blip r:embed="rId13"/>
              <a:stretch>
                <a:fillRect/>
              </a:stretch>
            </p:blipFill>
            <p:spPr>
              <a:xfrm>
                <a:off x="50800" y="50800"/>
                <a:ext cx="1970063" cy="2462579"/>
              </a:xfrm>
              <a:prstGeom prst="rect">
                <a:avLst/>
              </a:prstGeom>
              <a:ln>
                <a:noFill/>
              </a:ln>
              <a:effectLst/>
            </p:spPr>
          </p:pic>
          <p:pic>
            <p:nvPicPr>
              <p:cNvPr id="607" name="Picture 606"/>
              <p:cNvPicPr>
                <a:picLocks/>
              </p:cNvPicPr>
              <p:nvPr/>
            </p:nvPicPr>
            <p:blipFill>
              <a:blip r:embed="rId11"/>
              <a:stretch>
                <a:fillRect/>
              </a:stretch>
            </p:blipFill>
            <p:spPr>
              <a:xfrm>
                <a:off x="0" y="0"/>
                <a:ext cx="2071663" cy="2564179"/>
              </a:xfrm>
              <a:prstGeom prst="rect">
                <a:avLst/>
              </a:prstGeom>
              <a:effectLst/>
            </p:spPr>
          </p:pic>
        </p:grpSp>
        <p:sp>
          <p:nvSpPr>
            <p:cNvPr id="610" name="Shape 610"/>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dirty="0"/>
                <a:t>ברוק </a:t>
              </a:r>
              <a:r>
                <a:rPr lang="he-IL" dirty="0" err="1"/>
                <a:t>אלפרט</a:t>
              </a:r>
              <a:endParaRPr lang="en-US" dirty="0"/>
            </a:p>
          </p:txBody>
        </p:sp>
      </p:grpSp>
      <p:grpSp>
        <p:nvGrpSpPr>
          <p:cNvPr id="616" name="Group 616"/>
          <p:cNvGrpSpPr/>
          <p:nvPr/>
        </p:nvGrpSpPr>
        <p:grpSpPr>
          <a:xfrm>
            <a:off x="9245751" y="1238094"/>
            <a:ext cx="3489454" cy="3088014"/>
            <a:chOff x="0" y="-50800"/>
            <a:chExt cx="3489453" cy="3088013"/>
          </a:xfrm>
        </p:grpSpPr>
        <p:grpSp>
          <p:nvGrpSpPr>
            <p:cNvPr id="614" name="Group 614"/>
            <p:cNvGrpSpPr/>
            <p:nvPr/>
          </p:nvGrpSpPr>
          <p:grpSpPr>
            <a:xfrm>
              <a:off x="774913" y="-50800"/>
              <a:ext cx="1939629" cy="2568429"/>
              <a:chOff x="0" y="0"/>
              <a:chExt cx="1939628" cy="2568428"/>
            </a:xfrm>
          </p:grpSpPr>
          <p:pic>
            <p:nvPicPr>
              <p:cNvPr id="613" name="richard_watt.jpg"/>
              <p:cNvPicPr>
                <a:picLocks noChangeAspect="1"/>
              </p:cNvPicPr>
              <p:nvPr/>
            </p:nvPicPr>
            <p:blipFill>
              <a:blip r:embed="rId14"/>
              <a:stretch>
                <a:fillRect/>
              </a:stretch>
            </p:blipFill>
            <p:spPr>
              <a:xfrm>
                <a:off x="50800" y="50800"/>
                <a:ext cx="1838029" cy="2466829"/>
              </a:xfrm>
              <a:prstGeom prst="rect">
                <a:avLst/>
              </a:prstGeom>
              <a:ln>
                <a:noFill/>
              </a:ln>
              <a:effectLst/>
            </p:spPr>
          </p:pic>
          <p:pic>
            <p:nvPicPr>
              <p:cNvPr id="612" name="Picture 611"/>
              <p:cNvPicPr>
                <a:picLocks/>
              </p:cNvPicPr>
              <p:nvPr/>
            </p:nvPicPr>
            <p:blipFill>
              <a:blip r:embed="rId15"/>
              <a:stretch>
                <a:fillRect/>
              </a:stretch>
            </p:blipFill>
            <p:spPr>
              <a:xfrm>
                <a:off x="0" y="0"/>
                <a:ext cx="1939629" cy="2568429"/>
              </a:xfrm>
              <a:prstGeom prst="rect">
                <a:avLst/>
              </a:prstGeom>
              <a:effectLst/>
            </p:spPr>
          </p:pic>
        </p:grpSp>
        <p:sp>
          <p:nvSpPr>
            <p:cNvPr id="615" name="Shape 615"/>
            <p:cNvSpPr/>
            <p:nvPr/>
          </p:nvSpPr>
          <p:spPr>
            <a:xfrm>
              <a:off x="0" y="2443213"/>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ריצ'רד וואט</a:t>
              </a:r>
              <a:endParaRPr b="1" dirty="0">
                <a:latin typeface="Helvetica"/>
                <a:ea typeface="Helvetica"/>
                <a:cs typeface="Helvetica"/>
                <a:sym typeface="Helvetica"/>
              </a:endParaRPr>
            </a:p>
          </p:txBody>
        </p:sp>
      </p:grpSp>
      <p:sp>
        <p:nvSpPr>
          <p:cNvPr id="49" name="Shape 605"/>
          <p:cNvSpPr/>
          <p:nvPr/>
        </p:nvSpPr>
        <p:spPr>
          <a:xfrm>
            <a:off x="190353" y="3732109"/>
            <a:ext cx="3489456" cy="594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lang="he-IL" b="1" dirty="0">
                <a:latin typeface="Helvetica"/>
                <a:ea typeface="Helvetica"/>
                <a:cs typeface="Helvetica"/>
                <a:sym typeface="Helvetica"/>
              </a:rPr>
              <a:t>ד"ר קרן ר. </a:t>
            </a:r>
            <a:r>
              <a:rPr lang="he-IL" b="1" dirty="0" err="1">
                <a:latin typeface="Helvetica"/>
                <a:ea typeface="Helvetica"/>
                <a:cs typeface="Helvetica"/>
                <a:sym typeface="Helvetica"/>
              </a:rPr>
              <a:t>סטולמן</a:t>
            </a:r>
            <a:endParaRPr b="1" dirty="0">
              <a:latin typeface="Helvetica"/>
              <a:ea typeface="Helvetic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p:cNvSpPr>
          <p:nvPr>
            <p:ph type="title"/>
          </p:nvPr>
        </p:nvSpPr>
        <p:spPr>
          <a:xfrm>
            <a:off x="846456" y="296328"/>
            <a:ext cx="11704322" cy="1346180"/>
          </a:xfrm>
          <a:prstGeom prst="rect">
            <a:avLst/>
          </a:prstGeom>
        </p:spPr>
        <p:txBody>
          <a:bodyPr>
            <a:normAutofit/>
          </a:bodyPr>
          <a:lstStyle/>
          <a:p>
            <a:pPr defTabSz="780288">
              <a:lnSpc>
                <a:spcPts val="4700"/>
              </a:lnSpc>
              <a:defRPr sz="4230" spc="469"/>
            </a:pPr>
            <a:r>
              <a:rPr lang="he-IL" dirty="0"/>
              <a:t>יעילות ערוצי שיווק ללקוחות חדשים</a:t>
            </a:r>
            <a:endParaRPr dirty="0"/>
          </a:p>
        </p:txBody>
      </p:sp>
      <p:sp>
        <p:nvSpPr>
          <p:cNvPr id="621" name="Shape 621"/>
          <p:cNvSpPr/>
          <p:nvPr/>
        </p:nvSpPr>
        <p:spPr>
          <a:xfrm rot="18900000">
            <a:off x="1637699" y="6148733"/>
            <a:ext cx="2280645" cy="46987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lang="he-IL" sz="2200" dirty="0">
                <a:solidFill>
                  <a:srgbClr val="0071AD"/>
                </a:solidFill>
                <a:latin typeface="Helvetica"/>
                <a:ea typeface="Helvetica"/>
                <a:cs typeface="Helvetica"/>
                <a:sym typeface="Helvetica"/>
              </a:rPr>
              <a:t>מפה לאוזן</a:t>
            </a:r>
            <a:endParaRPr sz="2200" dirty="0">
              <a:solidFill>
                <a:srgbClr val="0071AD"/>
              </a:solidFill>
              <a:latin typeface="Helvetica"/>
              <a:ea typeface="Helvetica"/>
              <a:cs typeface="Helvetica"/>
              <a:sym typeface="Helvetica"/>
            </a:endParaRPr>
          </a:p>
        </p:txBody>
      </p:sp>
      <p:grpSp>
        <p:nvGrpSpPr>
          <p:cNvPr id="645" name="Group 645"/>
          <p:cNvGrpSpPr/>
          <p:nvPr/>
        </p:nvGrpSpPr>
        <p:grpSpPr>
          <a:xfrm>
            <a:off x="2477172" y="1600868"/>
            <a:ext cx="8553574" cy="5133316"/>
            <a:chOff x="0" y="0"/>
            <a:chExt cx="8553572" cy="5133314"/>
          </a:xfrm>
        </p:grpSpPr>
        <p:sp>
          <p:nvSpPr>
            <p:cNvPr id="622" name="Shape 622"/>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23" name="Shape 623"/>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24" name="Shape 624"/>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25" name="Shape 625"/>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26" name="Shape 626"/>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27" name="Shape 627"/>
            <p:cNvSpPr/>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628" name="Shape 628"/>
            <p:cNvSpPr/>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629" name="Shape 629"/>
            <p:cNvSpPr/>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630" name="Shape 630"/>
            <p:cNvSpPr/>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631" name="Shape 631"/>
            <p:cNvSpPr/>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632" name="Shape 632"/>
            <p:cNvSpPr/>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633" name="Shape 633"/>
            <p:cNvSpPr/>
            <p:nvPr/>
          </p:nvSpPr>
          <p:spPr>
            <a:xfrm rot="18900000">
              <a:off x="1019496" y="4026432"/>
              <a:ext cx="841545"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dirty="0">
                  <a:solidFill>
                    <a:srgbClr val="6C6C6C"/>
                  </a:solidFill>
                  <a:latin typeface="Helvetica Light"/>
                  <a:ea typeface="Helvetica Light"/>
                  <a:cs typeface="Helvetica Light"/>
                  <a:sym typeface="Helvetica Light"/>
                </a:rPr>
                <a:t>SEO</a:t>
              </a:r>
            </a:p>
          </p:txBody>
        </p:sp>
        <p:sp>
          <p:nvSpPr>
            <p:cNvPr id="634" name="Shape 634"/>
            <p:cNvSpPr/>
            <p:nvPr/>
          </p:nvSpPr>
          <p:spPr>
            <a:xfrm rot="18900000">
              <a:off x="1297284" y="4186880"/>
              <a:ext cx="1450807"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dirty="0">
                  <a:solidFill>
                    <a:srgbClr val="6C6C6C"/>
                  </a:solidFill>
                  <a:latin typeface="Helvetica Light"/>
                  <a:ea typeface="Helvetica Light"/>
                  <a:cs typeface="Helvetica Light"/>
                  <a:sym typeface="Helvetica Light"/>
                </a:rPr>
                <a:t>Online Dir</a:t>
              </a:r>
            </a:p>
          </p:txBody>
        </p:sp>
        <p:sp>
          <p:nvSpPr>
            <p:cNvPr id="635" name="Shape 635"/>
            <p:cNvSpPr/>
            <p:nvPr/>
          </p:nvSpPr>
          <p:spPr>
            <a:xfrm rot="18900000">
              <a:off x="2422306" y="3996799"/>
              <a:ext cx="913175"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Email</a:t>
              </a:r>
            </a:p>
          </p:txBody>
        </p:sp>
        <p:sp>
          <p:nvSpPr>
            <p:cNvPr id="636" name="Shape 636"/>
            <p:cNvSpPr/>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Poster</a:t>
              </a:r>
            </a:p>
          </p:txBody>
        </p:sp>
        <p:sp>
          <p:nvSpPr>
            <p:cNvPr id="637" name="Shape 637"/>
            <p:cNvSpPr/>
            <p:nvPr/>
          </p:nvSpPr>
          <p:spPr>
            <a:xfrm rot="18900000">
              <a:off x="3832571" y="3964103"/>
              <a:ext cx="665250"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PR</a:t>
              </a:r>
            </a:p>
          </p:txBody>
        </p:sp>
        <p:sp>
          <p:nvSpPr>
            <p:cNvPr id="638" name="Shape 638"/>
            <p:cNvSpPr/>
            <p:nvPr/>
          </p:nvSpPr>
          <p:spPr>
            <a:xfrm rot="18900000">
              <a:off x="4067488" y="4141306"/>
              <a:ext cx="1321904"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Local Dir</a:t>
              </a:r>
            </a:p>
          </p:txBody>
        </p:sp>
        <p:sp>
          <p:nvSpPr>
            <p:cNvPr id="639" name="Shape 639"/>
            <p:cNvSpPr/>
            <p:nvPr/>
          </p:nvSpPr>
          <p:spPr>
            <a:xfrm rot="18900000">
              <a:off x="4510937" y="4234927"/>
              <a:ext cx="1586705" cy="898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Newspaper</a:t>
              </a:r>
            </a:p>
          </p:txBody>
        </p:sp>
        <p:sp>
          <p:nvSpPr>
            <p:cNvPr id="640" name="Shape 640"/>
            <p:cNvSpPr/>
            <p:nvPr/>
          </p:nvSpPr>
          <p:spPr>
            <a:xfrm rot="18900000">
              <a:off x="5654719" y="4042180"/>
              <a:ext cx="1041533"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Mobile</a:t>
              </a:r>
            </a:p>
          </p:txBody>
        </p:sp>
        <p:sp>
          <p:nvSpPr>
            <p:cNvPr id="641" name="Shape 641"/>
            <p:cNvSpPr/>
            <p:nvPr/>
          </p:nvSpPr>
          <p:spPr>
            <a:xfrm rot="18900000">
              <a:off x="5976335" y="4178793"/>
              <a:ext cx="1272482"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PPC</a:t>
              </a:r>
            </a:p>
          </p:txBody>
        </p:sp>
        <p:sp>
          <p:nvSpPr>
            <p:cNvPr id="642" name="Shape 642"/>
            <p:cNvSpPr/>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TV</a:t>
              </a:r>
            </a:p>
          </p:txBody>
        </p:sp>
        <p:sp>
          <p:nvSpPr>
            <p:cNvPr id="643" name="Shape 643"/>
            <p:cNvSpPr/>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Radio</a:t>
              </a:r>
            </a:p>
          </p:txBody>
        </p:sp>
        <p:sp>
          <p:nvSpPr>
            <p:cNvPr id="644" name="Shape 644"/>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grpSp>
      <p:sp>
        <p:nvSpPr>
          <p:cNvPr id="646" name="Shape 646"/>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658" name="Group 658"/>
          <p:cNvGrpSpPr/>
          <p:nvPr/>
        </p:nvGrpSpPr>
        <p:grpSpPr>
          <a:xfrm>
            <a:off x="4015942" y="2378395"/>
            <a:ext cx="7209513" cy="3039808"/>
            <a:chOff x="0" y="0"/>
            <a:chExt cx="7209512" cy="3039807"/>
          </a:xfrm>
        </p:grpSpPr>
        <p:sp>
          <p:nvSpPr>
            <p:cNvPr id="647" name="Shape 647"/>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8" name="Shape 648"/>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9" name="Shape 649"/>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0" name="Shape 650"/>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1" name="Shape 651"/>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2" name="Shape 652"/>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3" name="Shape 653"/>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4" name="Shape 654"/>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5" name="Shape 655"/>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6" name="Shape 656"/>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57" name="Shape 657"/>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659" name="Shape 659"/>
          <p:cNvSpPr/>
          <p:nvPr/>
        </p:nvSpPr>
        <p:spPr>
          <a:xfrm>
            <a:off x="1650511" y="7019613"/>
            <a:ext cx="6419428" cy="2314480"/>
          </a:xfrm>
          <a:prstGeom prst="rect">
            <a:avLst/>
          </a:prstGeom>
          <a:ln w="12700">
            <a:miter lim="400000"/>
          </a:ln>
          <a:extLst>
            <a:ext uri="{C572A759-6A51-4108-AA02-DFA0A04FC94B}">
              <ma14:wrappingTextBoxFlag xmlns:ma14="http://schemas.microsoft.com/office/mac/drawingml/2011/main" xmlns=""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dirty="0">
                <a:solidFill>
                  <a:srgbClr val="0071CE"/>
                </a:solidFill>
              </a:rPr>
              <a:t>50%</a:t>
            </a:r>
          </a:p>
          <a:p>
            <a:pPr defTabSz="457200">
              <a:lnSpc>
                <a:spcPct val="90000"/>
              </a:lnSpc>
              <a:defRPr sz="4800">
                <a:solidFill>
                  <a:srgbClr val="000000"/>
                </a:solidFill>
                <a:latin typeface="Helvetica"/>
                <a:ea typeface="Helvetica"/>
                <a:cs typeface="Helvetica"/>
                <a:sym typeface="Helvetica"/>
              </a:defRPr>
            </a:pPr>
            <a:r>
              <a:rPr lang="he-IL" dirty="0">
                <a:solidFill>
                  <a:srgbClr val="0071CE"/>
                </a:solidFill>
              </a:rPr>
              <a:t>מהנפח העולמי משולם לשותפים</a:t>
            </a:r>
            <a:endParaRPr dirty="0">
              <a:solidFill>
                <a:srgbClr val="0071CE"/>
              </a:solidFill>
            </a:endParaRPr>
          </a:p>
        </p:txBody>
      </p:sp>
      <p:pic>
        <p:nvPicPr>
          <p:cNvPr id="660" name="image.png"/>
          <p:cNvPicPr>
            <a:picLocks noChangeAspect="1"/>
          </p:cNvPicPr>
          <p:nvPr/>
        </p:nvPicPr>
        <p:blipFill>
          <a:blip r:embed="rId3"/>
          <a:stretch>
            <a:fillRect/>
          </a:stretch>
        </p:blipFill>
        <p:spPr>
          <a:xfrm>
            <a:off x="7781462" y="7018075"/>
            <a:ext cx="4392508" cy="2624668"/>
          </a:xfrm>
          <a:prstGeom prst="rect">
            <a:avLst/>
          </a:prstGeom>
          <a:ln w="12700">
            <a:miter lim="400000"/>
          </a:ln>
        </p:spPr>
      </p:pic>
      <p:sp>
        <p:nvSpPr>
          <p:cNvPr id="661" name="Shape 661"/>
          <p:cNvSpPr/>
          <p:nvPr/>
        </p:nvSpPr>
        <p:spPr>
          <a:xfrm flipV="1">
            <a:off x="2349500" y="5778500"/>
            <a:ext cx="1270000" cy="1270000"/>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658"/>
                                        </p:tgtEl>
                                        <p:attrNameLst>
                                          <p:attrName>style.visibility</p:attrName>
                                        </p:attrNameLst>
                                      </p:cBhvr>
                                      <p:to>
                                        <p:strVal val="visible"/>
                                      </p:to>
                                    </p:set>
                                    <p:animEffect transition="in" filter="wipe(down)">
                                      <p:cBhvr>
                                        <p:cTn id="7" dur="1000"/>
                                        <p:tgtEl>
                                          <p:spTgt spid="658"/>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646"/>
                                        </p:tgtEl>
                                        <p:attrNameLst>
                                          <p:attrName>style.visibility</p:attrName>
                                        </p:attrNameLst>
                                      </p:cBhvr>
                                      <p:to>
                                        <p:strVal val="visible"/>
                                      </p:to>
                                    </p:set>
                                    <p:animEffect transition="in" filter="wipe(down)">
                                      <p:cBhvr>
                                        <p:cTn id="11" dur="1000"/>
                                        <p:tgtEl>
                                          <p:spTgt spid="646"/>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661"/>
                                        </p:tgtEl>
                                        <p:attrNameLst>
                                          <p:attrName>style.visibility</p:attrName>
                                        </p:attrNameLst>
                                      </p:cBhvr>
                                      <p:to>
                                        <p:strVal val="visible"/>
                                      </p:to>
                                    </p:set>
                                    <p:animEffect transition="in" filter="wipe(left)">
                                      <p:cBhvr>
                                        <p:cTn id="15" dur="750"/>
                                        <p:tgtEl>
                                          <p:spTgt spid="66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659"/>
                                        </p:tgtEl>
                                        <p:attrNameLst>
                                          <p:attrName>style.visibility</p:attrName>
                                        </p:attrNameLst>
                                      </p:cBhvr>
                                      <p:to>
                                        <p:strVal val="visible"/>
                                      </p:to>
                                    </p:set>
                                    <p:animEffect transition="in" filter="dissolve">
                                      <p:cBhvr>
                                        <p:cTn id="20" dur="500"/>
                                        <p:tgtEl>
                                          <p:spTgt spid="659"/>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660"/>
                                        </p:tgtEl>
                                        <p:attrNameLst>
                                          <p:attrName>style.visibility</p:attrName>
                                        </p:attrNameLst>
                                      </p:cBhvr>
                                      <p:to>
                                        <p:strVal val="visible"/>
                                      </p:to>
                                    </p:set>
                                    <p:animEffect transition="in" filter="box(out)">
                                      <p:cBhvr>
                                        <p:cTn id="24" dur="7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2" animBg="1" advAuto="0"/>
      <p:bldP spid="658" grpId="1" animBg="1" advAuto="0"/>
      <p:bldP spid="659" grpId="4" animBg="1" advAuto="0"/>
      <p:bldP spid="660" grpId="5" animBg="1" advAuto="0"/>
      <p:bldP spid="661" grpId="3"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body" sz="half" idx="4294967295"/>
          </p:nvPr>
        </p:nvSpPr>
        <p:spPr>
          <a:xfrm>
            <a:off x="2364547" y="621532"/>
            <a:ext cx="8274724" cy="3644170"/>
          </a:xfrm>
          <a:prstGeom prst="rect">
            <a:avLst/>
          </a:prstGeom>
        </p:spPr>
        <p:txBody>
          <a:bodyPr lIns="65023" tIns="65023" rIns="65023" bIns="65023">
            <a:normAutofit/>
          </a:bodyPr>
          <a:lstStyle/>
          <a:p>
            <a:pPr marL="0" marR="0" lvl="1" indent="0" algn="ctr" defTabSz="510696">
              <a:spcBef>
                <a:spcPts val="1600"/>
              </a:spcBef>
              <a:buClrTx/>
              <a:buSzTx/>
              <a:buFontTx/>
              <a:buNone/>
              <a:defRPr sz="2958">
                <a:uFillTx/>
                <a:latin typeface="Trebuchet MS"/>
                <a:ea typeface="Trebuchet MS"/>
                <a:cs typeface="Trebuchet MS"/>
                <a:sym typeface="Trebuchet MS"/>
              </a:defRPr>
            </a:pPr>
            <a:r>
              <a:rPr lang="he-IL" sz="4524" dirty="0">
                <a:solidFill>
                  <a:srgbClr val="39508A"/>
                </a:solidFill>
                <a:latin typeface="Calibri"/>
                <a:ea typeface="Calibri"/>
                <a:cs typeface="Calibri"/>
                <a:sym typeface="Calibri"/>
              </a:rPr>
              <a:t>עסק של שיווק רשת מאפשר לך לחוות את כל היתרונות של יזם בלי לקחת סיכונים של עסק מסורתי</a:t>
            </a:r>
          </a:p>
        </p:txBody>
      </p:sp>
      <p:pic>
        <p:nvPicPr>
          <p:cNvPr id="666" name="image17.jpeg"/>
          <p:cNvPicPr>
            <a:picLocks noChangeAspect="1"/>
          </p:cNvPicPr>
          <p:nvPr/>
        </p:nvPicPr>
        <p:blipFill>
          <a:blip r:embed="rId3"/>
          <a:stretch>
            <a:fillRect/>
          </a:stretch>
        </p:blipFill>
        <p:spPr>
          <a:xfrm>
            <a:off x="3167550" y="4608250"/>
            <a:ext cx="6673561" cy="3021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xfrm>
            <a:off x="650239" y="403049"/>
            <a:ext cx="11704322" cy="1772757"/>
          </a:xfrm>
          <a:prstGeom prst="rect">
            <a:avLst/>
          </a:prstGeom>
        </p:spPr>
        <p:txBody>
          <a:bodyPr>
            <a:normAutofit fontScale="90000"/>
          </a:bodyPr>
          <a:lstStyle/>
          <a:p>
            <a:pPr>
              <a:lnSpc>
                <a:spcPct val="90000"/>
              </a:lnSpc>
              <a:defRPr sz="5100" spc="510"/>
            </a:pPr>
            <a:r>
              <a:rPr lang="he-IL" dirty="0"/>
              <a:t>עקרונות ומטרות</a:t>
            </a:r>
            <a:br>
              <a:rPr lang="he-IL" dirty="0"/>
            </a:br>
            <a:r>
              <a:rPr lang="he-IL" dirty="0"/>
              <a:t>לפני אגו ושיקולים כלכליים</a:t>
            </a:r>
            <a:br>
              <a:rPr lang="he-IL" dirty="0"/>
            </a:br>
            <a:endParaRPr dirty="0"/>
          </a:p>
        </p:txBody>
      </p:sp>
      <p:grpSp>
        <p:nvGrpSpPr>
          <p:cNvPr id="285" name="Group 285"/>
          <p:cNvGrpSpPr/>
          <p:nvPr/>
        </p:nvGrpSpPr>
        <p:grpSpPr>
          <a:xfrm>
            <a:off x="2098872" y="2693335"/>
            <a:ext cx="3265378" cy="5315053"/>
            <a:chOff x="0" y="-50799"/>
            <a:chExt cx="3265376" cy="5315051"/>
          </a:xfrm>
        </p:grpSpPr>
        <p:sp>
          <p:nvSpPr>
            <p:cNvPr id="281" name="Shape 281"/>
            <p:cNvSpPr/>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lang="he-IL" sz="2600" b="1" dirty="0" err="1">
                  <a:latin typeface="Helvetica"/>
                  <a:ea typeface="Helvetica"/>
                  <a:cs typeface="Helvetica"/>
                  <a:sym typeface="Helvetica"/>
                </a:rPr>
                <a:t>ורדיס</a:t>
              </a:r>
              <a:r>
                <a:rPr lang="he-IL" sz="2600" b="1" dirty="0">
                  <a:latin typeface="Helvetica"/>
                  <a:ea typeface="Helvetica"/>
                  <a:cs typeface="Helvetica"/>
                  <a:sym typeface="Helvetica"/>
                </a:rPr>
                <a:t> נורטון</a:t>
              </a:r>
              <a:endParaRPr sz="2600" b="1" dirty="0">
                <a:latin typeface="Helvetica"/>
                <a:ea typeface="Helvetica"/>
                <a:cs typeface="Helvetica"/>
                <a:sym typeface="Helvetica"/>
              </a:endParaRPr>
            </a:p>
          </p:txBody>
        </p:sp>
        <p:grpSp>
          <p:nvGrpSpPr>
            <p:cNvPr id="284" name="Group 284" descr="17.8x10@72dpi.jpg"/>
            <p:cNvGrpSpPr/>
            <p:nvPr/>
          </p:nvGrpSpPr>
          <p:grpSpPr>
            <a:xfrm>
              <a:off x="84349" y="-50800"/>
              <a:ext cx="3126197" cy="4368300"/>
              <a:chOff x="0" y="0"/>
              <a:chExt cx="3126195" cy="4368299"/>
            </a:xfrm>
          </p:grpSpPr>
          <p:pic>
            <p:nvPicPr>
              <p:cNvPr id="283" name="image100.jpeg" descr="17.8x10@72dpi.jpg"/>
              <p:cNvPicPr>
                <a:picLocks noChangeAspect="1"/>
              </p:cNvPicPr>
              <p:nvPr/>
            </p:nvPicPr>
            <p:blipFill>
              <a:blip r:embed="rId3"/>
              <a:srcRect l="9455" t="3530" r="8443" b="3860"/>
              <a:stretch>
                <a:fillRect/>
              </a:stretch>
            </p:blipFill>
            <p:spPr>
              <a:xfrm>
                <a:off x="50800" y="50800"/>
                <a:ext cx="3024597" cy="4266700"/>
              </a:xfrm>
              <a:prstGeom prst="rect">
                <a:avLst/>
              </a:prstGeom>
              <a:ln>
                <a:noFill/>
              </a:ln>
              <a:effectLst/>
            </p:spPr>
          </p:pic>
          <p:pic>
            <p:nvPicPr>
              <p:cNvPr id="282" name="Picture 281"/>
              <p:cNvPicPr>
                <a:picLocks/>
              </p:cNvPicPr>
              <p:nvPr/>
            </p:nvPicPr>
            <p:blipFill>
              <a:blip r:embed="rId4"/>
              <a:stretch>
                <a:fillRect/>
              </a:stretch>
            </p:blipFill>
            <p:spPr>
              <a:xfrm>
                <a:off x="0" y="0"/>
                <a:ext cx="3126196" cy="4368300"/>
              </a:xfrm>
              <a:prstGeom prst="rect">
                <a:avLst/>
              </a:prstGeom>
              <a:effectLst/>
            </p:spPr>
          </p:pic>
        </p:grpSp>
      </p:grpSp>
      <p:grpSp>
        <p:nvGrpSpPr>
          <p:cNvPr id="290" name="Group 290"/>
          <p:cNvGrpSpPr/>
          <p:nvPr/>
        </p:nvGrpSpPr>
        <p:grpSpPr>
          <a:xfrm>
            <a:off x="7335368" y="2642536"/>
            <a:ext cx="3132078" cy="5426320"/>
            <a:chOff x="-11038" y="-50799"/>
            <a:chExt cx="3132076" cy="5426319"/>
          </a:xfrm>
        </p:grpSpPr>
        <p:sp>
          <p:nvSpPr>
            <p:cNvPr id="286" name="Shape 286"/>
            <p:cNvSpPr/>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lang="he-IL" sz="2600" b="1" dirty="0">
                  <a:latin typeface="Helvetica"/>
                  <a:ea typeface="Helvetica"/>
                  <a:cs typeface="Helvetica"/>
                  <a:sym typeface="Helvetica"/>
                </a:rPr>
                <a:t>טיילר נורטון</a:t>
              </a:r>
              <a:endParaRPr sz="2600" b="1" dirty="0">
                <a:latin typeface="Helvetica"/>
                <a:ea typeface="Helvetica"/>
                <a:cs typeface="Helvetica"/>
                <a:sym typeface="Helvetica"/>
              </a:endParaRPr>
            </a:p>
          </p:txBody>
        </p:sp>
        <p:grpSp>
          <p:nvGrpSpPr>
            <p:cNvPr id="289" name="Group 289"/>
            <p:cNvGrpSpPr/>
            <p:nvPr/>
          </p:nvGrpSpPr>
          <p:grpSpPr>
            <a:xfrm>
              <a:off x="-11039" y="-50800"/>
              <a:ext cx="3132077" cy="4349098"/>
              <a:chOff x="0" y="0"/>
              <a:chExt cx="3132076" cy="4349097"/>
            </a:xfrm>
          </p:grpSpPr>
          <p:pic>
            <p:nvPicPr>
              <p:cNvPr id="288" name="image101.jpeg"/>
              <p:cNvPicPr>
                <a:picLocks noChangeAspect="1"/>
              </p:cNvPicPr>
              <p:nvPr/>
            </p:nvPicPr>
            <p:blipFill>
              <a:blip r:embed="rId5"/>
              <a:srcRect t="719" r="4817"/>
              <a:stretch>
                <a:fillRect/>
              </a:stretch>
            </p:blipFill>
            <p:spPr>
              <a:xfrm>
                <a:off x="50800" y="50800"/>
                <a:ext cx="3030477" cy="4247498"/>
              </a:xfrm>
              <a:prstGeom prst="rect">
                <a:avLst/>
              </a:prstGeom>
              <a:ln>
                <a:noFill/>
              </a:ln>
              <a:effectLst/>
            </p:spPr>
          </p:pic>
          <p:pic>
            <p:nvPicPr>
              <p:cNvPr id="287" name="Picture 286"/>
              <p:cNvPicPr>
                <a:picLocks/>
              </p:cNvPicPr>
              <p:nvPr/>
            </p:nvPicPr>
            <p:blipFill>
              <a:blip r:embed="rId6"/>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p:cNvSpPr>
          <p:nvPr>
            <p:ph type="title"/>
          </p:nvPr>
        </p:nvSpPr>
        <p:spPr>
          <a:xfrm>
            <a:off x="650239" y="264240"/>
            <a:ext cx="11704322" cy="2512322"/>
          </a:xfrm>
          <a:prstGeom prst="rect">
            <a:avLst/>
          </a:prstGeom>
        </p:spPr>
        <p:txBody>
          <a:bodyPr/>
          <a:lstStyle/>
          <a:p>
            <a:pPr>
              <a:lnSpc>
                <a:spcPct val="90000"/>
              </a:lnSpc>
              <a:defRPr sz="5500" spc="550"/>
            </a:pPr>
            <a:r>
              <a:rPr lang="he-IL" dirty="0"/>
              <a:t>הזדמנות יוצאת דופן לכל אחד</a:t>
            </a:r>
            <a:endParaRPr dirty="0"/>
          </a:p>
        </p:txBody>
      </p:sp>
      <p:grpSp>
        <p:nvGrpSpPr>
          <p:cNvPr id="691" name="Group 691"/>
          <p:cNvGrpSpPr/>
          <p:nvPr/>
        </p:nvGrpSpPr>
        <p:grpSpPr>
          <a:xfrm>
            <a:off x="1331573" y="2861259"/>
            <a:ext cx="10341655" cy="5954894"/>
            <a:chOff x="0" y="0"/>
            <a:chExt cx="10341653" cy="5954893"/>
          </a:xfrm>
        </p:grpSpPr>
        <p:pic>
          <p:nvPicPr>
            <p:cNvPr id="671" name="image116.jpeg"/>
            <p:cNvPicPr>
              <a:picLocks noChangeAspect="1"/>
            </p:cNvPicPr>
            <p:nvPr/>
          </p:nvPicPr>
          <p:blipFill>
            <a:blip r:embed="rId3"/>
            <a:stretch>
              <a:fillRect/>
            </a:stretch>
          </p:blipFill>
          <p:spPr>
            <a:xfrm>
              <a:off x="4788301" y="49904"/>
              <a:ext cx="817990" cy="2383634"/>
            </a:xfrm>
            <a:prstGeom prst="rect">
              <a:avLst/>
            </a:prstGeom>
            <a:ln w="12700" cap="flat">
              <a:noFill/>
              <a:miter lim="400000"/>
            </a:ln>
            <a:effectLst/>
          </p:spPr>
        </p:pic>
        <p:pic>
          <p:nvPicPr>
            <p:cNvPr id="672" name="image117.jpeg"/>
            <p:cNvPicPr>
              <a:picLocks noChangeAspect="1"/>
            </p:cNvPicPr>
            <p:nvPr/>
          </p:nvPicPr>
          <p:blipFill>
            <a:blip r:embed="rId4"/>
            <a:stretch>
              <a:fillRect/>
            </a:stretch>
          </p:blipFill>
          <p:spPr>
            <a:xfrm>
              <a:off x="2555281" y="3247884"/>
              <a:ext cx="912022" cy="2203966"/>
            </a:xfrm>
            <a:prstGeom prst="rect">
              <a:avLst/>
            </a:prstGeom>
            <a:ln w="12700" cap="flat">
              <a:noFill/>
              <a:miter lim="400000"/>
            </a:ln>
            <a:effectLst/>
          </p:spPr>
        </p:pic>
        <p:pic>
          <p:nvPicPr>
            <p:cNvPr id="673" name="image118.jpeg"/>
            <p:cNvPicPr>
              <a:picLocks noChangeAspect="1"/>
            </p:cNvPicPr>
            <p:nvPr/>
          </p:nvPicPr>
          <p:blipFill>
            <a:blip r:embed="rId5"/>
            <a:stretch>
              <a:fillRect/>
            </a:stretch>
          </p:blipFill>
          <p:spPr>
            <a:xfrm>
              <a:off x="436093" y="0"/>
              <a:ext cx="799381" cy="2481049"/>
            </a:xfrm>
            <a:prstGeom prst="rect">
              <a:avLst/>
            </a:prstGeom>
            <a:ln w="12700" cap="flat">
              <a:noFill/>
              <a:miter lim="400000"/>
            </a:ln>
            <a:effectLst/>
          </p:spPr>
        </p:pic>
        <p:pic>
          <p:nvPicPr>
            <p:cNvPr id="674" name="image119.jpeg"/>
            <p:cNvPicPr>
              <a:picLocks noChangeAspect="1"/>
            </p:cNvPicPr>
            <p:nvPr/>
          </p:nvPicPr>
          <p:blipFill>
            <a:blip r:embed="rId6"/>
            <a:stretch>
              <a:fillRect/>
            </a:stretch>
          </p:blipFill>
          <p:spPr>
            <a:xfrm>
              <a:off x="6943612" y="81710"/>
              <a:ext cx="767993" cy="2297122"/>
            </a:xfrm>
            <a:prstGeom prst="rect">
              <a:avLst/>
            </a:prstGeom>
            <a:ln w="12700" cap="flat">
              <a:noFill/>
              <a:miter lim="400000"/>
            </a:ln>
            <a:effectLst/>
          </p:spPr>
        </p:pic>
        <p:pic>
          <p:nvPicPr>
            <p:cNvPr id="675" name="image120.jpeg"/>
            <p:cNvPicPr>
              <a:picLocks noChangeAspect="1"/>
            </p:cNvPicPr>
            <p:nvPr/>
          </p:nvPicPr>
          <p:blipFill>
            <a:blip r:embed="rId7"/>
            <a:stretch>
              <a:fillRect/>
            </a:stretch>
          </p:blipFill>
          <p:spPr>
            <a:xfrm>
              <a:off x="9083874" y="105469"/>
              <a:ext cx="747974" cy="2297116"/>
            </a:xfrm>
            <a:prstGeom prst="rect">
              <a:avLst/>
            </a:prstGeom>
            <a:ln w="12700" cap="flat">
              <a:noFill/>
              <a:miter lim="400000"/>
            </a:ln>
            <a:effectLst/>
          </p:spPr>
        </p:pic>
        <p:pic>
          <p:nvPicPr>
            <p:cNvPr id="676" name="image121.jpeg"/>
            <p:cNvPicPr>
              <a:picLocks noChangeAspect="1"/>
            </p:cNvPicPr>
            <p:nvPr/>
          </p:nvPicPr>
          <p:blipFill>
            <a:blip r:embed="rId8"/>
            <a:stretch>
              <a:fillRect/>
            </a:stretch>
          </p:blipFill>
          <p:spPr>
            <a:xfrm>
              <a:off x="2669270" y="105465"/>
              <a:ext cx="681802" cy="2297122"/>
            </a:xfrm>
            <a:prstGeom prst="rect">
              <a:avLst/>
            </a:prstGeom>
            <a:ln w="12700" cap="flat">
              <a:noFill/>
              <a:miter lim="400000"/>
            </a:ln>
            <a:effectLst/>
          </p:spPr>
        </p:pic>
        <p:pic>
          <p:nvPicPr>
            <p:cNvPr id="677" name="image122.jpeg"/>
            <p:cNvPicPr>
              <a:picLocks noChangeAspect="1"/>
            </p:cNvPicPr>
            <p:nvPr/>
          </p:nvPicPr>
          <p:blipFill>
            <a:blip r:embed="rId9"/>
            <a:stretch>
              <a:fillRect/>
            </a:stretch>
          </p:blipFill>
          <p:spPr>
            <a:xfrm>
              <a:off x="478252" y="3259768"/>
              <a:ext cx="697625" cy="2209692"/>
            </a:xfrm>
            <a:prstGeom prst="rect">
              <a:avLst/>
            </a:prstGeom>
            <a:ln w="12700" cap="flat">
              <a:noFill/>
              <a:miter lim="400000"/>
            </a:ln>
            <a:effectLst/>
          </p:spPr>
        </p:pic>
        <p:pic>
          <p:nvPicPr>
            <p:cNvPr id="678" name="image123.jpeg"/>
            <p:cNvPicPr>
              <a:picLocks noChangeAspect="1"/>
            </p:cNvPicPr>
            <p:nvPr/>
          </p:nvPicPr>
          <p:blipFill>
            <a:blip r:embed="rId10"/>
            <a:stretch>
              <a:fillRect/>
            </a:stretch>
          </p:blipFill>
          <p:spPr>
            <a:xfrm>
              <a:off x="4726019" y="3126516"/>
              <a:ext cx="868170" cy="2391143"/>
            </a:xfrm>
            <a:prstGeom prst="rect">
              <a:avLst/>
            </a:prstGeom>
            <a:ln w="12700" cap="flat">
              <a:noFill/>
              <a:miter lim="400000"/>
            </a:ln>
            <a:effectLst/>
          </p:spPr>
        </p:pic>
        <p:pic>
          <p:nvPicPr>
            <p:cNvPr id="679" name="image124.jpeg"/>
            <p:cNvPicPr>
              <a:picLocks noChangeAspect="1"/>
            </p:cNvPicPr>
            <p:nvPr/>
          </p:nvPicPr>
          <p:blipFill>
            <a:blip r:embed="rId11"/>
            <a:stretch>
              <a:fillRect/>
            </a:stretch>
          </p:blipFill>
          <p:spPr>
            <a:xfrm>
              <a:off x="9046583" y="3103726"/>
              <a:ext cx="818199" cy="2461442"/>
            </a:xfrm>
            <a:prstGeom prst="rect">
              <a:avLst/>
            </a:prstGeom>
            <a:ln w="12700" cap="flat">
              <a:noFill/>
              <a:miter lim="400000"/>
            </a:ln>
            <a:effectLst/>
          </p:spPr>
        </p:pic>
        <p:pic>
          <p:nvPicPr>
            <p:cNvPr id="680" name="image125.jpeg"/>
            <p:cNvPicPr>
              <a:picLocks noChangeAspect="1"/>
            </p:cNvPicPr>
            <p:nvPr/>
          </p:nvPicPr>
          <p:blipFill>
            <a:blip r:embed="rId12"/>
            <a:stretch>
              <a:fillRect/>
            </a:stretch>
          </p:blipFill>
          <p:spPr>
            <a:xfrm>
              <a:off x="6868369" y="3066475"/>
              <a:ext cx="909688" cy="2443065"/>
            </a:xfrm>
            <a:prstGeom prst="rect">
              <a:avLst/>
            </a:prstGeom>
            <a:ln w="12700" cap="flat">
              <a:noFill/>
              <a:miter lim="400000"/>
            </a:ln>
            <a:effectLst/>
          </p:spPr>
        </p:pic>
        <p:sp>
          <p:nvSpPr>
            <p:cNvPr id="681" name="Shape 681"/>
            <p:cNvSpPr/>
            <p:nvPr/>
          </p:nvSpPr>
          <p:spPr>
            <a:xfrm>
              <a:off x="4255186" y="2365589"/>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אמן</a:t>
              </a:r>
              <a:endParaRPr sz="1800" dirty="0">
                <a:solidFill>
                  <a:srgbClr val="808080"/>
                </a:solidFill>
                <a:latin typeface="Helvetica"/>
                <a:ea typeface="Helvetica"/>
                <a:cs typeface="Helvetica"/>
                <a:sym typeface="Helvetica"/>
              </a:endParaRPr>
            </a:p>
          </p:txBody>
        </p:sp>
        <p:sp>
          <p:nvSpPr>
            <p:cNvPr id="682" name="Shape 682"/>
            <p:cNvSpPr/>
            <p:nvPr/>
          </p:nvSpPr>
          <p:spPr>
            <a:xfrm>
              <a:off x="2170740" y="2365589"/>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עקרת בית</a:t>
              </a:r>
              <a:endParaRPr sz="1800" dirty="0">
                <a:solidFill>
                  <a:srgbClr val="808080"/>
                </a:solidFill>
                <a:latin typeface="Helvetica"/>
                <a:ea typeface="Helvetica"/>
                <a:cs typeface="Helvetica"/>
                <a:sym typeface="Helvetica"/>
              </a:endParaRPr>
            </a:p>
          </p:txBody>
        </p:sp>
        <p:sp>
          <p:nvSpPr>
            <p:cNvPr id="683" name="Shape 683"/>
            <p:cNvSpPr/>
            <p:nvPr/>
          </p:nvSpPr>
          <p:spPr>
            <a:xfrm>
              <a:off x="0" y="2323169"/>
              <a:ext cx="1949509"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פועל בניין</a:t>
              </a:r>
              <a:endParaRPr sz="1800" dirty="0">
                <a:solidFill>
                  <a:srgbClr val="808080"/>
                </a:solidFill>
                <a:latin typeface="Helvetica"/>
                <a:ea typeface="Helvetica"/>
                <a:cs typeface="Helvetica"/>
                <a:sym typeface="Helvetica"/>
              </a:endParaRPr>
            </a:p>
          </p:txBody>
        </p:sp>
        <p:sp>
          <p:nvSpPr>
            <p:cNvPr id="684" name="Shape 684"/>
            <p:cNvSpPr/>
            <p:nvPr/>
          </p:nvSpPr>
          <p:spPr>
            <a:xfrm>
              <a:off x="6490849" y="2323169"/>
              <a:ext cx="1721171"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רופא</a:t>
              </a:r>
              <a:endParaRPr sz="1800" dirty="0">
                <a:solidFill>
                  <a:srgbClr val="808080"/>
                </a:solidFill>
                <a:latin typeface="Helvetica"/>
                <a:ea typeface="Helvetica"/>
                <a:cs typeface="Helvetica"/>
                <a:sym typeface="Helvetica"/>
              </a:endParaRPr>
            </a:p>
          </p:txBody>
        </p:sp>
        <p:sp>
          <p:nvSpPr>
            <p:cNvPr id="685" name="Shape 685"/>
            <p:cNvSpPr/>
            <p:nvPr/>
          </p:nvSpPr>
          <p:spPr>
            <a:xfrm>
              <a:off x="8620482" y="2323169"/>
              <a:ext cx="1721171"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יועץ כלכלי</a:t>
              </a:r>
              <a:endParaRPr sz="1800" dirty="0">
                <a:solidFill>
                  <a:srgbClr val="808080"/>
                </a:solidFill>
                <a:latin typeface="Helvetica"/>
                <a:ea typeface="Helvetica"/>
                <a:cs typeface="Helvetica"/>
                <a:sym typeface="Helvetica"/>
              </a:endParaRPr>
            </a:p>
          </p:txBody>
        </p:sp>
        <p:sp>
          <p:nvSpPr>
            <p:cNvPr id="686" name="Shape 686"/>
            <p:cNvSpPr/>
            <p:nvPr/>
          </p:nvSpPr>
          <p:spPr>
            <a:xfrm>
              <a:off x="0" y="5444796"/>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מלצרית</a:t>
              </a:r>
              <a:endParaRPr sz="1800" dirty="0">
                <a:solidFill>
                  <a:srgbClr val="808080"/>
                </a:solidFill>
                <a:latin typeface="Helvetica"/>
                <a:ea typeface="Helvetica"/>
                <a:cs typeface="Helvetica"/>
                <a:sym typeface="Helvetica"/>
              </a:endParaRPr>
            </a:p>
          </p:txBody>
        </p:sp>
        <p:sp>
          <p:nvSpPr>
            <p:cNvPr id="687" name="Shape 687"/>
            <p:cNvSpPr/>
            <p:nvPr/>
          </p:nvSpPr>
          <p:spPr>
            <a:xfrm>
              <a:off x="2170740" y="5294231"/>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מדריך כושר</a:t>
              </a:r>
              <a:endParaRPr sz="1800" dirty="0">
                <a:solidFill>
                  <a:srgbClr val="808080"/>
                </a:solidFill>
                <a:latin typeface="Helvetica"/>
                <a:ea typeface="Helvetica"/>
                <a:cs typeface="Helvetica"/>
                <a:sym typeface="Helvetica"/>
              </a:endParaRPr>
            </a:p>
          </p:txBody>
        </p:sp>
        <p:sp>
          <p:nvSpPr>
            <p:cNvPr id="688" name="Shape 688"/>
            <p:cNvSpPr/>
            <p:nvPr/>
          </p:nvSpPr>
          <p:spPr>
            <a:xfrm>
              <a:off x="4362088" y="5294231"/>
              <a:ext cx="1763578"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פקידת קבלה</a:t>
              </a:r>
              <a:endParaRPr sz="1800" dirty="0">
                <a:solidFill>
                  <a:srgbClr val="808080"/>
                </a:solidFill>
                <a:latin typeface="Helvetica"/>
                <a:ea typeface="Helvetica"/>
                <a:cs typeface="Helvetica"/>
                <a:sym typeface="Helvetica"/>
              </a:endParaRPr>
            </a:p>
          </p:txBody>
        </p:sp>
        <p:sp>
          <p:nvSpPr>
            <p:cNvPr id="689" name="Shape 689"/>
            <p:cNvSpPr/>
            <p:nvPr/>
          </p:nvSpPr>
          <p:spPr>
            <a:xfrm>
              <a:off x="6490849" y="5294231"/>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מדריך סקי</a:t>
              </a:r>
              <a:endParaRPr sz="1800" dirty="0">
                <a:solidFill>
                  <a:srgbClr val="808080"/>
                </a:solidFill>
                <a:latin typeface="Helvetica"/>
                <a:ea typeface="Helvetica"/>
                <a:cs typeface="Helvetica"/>
                <a:sym typeface="Helvetica"/>
              </a:endParaRPr>
            </a:p>
          </p:txBody>
        </p:sp>
        <p:sp>
          <p:nvSpPr>
            <p:cNvPr id="690" name="Shape 690"/>
            <p:cNvSpPr/>
            <p:nvPr/>
          </p:nvSpPr>
          <p:spPr>
            <a:xfrm>
              <a:off x="8620482" y="5444796"/>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lang="he-IL" sz="1800" dirty="0">
                  <a:solidFill>
                    <a:srgbClr val="808080"/>
                  </a:solidFill>
                  <a:latin typeface="Helvetica"/>
                  <a:ea typeface="Helvetica"/>
                  <a:cs typeface="Helvetica"/>
                  <a:sym typeface="Helvetica"/>
                </a:rPr>
                <a:t>אם חד הורית</a:t>
              </a:r>
              <a:endParaRPr sz="1800" dirty="0">
                <a:solidFill>
                  <a:srgbClr val="808080"/>
                </a:solidFill>
                <a:latin typeface="Helvetica"/>
                <a:ea typeface="Helvetica"/>
                <a:cs typeface="Helvetica"/>
                <a:sym typeface="Helvetic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wipe(left)">
                                      <p:cBhvr>
                                        <p:cTn id="7" dur="2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p:cNvSpPr>
          <p:nvPr>
            <p:ph type="title"/>
          </p:nvPr>
        </p:nvSpPr>
        <p:spPr>
          <a:xfrm>
            <a:off x="650239" y="-170204"/>
            <a:ext cx="11704322" cy="2038825"/>
          </a:xfrm>
          <a:prstGeom prst="rect">
            <a:avLst/>
          </a:prstGeom>
        </p:spPr>
        <p:txBody>
          <a:bodyPr/>
          <a:lstStyle/>
          <a:p>
            <a:r>
              <a:rPr lang="he-IL" dirty="0"/>
              <a:t>מדוע החברה? 6 סיבות</a:t>
            </a:r>
            <a:endParaRPr dirty="0"/>
          </a:p>
        </p:txBody>
      </p:sp>
      <p:sp>
        <p:nvSpPr>
          <p:cNvPr id="696" name="Shape 696"/>
          <p:cNvSpPr>
            <a:spLocks noGrp="1"/>
          </p:cNvSpPr>
          <p:nvPr>
            <p:ph type="body" idx="1"/>
          </p:nvPr>
        </p:nvSpPr>
        <p:spPr>
          <a:xfrm>
            <a:off x="487669" y="4766978"/>
            <a:ext cx="12277218" cy="5608319"/>
          </a:xfrm>
          <a:prstGeom prst="rect">
            <a:avLst/>
          </a:prstGeom>
        </p:spPr>
        <p:txBody>
          <a:bodyPr/>
          <a:lstStyle/>
          <a:p>
            <a:pPr marL="508000" indent="-508000">
              <a:buAutoNum type="arabicPeriod"/>
            </a:pPr>
            <a:r>
              <a:rPr lang="he-IL" dirty="0"/>
              <a:t>בעיית בריאות או מעוניין להשקיע בעתיד הבריאות</a:t>
            </a:r>
          </a:p>
          <a:p>
            <a:pPr marL="508000" indent="-508000">
              <a:buAutoNum type="arabicPeriod"/>
            </a:pPr>
            <a:r>
              <a:rPr lang="he-IL" dirty="0"/>
              <a:t>מכיר או אוהב מישהו עם בעיית בריאות</a:t>
            </a:r>
          </a:p>
          <a:p>
            <a:pPr marL="508000" indent="-508000">
              <a:buAutoNum type="arabicPeriod"/>
            </a:pPr>
            <a:r>
              <a:rPr lang="he-IL" dirty="0"/>
              <a:t>אתה אתלט או שואף לסיבולת</a:t>
            </a:r>
            <a:endParaRPr dirty="0"/>
          </a:p>
          <a:p>
            <a:pPr marL="508000" indent="-508000">
              <a:buAutoNum type="arabicPeriod"/>
            </a:pPr>
            <a:r>
              <a:rPr lang="he-IL" dirty="0"/>
              <a:t>מעוניין לשפר את המראה</a:t>
            </a:r>
          </a:p>
          <a:p>
            <a:pPr marL="508000" indent="-508000">
              <a:buAutoNum type="arabicPeriod"/>
            </a:pPr>
            <a:r>
              <a:rPr lang="he-IL" dirty="0"/>
              <a:t>נמצא בלחץ כלכלי ויכול להיעזר בהכנסה נוספת</a:t>
            </a:r>
            <a:endParaRPr dirty="0"/>
          </a:p>
          <a:p>
            <a:pPr marL="508000" indent="-508000">
              <a:buAutoNum type="arabicPeriod"/>
            </a:pPr>
            <a:r>
              <a:rPr lang="he-IL" dirty="0"/>
              <a:t>מעוניין לחולל שינוי בעולם</a:t>
            </a:r>
            <a:endParaRPr dirty="0"/>
          </a:p>
        </p:txBody>
      </p:sp>
      <p:pic>
        <p:nvPicPr>
          <p:cNvPr id="697" name="pasted-image.tiff"/>
          <p:cNvPicPr>
            <a:picLocks noChangeAspect="1"/>
          </p:cNvPicPr>
          <p:nvPr/>
        </p:nvPicPr>
        <p:blipFill>
          <a:blip r:embed="rId3"/>
          <a:stretch>
            <a:fillRect/>
          </a:stretch>
        </p:blipFill>
        <p:spPr>
          <a:xfrm>
            <a:off x="1689998" y="1551380"/>
            <a:ext cx="6020773" cy="312617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696">
                                            <p:bg/>
                                          </p:spTgt>
                                        </p:tgtEl>
                                        <p:attrNameLst>
                                          <p:attrName>style.visibility</p:attrName>
                                        </p:attrNameLst>
                                      </p:cBhvr>
                                      <p:to>
                                        <p:strVal val="visible"/>
                                      </p:to>
                                    </p:set>
                                    <p:animEffect transition="in" filter="wipe(left)">
                                      <p:cBhvr>
                                        <p:cTn id="7" dur="1000"/>
                                        <p:tgtEl>
                                          <p:spTgt spid="696">
                                            <p:bg/>
                                          </p:spTgt>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696">
                                            <p:txEl>
                                              <p:pRg st="0" end="0"/>
                                            </p:txEl>
                                          </p:spTgt>
                                        </p:tgtEl>
                                        <p:attrNameLst>
                                          <p:attrName>style.visibility</p:attrName>
                                        </p:attrNameLst>
                                      </p:cBhvr>
                                      <p:to>
                                        <p:strVal val="visible"/>
                                      </p:to>
                                    </p:set>
                                    <p:animEffect transition="in" filter="wipe(left)">
                                      <p:cBhvr>
                                        <p:cTn id="10" dur="1000"/>
                                        <p:tgtEl>
                                          <p:spTgt spid="696">
                                            <p:txEl>
                                              <p:pRg st="0" end="0"/>
                                            </p:txEl>
                                          </p:spTgt>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696">
                                            <p:txEl>
                                              <p:pRg st="1" end="1"/>
                                            </p:txEl>
                                          </p:spTgt>
                                        </p:tgtEl>
                                        <p:attrNameLst>
                                          <p:attrName>style.visibility</p:attrName>
                                        </p:attrNameLst>
                                      </p:cBhvr>
                                      <p:to>
                                        <p:strVal val="visible"/>
                                      </p:to>
                                    </p:set>
                                    <p:animEffect transition="in" filter="wipe(left)">
                                      <p:cBhvr>
                                        <p:cTn id="13" dur="1000"/>
                                        <p:tgtEl>
                                          <p:spTgt spid="696">
                                            <p:txEl>
                                              <p:pRg st="1" end="1"/>
                                            </p:txEl>
                                          </p:spTgt>
                                        </p:tgtEl>
                                      </p:cBhvr>
                                    </p:animEffect>
                                  </p:childTnLst>
                                </p:cTn>
                              </p:par>
                              <p:par>
                                <p:cTn id="14" presetID="22" presetClass="entr" presetSubtype="8" fill="hold" grpId="1" nodeType="withEffect">
                                  <p:stCondLst>
                                    <p:cond delay="0"/>
                                  </p:stCondLst>
                                  <p:childTnLst>
                                    <p:set>
                                      <p:cBhvr>
                                        <p:cTn id="15" dur="1" fill="hold">
                                          <p:stCondLst>
                                            <p:cond delay="0"/>
                                          </p:stCondLst>
                                        </p:cTn>
                                        <p:tgtEl>
                                          <p:spTgt spid="696">
                                            <p:txEl>
                                              <p:pRg st="2" end="2"/>
                                            </p:txEl>
                                          </p:spTgt>
                                        </p:tgtEl>
                                        <p:attrNameLst>
                                          <p:attrName>style.visibility</p:attrName>
                                        </p:attrNameLst>
                                      </p:cBhvr>
                                      <p:to>
                                        <p:strVal val="visible"/>
                                      </p:to>
                                    </p:set>
                                    <p:animEffect transition="in" filter="wipe(left)">
                                      <p:cBhvr>
                                        <p:cTn id="16" dur="1000"/>
                                        <p:tgtEl>
                                          <p:spTgt spid="69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1" nodeType="clickEffect">
                                  <p:stCondLst>
                                    <p:cond delay="0"/>
                                  </p:stCondLst>
                                  <p:childTnLst>
                                    <p:set>
                                      <p:cBhvr>
                                        <p:cTn id="20" dur="1" fill="hold">
                                          <p:stCondLst>
                                            <p:cond delay="0"/>
                                          </p:stCondLst>
                                        </p:cTn>
                                        <p:tgtEl>
                                          <p:spTgt spid="696">
                                            <p:txEl>
                                              <p:pRg st="3" end="3"/>
                                            </p:txEl>
                                          </p:spTgt>
                                        </p:tgtEl>
                                        <p:attrNameLst>
                                          <p:attrName>style.visibility</p:attrName>
                                        </p:attrNameLst>
                                      </p:cBhvr>
                                      <p:to>
                                        <p:strVal val="visible"/>
                                      </p:to>
                                    </p:set>
                                    <p:animEffect transition="in" filter="wipe(left)">
                                      <p:cBhvr>
                                        <p:cTn id="21" dur="1000"/>
                                        <p:tgtEl>
                                          <p:spTgt spid="69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1" nodeType="clickEffect">
                                  <p:stCondLst>
                                    <p:cond delay="0"/>
                                  </p:stCondLst>
                                  <p:childTnLst>
                                    <p:set>
                                      <p:cBhvr>
                                        <p:cTn id="25" dur="1" fill="hold">
                                          <p:stCondLst>
                                            <p:cond delay="0"/>
                                          </p:stCondLst>
                                        </p:cTn>
                                        <p:tgtEl>
                                          <p:spTgt spid="696">
                                            <p:txEl>
                                              <p:pRg st="4" end="4"/>
                                            </p:txEl>
                                          </p:spTgt>
                                        </p:tgtEl>
                                        <p:attrNameLst>
                                          <p:attrName>style.visibility</p:attrName>
                                        </p:attrNameLst>
                                      </p:cBhvr>
                                      <p:to>
                                        <p:strVal val="visible"/>
                                      </p:to>
                                    </p:set>
                                    <p:animEffect transition="in" filter="wipe(left)">
                                      <p:cBhvr>
                                        <p:cTn id="26" dur="1000"/>
                                        <p:tgtEl>
                                          <p:spTgt spid="69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1" nodeType="clickEffect">
                                  <p:stCondLst>
                                    <p:cond delay="0"/>
                                  </p:stCondLst>
                                  <p:childTnLst>
                                    <p:set>
                                      <p:cBhvr>
                                        <p:cTn id="30" dur="1" fill="hold">
                                          <p:stCondLst>
                                            <p:cond delay="0"/>
                                          </p:stCondLst>
                                        </p:cTn>
                                        <p:tgtEl>
                                          <p:spTgt spid="696">
                                            <p:txEl>
                                              <p:pRg st="5" end="5"/>
                                            </p:txEl>
                                          </p:spTgt>
                                        </p:tgtEl>
                                        <p:attrNameLst>
                                          <p:attrName>style.visibility</p:attrName>
                                        </p:attrNameLst>
                                      </p:cBhvr>
                                      <p:to>
                                        <p:strVal val="visible"/>
                                      </p:to>
                                    </p:set>
                                    <p:animEffect transition="in" filter="wipe(left)">
                                      <p:cBhvr>
                                        <p:cTn id="31" dur="1000"/>
                                        <p:tgtEl>
                                          <p:spTgt spid="6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702" name="Shape 702"/>
          <p:cNvSpPr>
            <a:spLocks noGrp="1"/>
          </p:cNvSpPr>
          <p:nvPr>
            <p:ph type="title"/>
          </p:nvPr>
        </p:nvSpPr>
        <p:spPr>
          <a:xfrm>
            <a:off x="419199" y="484258"/>
            <a:ext cx="12166402" cy="2323199"/>
          </a:xfrm>
          <a:prstGeom prst="rect">
            <a:avLst/>
          </a:prstGeom>
        </p:spPr>
        <p:txBody>
          <a:bodyPr/>
          <a:lstStyle/>
          <a:p>
            <a:r>
              <a:rPr lang="he-IL" dirty="0"/>
              <a:t>היכן אתה רואה את עצמך?</a:t>
            </a:r>
            <a:endParaRPr dirty="0"/>
          </a:p>
        </p:txBody>
      </p:sp>
      <p:sp>
        <p:nvSpPr>
          <p:cNvPr id="703" name="Shape 703"/>
          <p:cNvSpPr/>
          <p:nvPr/>
        </p:nvSpPr>
        <p:spPr>
          <a:xfrm>
            <a:off x="978946" y="5919353"/>
            <a:ext cx="3243281" cy="6507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r>
              <a:rPr lang="he-IL" dirty="0"/>
              <a:t>צרכן</a:t>
            </a:r>
            <a:endParaRPr dirty="0"/>
          </a:p>
        </p:txBody>
      </p:sp>
      <p:sp>
        <p:nvSpPr>
          <p:cNvPr id="704" name="Shape 704"/>
          <p:cNvSpPr/>
          <p:nvPr/>
        </p:nvSpPr>
        <p:spPr>
          <a:xfrm>
            <a:off x="4874541" y="5919353"/>
            <a:ext cx="3250583" cy="180356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rPr lang="he-IL" dirty="0"/>
              <a:t>משרה חלקית חולק</a:t>
            </a:r>
            <a:endParaRPr dirty="0"/>
          </a:p>
          <a:p>
            <a:pPr defTabSz="866986">
              <a:spcBef>
                <a:spcPts val="800"/>
              </a:spcBef>
              <a:defRPr sz="3400">
                <a:solidFill>
                  <a:srgbClr val="6C6C6C"/>
                </a:solidFill>
                <a:latin typeface="Helvetica Light"/>
                <a:ea typeface="Helvetica Light"/>
                <a:cs typeface="Helvetica Light"/>
                <a:sym typeface="Helvetica Light"/>
              </a:defRPr>
            </a:pPr>
            <a:r>
              <a:rPr dirty="0"/>
              <a:t>$100–$1000</a:t>
            </a:r>
          </a:p>
        </p:txBody>
      </p:sp>
      <p:sp>
        <p:nvSpPr>
          <p:cNvPr id="705" name="Shape 705"/>
          <p:cNvSpPr/>
          <p:nvPr/>
        </p:nvSpPr>
        <p:spPr>
          <a:xfrm>
            <a:off x="8694974" y="5971372"/>
            <a:ext cx="3376861" cy="16921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rPr lang="he-IL" dirty="0"/>
              <a:t>בונה עסק</a:t>
            </a:r>
            <a:endParaRPr dirty="0"/>
          </a:p>
          <a:p>
            <a:pPr defTabSz="866986">
              <a:defRPr sz="3400">
                <a:solidFill>
                  <a:srgbClr val="6C6C6C"/>
                </a:solidFill>
                <a:latin typeface="Helvetica Light"/>
                <a:ea typeface="Helvetica Light"/>
                <a:cs typeface="Helvetica Light"/>
                <a:sym typeface="Helvetica Light"/>
              </a:defRPr>
            </a:pPr>
            <a:r>
              <a:rPr dirty="0"/>
              <a:t>$1,000 - $10k</a:t>
            </a:r>
          </a:p>
          <a:p>
            <a:pPr defTabSz="866986">
              <a:defRPr sz="3400">
                <a:solidFill>
                  <a:srgbClr val="6C6C6C"/>
                </a:solidFill>
                <a:latin typeface="Helvetica Light"/>
                <a:ea typeface="Helvetica Light"/>
                <a:cs typeface="Helvetica Light"/>
                <a:sym typeface="Helvetica Light"/>
              </a:defRPr>
            </a:pPr>
            <a:r>
              <a:rPr lang="he-IL" dirty="0"/>
              <a:t>ומעבר</a:t>
            </a:r>
            <a:endParaRPr dirty="0"/>
          </a:p>
        </p:txBody>
      </p:sp>
      <p:sp>
        <p:nvSpPr>
          <p:cNvPr id="706" name="Shape 706"/>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707" name="Shape 707"/>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708" name="image196.jpeg"/>
          <p:cNvPicPr>
            <a:picLocks noChangeAspect="1"/>
          </p:cNvPicPr>
          <p:nvPr/>
        </p:nvPicPr>
        <p:blipFill>
          <a:blip r:embed="rId3"/>
          <a:stretch>
            <a:fillRect/>
          </a:stretch>
        </p:blipFill>
        <p:spPr>
          <a:xfrm>
            <a:off x="5017473" y="2897608"/>
            <a:ext cx="2928681" cy="2931593"/>
          </a:xfrm>
          <a:prstGeom prst="rect">
            <a:avLst/>
          </a:prstGeom>
          <a:ln w="12700">
            <a:solidFill>
              <a:srgbClr val="6C6C6C"/>
            </a:solidFill>
            <a:bevel/>
          </a:ln>
        </p:spPr>
      </p:pic>
      <p:pic>
        <p:nvPicPr>
          <p:cNvPr id="709" name="image197.jpeg"/>
          <p:cNvPicPr>
            <a:picLocks noChangeAspect="1"/>
          </p:cNvPicPr>
          <p:nvPr/>
        </p:nvPicPr>
        <p:blipFill>
          <a:blip r:embed="rId4"/>
          <a:stretch>
            <a:fillRect/>
          </a:stretch>
        </p:blipFill>
        <p:spPr>
          <a:xfrm>
            <a:off x="8917609" y="2904440"/>
            <a:ext cx="2931592" cy="2917931"/>
          </a:xfrm>
          <a:prstGeom prst="rect">
            <a:avLst/>
          </a:prstGeom>
          <a:ln w="12700">
            <a:solidFill>
              <a:srgbClr val="6C6C6C"/>
            </a:solidFill>
            <a:bevel/>
          </a:ln>
        </p:spPr>
      </p:pic>
      <p:pic>
        <p:nvPicPr>
          <p:cNvPr id="710" name="image198.png"/>
          <p:cNvPicPr>
            <a:picLocks noChangeAspect="1"/>
          </p:cNvPicPr>
          <p:nvPr/>
        </p:nvPicPr>
        <p:blipFill>
          <a:blip r:embed="rId5"/>
          <a:stretch>
            <a:fillRect/>
          </a:stretch>
        </p:blipFill>
        <p:spPr>
          <a:xfrm>
            <a:off x="1769358" y="2982561"/>
            <a:ext cx="1663201" cy="2960061"/>
          </a:xfrm>
          <a:prstGeom prst="rect">
            <a:avLst/>
          </a:prstGeom>
          <a:ln w="12700">
            <a:miter lim="400000"/>
          </a:ln>
        </p:spPr>
      </p:pic>
      <p:sp>
        <p:nvSpPr>
          <p:cNvPr id="711" name="Shape 711"/>
          <p:cNvSpPr/>
          <p:nvPr/>
        </p:nvSpPr>
        <p:spPr>
          <a:xfrm>
            <a:off x="1348207" y="1931323"/>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dirty="0">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712" name="Shape 712"/>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dirty="0">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713" name="Shape 713"/>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01"/>
                                        </p:tgtEl>
                                        <p:attrNameLst>
                                          <p:attrName>style.visibility</p:attrName>
                                        </p:attrNameLst>
                                      </p:cBhvr>
                                      <p:to>
                                        <p:strVal val="visible"/>
                                      </p:to>
                                    </p:set>
                                    <p:animEffect transition="in" filter="wipe(up)">
                                      <p:cBhvr>
                                        <p:cTn id="7" dur="500"/>
                                        <p:tgtEl>
                                          <p:spTgt spid="70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710"/>
                                        </p:tgtEl>
                                        <p:attrNameLst>
                                          <p:attrName>style.visibility</p:attrName>
                                        </p:attrNameLst>
                                      </p:cBhvr>
                                      <p:to>
                                        <p:strVal val="visible"/>
                                      </p:to>
                                    </p:set>
                                    <p:animEffect transition="in" filter="wipe(up)">
                                      <p:cBhvr>
                                        <p:cTn id="11" dur="500"/>
                                        <p:tgtEl>
                                          <p:spTgt spid="710"/>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703"/>
                                        </p:tgtEl>
                                        <p:attrNameLst>
                                          <p:attrName>style.visibility</p:attrName>
                                        </p:attrNameLst>
                                      </p:cBhvr>
                                      <p:to>
                                        <p:strVal val="visible"/>
                                      </p:to>
                                    </p:set>
                                    <p:animEffect transition="in" filter="wipe(up)">
                                      <p:cBhvr>
                                        <p:cTn id="15" dur="500"/>
                                        <p:tgtEl>
                                          <p:spTgt spid="703"/>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706"/>
                                        </p:tgtEl>
                                        <p:attrNameLst>
                                          <p:attrName>style.visibility</p:attrName>
                                        </p:attrNameLst>
                                      </p:cBhvr>
                                      <p:to>
                                        <p:strVal val="visible"/>
                                      </p:to>
                                    </p:set>
                                    <p:animEffect transition="in" filter="wipe(up)">
                                      <p:cBhvr>
                                        <p:cTn id="19" dur="500"/>
                                        <p:tgtEl>
                                          <p:spTgt spid="70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711"/>
                                        </p:tgtEl>
                                        <p:attrNameLst>
                                          <p:attrName>style.visibility</p:attrName>
                                        </p:attrNameLst>
                                      </p:cBhvr>
                                      <p:to>
                                        <p:strVal val="visible"/>
                                      </p:to>
                                    </p:set>
                                    <p:animEffect transition="in" filter="dissolve">
                                      <p:cBhvr>
                                        <p:cTn id="23" dur="500"/>
                                        <p:tgtEl>
                                          <p:spTgt spid="7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708"/>
                                        </p:tgtEl>
                                        <p:attrNameLst>
                                          <p:attrName>style.visibility</p:attrName>
                                        </p:attrNameLst>
                                      </p:cBhvr>
                                      <p:to>
                                        <p:strVal val="visible"/>
                                      </p:to>
                                    </p:set>
                                    <p:animEffect transition="in" filter="wipe(up)">
                                      <p:cBhvr>
                                        <p:cTn id="28" dur="500"/>
                                        <p:tgtEl>
                                          <p:spTgt spid="708"/>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704"/>
                                        </p:tgtEl>
                                        <p:attrNameLst>
                                          <p:attrName>style.visibility</p:attrName>
                                        </p:attrNameLst>
                                      </p:cBhvr>
                                      <p:to>
                                        <p:strVal val="visible"/>
                                      </p:to>
                                    </p:set>
                                    <p:animEffect transition="in" filter="wipe(up)">
                                      <p:cBhvr>
                                        <p:cTn id="32" dur="500"/>
                                        <p:tgtEl>
                                          <p:spTgt spid="704"/>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707"/>
                                        </p:tgtEl>
                                        <p:attrNameLst>
                                          <p:attrName>style.visibility</p:attrName>
                                        </p:attrNameLst>
                                      </p:cBhvr>
                                      <p:to>
                                        <p:strVal val="visible"/>
                                      </p:to>
                                    </p:set>
                                    <p:animEffect transition="in" filter="wipe(up)">
                                      <p:cBhvr>
                                        <p:cTn id="36" dur="500"/>
                                        <p:tgtEl>
                                          <p:spTgt spid="707"/>
                                        </p:tgtEl>
                                      </p:cBhvr>
                                    </p:animEffect>
                                  </p:childTnLst>
                                </p:cTn>
                              </p:par>
                            </p:childTnLst>
                          </p:cTn>
                        </p:par>
                        <p:par>
                          <p:cTn id="37" fill="hold">
                            <p:stCondLst>
                              <p:cond delay="1500"/>
                            </p:stCondLst>
                            <p:childTnLst>
                              <p:par>
                                <p:cTn id="38" presetID="9" presetClass="entr" fill="hold" grpId="9" nodeType="afterEffect">
                                  <p:stCondLst>
                                    <p:cond delay="0"/>
                                  </p:stCondLst>
                                  <p:iterate>
                                    <p:tmAbs val="0"/>
                                  </p:iterate>
                                  <p:childTnLst>
                                    <p:set>
                                      <p:cBhvr>
                                        <p:cTn id="39" fill="hold"/>
                                        <p:tgtEl>
                                          <p:spTgt spid="712"/>
                                        </p:tgtEl>
                                        <p:attrNameLst>
                                          <p:attrName>style.visibility</p:attrName>
                                        </p:attrNameLst>
                                      </p:cBhvr>
                                      <p:to>
                                        <p:strVal val="visible"/>
                                      </p:to>
                                    </p:set>
                                    <p:animEffect transition="in" filter="dissolve">
                                      <p:cBhvr>
                                        <p:cTn id="40" dur="500"/>
                                        <p:tgtEl>
                                          <p:spTgt spid="7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709"/>
                                        </p:tgtEl>
                                        <p:attrNameLst>
                                          <p:attrName>style.visibility</p:attrName>
                                        </p:attrNameLst>
                                      </p:cBhvr>
                                      <p:to>
                                        <p:strVal val="visible"/>
                                      </p:to>
                                    </p:set>
                                    <p:animEffect transition="in" filter="wipe(up)">
                                      <p:cBhvr>
                                        <p:cTn id="45" dur="500"/>
                                        <p:tgtEl>
                                          <p:spTgt spid="709"/>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705"/>
                                        </p:tgtEl>
                                        <p:attrNameLst>
                                          <p:attrName>style.visibility</p:attrName>
                                        </p:attrNameLst>
                                      </p:cBhvr>
                                      <p:to>
                                        <p:strVal val="visible"/>
                                      </p:to>
                                    </p:set>
                                    <p:animEffect transition="in" filter="wipe(up)">
                                      <p:cBhvr>
                                        <p:cTn id="49" dur="500"/>
                                        <p:tgtEl>
                                          <p:spTgt spid="705"/>
                                        </p:tgtEl>
                                      </p:cBhvr>
                                    </p:animEffect>
                                  </p:childTnLst>
                                </p:cTn>
                              </p:par>
                            </p:childTnLst>
                          </p:cTn>
                        </p:par>
                        <p:par>
                          <p:cTn id="50" fill="hold">
                            <p:stCondLst>
                              <p:cond delay="1000"/>
                            </p:stCondLst>
                            <p:childTnLst>
                              <p:par>
                                <p:cTn id="51" presetID="9" presetClass="entr" fill="hold" grpId="12" nodeType="afterEffect">
                                  <p:stCondLst>
                                    <p:cond delay="0"/>
                                  </p:stCondLst>
                                  <p:iterate>
                                    <p:tmAbs val="0"/>
                                  </p:iterate>
                                  <p:childTnLst>
                                    <p:set>
                                      <p:cBhvr>
                                        <p:cTn id="52" fill="hold"/>
                                        <p:tgtEl>
                                          <p:spTgt spid="713"/>
                                        </p:tgtEl>
                                        <p:attrNameLst>
                                          <p:attrName>style.visibility</p:attrName>
                                        </p:attrNameLst>
                                      </p:cBhvr>
                                      <p:to>
                                        <p:strVal val="visible"/>
                                      </p:to>
                                    </p:set>
                                    <p:animEffect transition="in" filter="dissolve">
                                      <p:cBhvr>
                                        <p:cTn id="53"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 grpId="1" animBg="1" advAuto="0"/>
      <p:bldP spid="703" grpId="3" animBg="1" advAuto="0"/>
      <p:bldP spid="704" grpId="7" animBg="1" advAuto="0"/>
      <p:bldP spid="705" grpId="11" animBg="1" advAuto="0"/>
      <p:bldP spid="706" grpId="4" animBg="1" advAuto="0"/>
      <p:bldP spid="707" grpId="8" animBg="1" advAuto="0"/>
      <p:bldP spid="708" grpId="6" animBg="1" advAuto="0"/>
      <p:bldP spid="709" grpId="10" animBg="1" advAuto="0"/>
      <p:bldP spid="710" grpId="2" animBg="1" advAuto="0"/>
      <p:bldP spid="711" grpId="5" animBg="1" advAuto="0"/>
      <p:bldP spid="712" grpId="9" animBg="1" advAuto="0"/>
      <p:bldP spid="713" grpId="1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image15.jpg"/>
          <p:cNvPicPr>
            <a:picLocks noChangeAspect="1"/>
          </p:cNvPicPr>
          <p:nvPr/>
        </p:nvPicPr>
        <p:blipFill>
          <a:blip r:embed="rId3"/>
          <a:stretch>
            <a:fillRect/>
          </a:stretch>
        </p:blipFill>
        <p:spPr>
          <a:xfrm>
            <a:off x="368300" y="2362200"/>
            <a:ext cx="4100613" cy="5310294"/>
          </a:xfrm>
          <a:prstGeom prst="rect">
            <a:avLst/>
          </a:prstGeom>
          <a:ln w="12700"/>
        </p:spPr>
      </p:pic>
      <p:pic>
        <p:nvPicPr>
          <p:cNvPr id="305" name="redox sign mag.jpg"/>
          <p:cNvPicPr>
            <a:picLocks noChangeAspect="1"/>
          </p:cNvPicPr>
          <p:nvPr/>
        </p:nvPicPr>
        <p:blipFill>
          <a:blip r:embed="rId4"/>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306" name="image18.jpg"/>
          <p:cNvPicPr>
            <a:picLocks noChangeAspect="1"/>
          </p:cNvPicPr>
          <p:nvPr/>
        </p:nvPicPr>
        <p:blipFill>
          <a:blip r:embed="rId5"/>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307" name="image18.jpg"/>
          <p:cNvPicPr>
            <a:picLocks noChangeAspect="1"/>
          </p:cNvPicPr>
          <p:nvPr/>
        </p:nvPicPr>
        <p:blipFill>
          <a:blip r:embed="rId6"/>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sp>
        <p:nvSpPr>
          <p:cNvPr id="308" name="Shape 308"/>
          <p:cNvSpPr/>
          <p:nvPr/>
        </p:nvSpPr>
        <p:spPr>
          <a:xfrm>
            <a:off x="7676998" y="3027364"/>
            <a:ext cx="4708812" cy="1831271"/>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lang="he-IL" sz="3800" dirty="0">
                <a:solidFill>
                  <a:srgbClr val="A74B44"/>
                </a:solidFill>
                <a:uFill>
                  <a:solidFill>
                    <a:srgbClr val="A74B44"/>
                  </a:solidFill>
                </a:uFill>
              </a:rPr>
              <a:t>יותר מ-1200 ספרים על ביוכימיה של </a:t>
            </a:r>
            <a:r>
              <a:rPr lang="he-IL" sz="3800" dirty="0" err="1">
                <a:solidFill>
                  <a:srgbClr val="A74B44"/>
                </a:solidFill>
                <a:uFill>
                  <a:solidFill>
                    <a:srgbClr val="A74B44"/>
                  </a:solidFill>
                </a:uFill>
              </a:rPr>
              <a:t>רדוקס</a:t>
            </a:r>
            <a:r>
              <a:rPr lang="he-IL" sz="3800" dirty="0">
                <a:solidFill>
                  <a:srgbClr val="A74B44"/>
                </a:solidFill>
                <a:uFill>
                  <a:solidFill>
                    <a:srgbClr val="A74B44"/>
                  </a:solidFill>
                </a:uFill>
              </a:rPr>
              <a:t> פורסמו</a:t>
            </a:r>
          </a:p>
        </p:txBody>
      </p:sp>
      <p:grpSp>
        <p:nvGrpSpPr>
          <p:cNvPr id="311" name="Group 311"/>
          <p:cNvGrpSpPr/>
          <p:nvPr/>
        </p:nvGrpSpPr>
        <p:grpSpPr>
          <a:xfrm>
            <a:off x="1638656" y="6003695"/>
            <a:ext cx="10287001" cy="3581401"/>
            <a:chOff x="0" y="0"/>
            <a:chExt cx="10287000" cy="3581400"/>
          </a:xfrm>
        </p:grpSpPr>
        <p:pic>
          <p:nvPicPr>
            <p:cNvPr id="309" name="redox book3.png"/>
            <p:cNvPicPr>
              <a:picLocks noChangeAspect="1"/>
            </p:cNvPicPr>
            <p:nvPr/>
          </p:nvPicPr>
          <p:blipFill>
            <a:blip r:embed="rId7"/>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310" name="redox book4.png"/>
            <p:cNvPicPr>
              <a:picLocks noChangeAspect="1"/>
            </p:cNvPicPr>
            <p:nvPr/>
          </p:nvPicPr>
          <p:blipFill>
            <a:blip r:embed="rId8"/>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312" name="Shape 312"/>
          <p:cNvSpPr/>
          <p:nvPr/>
        </p:nvSpPr>
        <p:spPr>
          <a:xfrm>
            <a:off x="481383" y="6537131"/>
            <a:ext cx="6727781" cy="1831271"/>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lang="he-IL" sz="3800" dirty="0">
                <a:solidFill>
                  <a:srgbClr val="A74B44"/>
                </a:solidFill>
                <a:uFill>
                  <a:solidFill>
                    <a:srgbClr val="A74B44"/>
                  </a:solidFill>
                </a:uFill>
              </a:rPr>
              <a:t>יותר מ-10,000 מחקרים על אותות </a:t>
            </a:r>
            <a:r>
              <a:rPr lang="he-IL" sz="3800" dirty="0" err="1">
                <a:solidFill>
                  <a:srgbClr val="A74B44"/>
                </a:solidFill>
                <a:uFill>
                  <a:solidFill>
                    <a:srgbClr val="A74B44"/>
                  </a:solidFill>
                </a:uFill>
              </a:rPr>
              <a:t>רדוקס</a:t>
            </a:r>
            <a:r>
              <a:rPr lang="he-IL" sz="3800" dirty="0">
                <a:solidFill>
                  <a:srgbClr val="A74B44"/>
                </a:solidFill>
                <a:uFill>
                  <a:solidFill>
                    <a:srgbClr val="A74B44"/>
                  </a:solidFill>
                </a:uFill>
              </a:rPr>
              <a:t> פורסמו בז'ורנלים מדעיים ורפואיים</a:t>
            </a:r>
          </a:p>
        </p:txBody>
      </p:sp>
      <p:sp>
        <p:nvSpPr>
          <p:cNvPr id="313" name="Shape 313"/>
          <p:cNvSpPr>
            <a:spLocks noGrp="1"/>
          </p:cNvSpPr>
          <p:nvPr>
            <p:ph type="title"/>
          </p:nvPr>
        </p:nvSpPr>
        <p:spPr>
          <a:xfrm>
            <a:off x="368300" y="402336"/>
            <a:ext cx="12636500" cy="1959864"/>
          </a:xfrm>
          <a:prstGeom prst="rect">
            <a:avLst/>
          </a:prstGeom>
        </p:spPr>
        <p:txBody>
          <a:bodyPr/>
          <a:lstStyle/>
          <a:p>
            <a:pPr>
              <a:lnSpc>
                <a:spcPct val="90000"/>
              </a:lnSpc>
              <a:defRPr sz="4600" spc="460">
                <a:latin typeface="Helvetica"/>
                <a:ea typeface="Helvetica"/>
                <a:cs typeface="Helvetica"/>
                <a:sym typeface="Helvetica"/>
              </a:defRPr>
            </a:pPr>
            <a:r>
              <a:rPr lang="he-IL" dirty="0"/>
              <a:t>ביוכימיה של </a:t>
            </a:r>
            <a:r>
              <a:rPr lang="he-IL" dirty="0" err="1"/>
              <a:t>רדוקס</a:t>
            </a:r>
            <a:r>
              <a:rPr lang="he-IL" dirty="0"/>
              <a:t>:</a:t>
            </a:r>
            <a:br>
              <a:rPr lang="he-IL" dirty="0"/>
            </a:br>
            <a:r>
              <a:rPr lang="he-IL" dirty="0"/>
              <a:t>אחד מתחומי הצמיחה המהירים ביותר</a:t>
            </a:r>
            <a:br>
              <a:rPr lang="he-IL" dirty="0"/>
            </a:br>
            <a:r>
              <a:rPr lang="he-IL" dirty="0"/>
              <a:t>של המדע בעולם!</a:t>
            </a:r>
            <a:br>
              <a:rPr lang="he-IL" dirty="0"/>
            </a:b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4"/>
                                        </p:tgtEl>
                                        <p:attrNameLst>
                                          <p:attrName>style.visibility</p:attrName>
                                        </p:attrNameLst>
                                      </p:cBhvr>
                                      <p:to>
                                        <p:strVal val="visible"/>
                                      </p:to>
                                    </p:set>
                                    <p:animEffect transition="in" filter="wipe(left)">
                                      <p:cBhvr>
                                        <p:cTn id="7" dur="500"/>
                                        <p:tgtEl>
                                          <p:spTgt spid="304"/>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305"/>
                                        </p:tgtEl>
                                        <p:attrNameLst>
                                          <p:attrName>style.visibility</p:attrName>
                                        </p:attrNameLst>
                                      </p:cBhvr>
                                      <p:to>
                                        <p:strVal val="visible"/>
                                      </p:to>
                                    </p:set>
                                    <p:animEffect transition="in" filter="wipe(left)">
                                      <p:cBhvr>
                                        <p:cTn id="11" dur="499"/>
                                        <p:tgtEl>
                                          <p:spTgt spid="305"/>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306"/>
                                        </p:tgtEl>
                                        <p:attrNameLst>
                                          <p:attrName>style.visibility</p:attrName>
                                        </p:attrNameLst>
                                      </p:cBhvr>
                                      <p:to>
                                        <p:strVal val="visible"/>
                                      </p:to>
                                    </p:set>
                                    <p:animEffect transition="in" filter="wipe(left)">
                                      <p:cBhvr>
                                        <p:cTn id="15" dur="500"/>
                                        <p:tgtEl>
                                          <p:spTgt spid="306"/>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307"/>
                                        </p:tgtEl>
                                        <p:attrNameLst>
                                          <p:attrName>style.visibility</p:attrName>
                                        </p:attrNameLst>
                                      </p:cBhvr>
                                      <p:to>
                                        <p:strVal val="visible"/>
                                      </p:to>
                                    </p:set>
                                    <p:animEffect transition="in" filter="wipe(left)">
                                      <p:cBhvr>
                                        <p:cTn id="19" dur="500"/>
                                        <p:tgtEl>
                                          <p:spTgt spid="307"/>
                                        </p:tgtEl>
                                      </p:cBhvr>
                                    </p:animEffect>
                                  </p:childTnLst>
                                </p:cTn>
                              </p:par>
                            </p:childTnLst>
                          </p:cTn>
                        </p:par>
                        <p:par>
                          <p:cTn id="20" fill="hold">
                            <p:stCondLst>
                              <p:cond delay="1999"/>
                            </p:stCondLst>
                            <p:childTnLst>
                              <p:par>
                                <p:cTn id="21" presetID="9" presetClass="entr" fill="hold" grpId="5" nodeType="afterEffect">
                                  <p:stCondLst>
                                    <p:cond delay="0"/>
                                  </p:stCondLst>
                                  <p:iterate>
                                    <p:tmAbs val="0"/>
                                  </p:iterate>
                                  <p:childTnLst>
                                    <p:set>
                                      <p:cBhvr>
                                        <p:cTn id="22" fill="hold"/>
                                        <p:tgtEl>
                                          <p:spTgt spid="312"/>
                                        </p:tgtEl>
                                        <p:attrNameLst>
                                          <p:attrName>style.visibility</p:attrName>
                                        </p:attrNameLst>
                                      </p:cBhvr>
                                      <p:to>
                                        <p:strVal val="visible"/>
                                      </p:to>
                                    </p:set>
                                    <p:animEffect transition="in" filter="dissolve">
                                      <p:cBhvr>
                                        <p:cTn id="23" dur="500"/>
                                        <p:tgtEl>
                                          <p:spTgt spid="3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000000 0.000000 L 0.014329 -0.391761" pathEditMode="relative">
                                      <p:cBhvr>
                                        <p:cTn id="27" dur="1000" fill="hold"/>
                                        <p:tgtEl>
                                          <p:spTgt spid="312"/>
                                        </p:tgtEl>
                                        <p:attrNameLst>
                                          <p:attrName>ppt_x</p:attrName>
                                          <p:attrName>ppt_y</p:attrName>
                                        </p:attrNameLst>
                                      </p:cBhvr>
                                    </p:animMotion>
                                  </p:childTnLst>
                                </p:cTn>
                              </p:par>
                            </p:childTnLst>
                          </p:cTn>
                        </p:par>
                        <p:par>
                          <p:cTn id="28" fill="hold">
                            <p:stCondLst>
                              <p:cond delay="0"/>
                            </p:stCondLst>
                            <p:childTnLst>
                              <p:par>
                                <p:cTn id="29" presetID="9" presetClass="emph" fill="hold" grpId="7" nodeType="withEffect">
                                  <p:stCondLst>
                                    <p:cond delay="0"/>
                                  </p:stCondLst>
                                  <p:childTnLst>
                                    <p:set>
                                      <p:cBhvr>
                                        <p:cTn id="30" dur="indefinite" fill="hold"/>
                                        <p:tgtEl>
                                          <p:spTgt spid="304"/>
                                        </p:tgtEl>
                                        <p:attrNameLst>
                                          <p:attrName>style.opacity</p:attrName>
                                        </p:attrNameLst>
                                      </p:cBhvr>
                                      <p:to>
                                        <p:strVal val="0.50"/>
                                      </p:to>
                                    </p:set>
                                    <p:animEffect filter="image" prLst="opacity: 0.50; ">
                                      <p:cBhvr>
                                        <p:cTn id="31" dur="indefinite" fill="hold"/>
                                        <p:tgtEl>
                                          <p:spTgt spid="304"/>
                                        </p:tgtEl>
                                      </p:cBhvr>
                                    </p:animEffect>
                                  </p:childTnLst>
                                </p:cTn>
                              </p:par>
                            </p:childTnLst>
                          </p:cTn>
                        </p:par>
                        <p:par>
                          <p:cTn id="32" fill="hold">
                            <p:stCondLst>
                              <p:cond delay="0"/>
                            </p:stCondLst>
                            <p:childTnLst>
                              <p:par>
                                <p:cTn id="33" presetID="9" presetClass="emph" fill="hold" grpId="8" nodeType="withEffect">
                                  <p:stCondLst>
                                    <p:cond delay="0"/>
                                  </p:stCondLst>
                                  <p:childTnLst>
                                    <p:set>
                                      <p:cBhvr>
                                        <p:cTn id="34" dur="indefinite" fill="hold"/>
                                        <p:tgtEl>
                                          <p:spTgt spid="305"/>
                                        </p:tgtEl>
                                        <p:attrNameLst>
                                          <p:attrName>style.opacity</p:attrName>
                                        </p:attrNameLst>
                                      </p:cBhvr>
                                      <p:to>
                                        <p:strVal val="0.50"/>
                                      </p:to>
                                    </p:set>
                                    <p:animEffect filter="image" prLst="opacity: 0.50; ">
                                      <p:cBhvr>
                                        <p:cTn id="35" dur="indefinite" fill="hold"/>
                                        <p:tgtEl>
                                          <p:spTgt spid="305"/>
                                        </p:tgtEl>
                                      </p:cBhvr>
                                    </p:animEffect>
                                  </p:childTnLst>
                                </p:cTn>
                              </p:par>
                            </p:childTnLst>
                          </p:cTn>
                        </p:par>
                        <p:par>
                          <p:cTn id="36" fill="hold">
                            <p:stCondLst>
                              <p:cond delay="0"/>
                            </p:stCondLst>
                            <p:childTnLst>
                              <p:par>
                                <p:cTn id="37" presetID="9" presetClass="emph" fill="hold" grpId="9" nodeType="withEffect">
                                  <p:stCondLst>
                                    <p:cond delay="0"/>
                                  </p:stCondLst>
                                  <p:childTnLst>
                                    <p:set>
                                      <p:cBhvr>
                                        <p:cTn id="38" dur="indefinite" fill="hold"/>
                                        <p:tgtEl>
                                          <p:spTgt spid="306"/>
                                        </p:tgtEl>
                                        <p:attrNameLst>
                                          <p:attrName>style.opacity</p:attrName>
                                        </p:attrNameLst>
                                      </p:cBhvr>
                                      <p:to>
                                        <p:strVal val="0.50"/>
                                      </p:to>
                                    </p:set>
                                    <p:animEffect filter="image" prLst="opacity: 0.50; ">
                                      <p:cBhvr>
                                        <p:cTn id="39" dur="indefinite" fill="hold"/>
                                        <p:tgtEl>
                                          <p:spTgt spid="306"/>
                                        </p:tgtEl>
                                      </p:cBhvr>
                                    </p:animEffect>
                                  </p:childTnLst>
                                </p:cTn>
                              </p:par>
                            </p:childTnLst>
                          </p:cTn>
                        </p:par>
                        <p:par>
                          <p:cTn id="40" fill="hold">
                            <p:stCondLst>
                              <p:cond delay="0"/>
                            </p:stCondLst>
                            <p:childTnLst>
                              <p:par>
                                <p:cTn id="41" presetID="9" presetClass="emph" fill="hold" grpId="10" nodeType="withEffect">
                                  <p:stCondLst>
                                    <p:cond delay="0"/>
                                  </p:stCondLst>
                                  <p:childTnLst>
                                    <p:set>
                                      <p:cBhvr>
                                        <p:cTn id="42" dur="indefinite" fill="hold"/>
                                        <p:tgtEl>
                                          <p:spTgt spid="307"/>
                                        </p:tgtEl>
                                        <p:attrNameLst>
                                          <p:attrName>style.opacity</p:attrName>
                                        </p:attrNameLst>
                                      </p:cBhvr>
                                      <p:to>
                                        <p:strVal val="0.50"/>
                                      </p:to>
                                    </p:set>
                                    <p:animEffect filter="image" prLst="opacity: 0.50; ">
                                      <p:cBhvr>
                                        <p:cTn id="43" dur="indefinite" fill="hold"/>
                                        <p:tgtEl>
                                          <p:spTgt spid="307"/>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311"/>
                                        </p:tgtEl>
                                        <p:attrNameLst>
                                          <p:attrName>style.visibility</p:attrName>
                                        </p:attrNameLst>
                                      </p:cBhvr>
                                      <p:to>
                                        <p:strVal val="visible"/>
                                      </p:to>
                                    </p:set>
                                    <p:animEffect transition="in" filter="dissolve">
                                      <p:cBhvr>
                                        <p:cTn id="47" dur="1000"/>
                                        <p:tgtEl>
                                          <p:spTgt spid="311"/>
                                        </p:tgtEl>
                                      </p:cBhvr>
                                    </p:animEffect>
                                  </p:childTnLst>
                                </p:cTn>
                              </p:par>
                            </p:childTnLst>
                          </p:cTn>
                        </p:par>
                        <p:par>
                          <p:cTn id="48" fill="hold">
                            <p:stCondLst>
                              <p:cond delay="2000"/>
                            </p:stCondLst>
                            <p:childTnLst>
                              <p:par>
                                <p:cTn id="49" presetID="9" presetClass="entr" fill="hold" grpId="12" nodeType="afterEffect">
                                  <p:stCondLst>
                                    <p:cond delay="0"/>
                                  </p:stCondLst>
                                  <p:iterate>
                                    <p:tmAbs val="0"/>
                                  </p:iterate>
                                  <p:childTnLst>
                                    <p:set>
                                      <p:cBhvr>
                                        <p:cTn id="50" fill="hold"/>
                                        <p:tgtEl>
                                          <p:spTgt spid="308"/>
                                        </p:tgtEl>
                                        <p:attrNameLst>
                                          <p:attrName>style.visibility</p:attrName>
                                        </p:attrNameLst>
                                      </p:cBhvr>
                                      <p:to>
                                        <p:strVal val="visible"/>
                                      </p:to>
                                    </p:set>
                                    <p:animEffect transition="in" filter="dissolve">
                                      <p:cBhvr>
                                        <p:cTn id="51"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4" grpId="7" animBg="1" advAuto="0"/>
      <p:bldP spid="305" grpId="2" animBg="1" advAuto="0"/>
      <p:bldP spid="305" grpId="8" animBg="1" advAuto="0"/>
      <p:bldP spid="306" grpId="3" animBg="1" advAuto="0"/>
      <p:bldP spid="306" grpId="9" animBg="1" advAuto="0"/>
      <p:bldP spid="307" grpId="4" animBg="1" advAuto="0"/>
      <p:bldP spid="307" grpId="10" animBg="1" advAuto="0"/>
      <p:bldP spid="308" grpId="12" animBg="1" advAuto="0"/>
      <p:bldP spid="311" grpId="11" animBg="1" advAuto="0"/>
      <p:bldP spid="312"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 name="Group 319"/>
          <p:cNvGrpSpPr/>
          <p:nvPr/>
        </p:nvGrpSpPr>
        <p:grpSpPr>
          <a:xfrm>
            <a:off x="30703" y="2686520"/>
            <a:ext cx="7563361" cy="5487490"/>
            <a:chOff x="0" y="0"/>
            <a:chExt cx="7563359" cy="5487489"/>
          </a:xfrm>
        </p:grpSpPr>
        <p:sp>
          <p:nvSpPr>
            <p:cNvPr id="317" name="Shape 317"/>
            <p:cNvSpPr/>
            <p:nvPr/>
          </p:nvSpPr>
          <p:spPr>
            <a:xfrm>
              <a:off x="0" y="0"/>
              <a:ext cx="7563360" cy="5487490"/>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318" name="Shape 318"/>
            <p:cNvSpPr/>
            <p:nvPr/>
          </p:nvSpPr>
          <p:spPr>
            <a:xfrm>
              <a:off x="1272611" y="364771"/>
              <a:ext cx="4830007" cy="1762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lang="he-IL" sz="3000" dirty="0"/>
                <a:t>התא</a:t>
              </a:r>
            </a:p>
            <a:p>
              <a:pPr defTabSz="1300480">
                <a:defRPr sz="2600" b="1">
                  <a:solidFill>
                    <a:srgbClr val="1F497D"/>
                  </a:solidFill>
                  <a:latin typeface="Calibri"/>
                  <a:ea typeface="Calibri"/>
                  <a:cs typeface="Calibri"/>
                  <a:sym typeface="Calibri"/>
                </a:defRPr>
              </a:pPr>
              <a:r>
                <a:rPr lang="he-IL" sz="3000" dirty="0"/>
                <a:t>הביוכימיה של התא קורית במי מלח</a:t>
              </a:r>
            </a:p>
          </p:txBody>
        </p:sp>
      </p:grpSp>
      <p:sp>
        <p:nvSpPr>
          <p:cNvPr id="320" name="Shape 320"/>
          <p:cNvSpPr/>
          <p:nvPr/>
        </p:nvSpPr>
        <p:spPr>
          <a:xfrm>
            <a:off x="435645" y="1009165"/>
            <a:ext cx="11586331" cy="775625"/>
          </a:xfrm>
          <a:prstGeom prst="rect">
            <a:avLst/>
          </a:prstGeom>
          <a:ln w="12700">
            <a:miter lim="400000"/>
          </a:ln>
          <a:extLst>
            <a:ext uri="{C572A759-6A51-4108-AA02-DFA0A04FC94B}">
              <ma14:wrappingTextBoxFlag xmlns:ma14="http://schemas.microsoft.com/office/mac/drawingml/2011/main" xmlns="" val="1"/>
            </a:ext>
          </a:extLst>
        </p:spPr>
        <p:txBody>
          <a:bodyPr lIns="64022" tIns="64022" rIns="64022" bIns="64022">
            <a:spAutoFit/>
          </a:bodyPr>
          <a:lstStyle>
            <a:lvl1pPr algn="l" defTabSz="1300480">
              <a:defRPr>
                <a:solidFill>
                  <a:srgbClr val="0071AD"/>
                </a:solidFill>
                <a:latin typeface="Helvetica Light"/>
                <a:ea typeface="Helvetica Light"/>
                <a:cs typeface="Helvetica Light"/>
                <a:sym typeface="Helvetica Light"/>
              </a:defRPr>
            </a:lvl1pPr>
          </a:lstStyle>
          <a:p>
            <a:r>
              <a:rPr lang="he-IL" dirty="0"/>
              <a:t>מה הן מולקולות של אותות </a:t>
            </a:r>
            <a:r>
              <a:rPr lang="he-IL" dirty="0" err="1"/>
              <a:t>רדוקס</a:t>
            </a:r>
            <a:r>
              <a:rPr lang="he-IL" dirty="0"/>
              <a:t>?</a:t>
            </a:r>
          </a:p>
        </p:txBody>
      </p:sp>
      <p:sp>
        <p:nvSpPr>
          <p:cNvPr id="321" name="Shape 321"/>
          <p:cNvSpPr/>
          <p:nvPr/>
        </p:nvSpPr>
        <p:spPr>
          <a:xfrm>
            <a:off x="5482101" y="5569920"/>
            <a:ext cx="655639" cy="195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800"/>
            </a:lvl1pPr>
          </a:lstStyle>
          <a:p>
            <a:r>
              <a:t>}</a:t>
            </a:r>
          </a:p>
        </p:txBody>
      </p:sp>
      <p:sp>
        <p:nvSpPr>
          <p:cNvPr id="322" name="Shape 322"/>
          <p:cNvSpPr/>
          <p:nvPr/>
        </p:nvSpPr>
        <p:spPr>
          <a:xfrm>
            <a:off x="1934715" y="5386786"/>
            <a:ext cx="2994409" cy="425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rPr lang="he-IL" dirty="0"/>
              <a:t>מולקולות של אותות </a:t>
            </a:r>
            <a:r>
              <a:rPr lang="he-IL" dirty="0" err="1"/>
              <a:t>רדוקס</a:t>
            </a:r>
            <a:endParaRPr dirty="0"/>
          </a:p>
        </p:txBody>
      </p:sp>
      <p:grpSp>
        <p:nvGrpSpPr>
          <p:cNvPr id="3" name="Group 2"/>
          <p:cNvGrpSpPr/>
          <p:nvPr/>
        </p:nvGrpSpPr>
        <p:grpSpPr>
          <a:xfrm>
            <a:off x="2051201" y="5782951"/>
            <a:ext cx="3334235" cy="1825728"/>
            <a:chOff x="2051201" y="5782951"/>
            <a:chExt cx="3334235" cy="1825728"/>
          </a:xfrm>
        </p:grpSpPr>
        <p:pic>
          <p:nvPicPr>
            <p:cNvPr id="323" name="blue_molecule.png"/>
            <p:cNvPicPr>
              <a:picLocks noChangeAspect="1"/>
            </p:cNvPicPr>
            <p:nvPr/>
          </p:nvPicPr>
          <p:blipFill>
            <a:blip r:embed="rId3"/>
            <a:stretch>
              <a:fillRect/>
            </a:stretch>
          </p:blipFill>
          <p:spPr>
            <a:xfrm>
              <a:off x="2125412" y="5782951"/>
              <a:ext cx="566993" cy="375634"/>
            </a:xfrm>
            <a:prstGeom prst="rect">
              <a:avLst/>
            </a:prstGeom>
            <a:ln w="12700" cap="flat">
              <a:noFill/>
              <a:miter lim="400000"/>
            </a:ln>
            <a:effectLst/>
          </p:spPr>
        </p:pic>
        <p:pic>
          <p:nvPicPr>
            <p:cNvPr id="324" name="red_molecule.png"/>
            <p:cNvPicPr>
              <a:picLocks noChangeAspect="1"/>
            </p:cNvPicPr>
            <p:nvPr/>
          </p:nvPicPr>
          <p:blipFill>
            <a:blip r:embed="rId4"/>
            <a:stretch>
              <a:fillRect/>
            </a:stretch>
          </p:blipFill>
          <p:spPr>
            <a:xfrm>
              <a:off x="4480746" y="5808840"/>
              <a:ext cx="460440" cy="323857"/>
            </a:xfrm>
            <a:prstGeom prst="rect">
              <a:avLst/>
            </a:prstGeom>
            <a:ln w="12700" cap="flat">
              <a:noFill/>
              <a:miter lim="400000"/>
            </a:ln>
            <a:effectLst/>
          </p:spPr>
        </p:pic>
        <p:pic>
          <p:nvPicPr>
            <p:cNvPr id="325" name="blue_molecule.png"/>
            <p:cNvPicPr>
              <a:picLocks noChangeAspect="1"/>
            </p:cNvPicPr>
            <p:nvPr/>
          </p:nvPicPr>
          <p:blipFill>
            <a:blip r:embed="rId3"/>
            <a:stretch>
              <a:fillRect/>
            </a:stretch>
          </p:blipFill>
          <p:spPr>
            <a:xfrm>
              <a:off x="4634625" y="7233046"/>
              <a:ext cx="566994" cy="375633"/>
            </a:xfrm>
            <a:prstGeom prst="rect">
              <a:avLst/>
            </a:prstGeom>
            <a:ln w="12700" cap="flat">
              <a:noFill/>
              <a:miter lim="400000"/>
            </a:ln>
            <a:effectLst/>
          </p:spPr>
        </p:pic>
        <p:pic>
          <p:nvPicPr>
            <p:cNvPr id="326" name="red_molecule.png"/>
            <p:cNvPicPr>
              <a:picLocks noChangeAspect="1"/>
            </p:cNvPicPr>
            <p:nvPr/>
          </p:nvPicPr>
          <p:blipFill>
            <a:blip r:embed="rId4"/>
            <a:stretch>
              <a:fillRect/>
            </a:stretch>
          </p:blipFill>
          <p:spPr>
            <a:xfrm>
              <a:off x="2765143" y="5993383"/>
              <a:ext cx="460441" cy="323858"/>
            </a:xfrm>
            <a:prstGeom prst="rect">
              <a:avLst/>
            </a:prstGeom>
            <a:ln w="12700" cap="flat">
              <a:noFill/>
              <a:miter lim="400000"/>
            </a:ln>
            <a:effectLst/>
          </p:spPr>
        </p:pic>
        <p:pic>
          <p:nvPicPr>
            <p:cNvPr id="327" name="blue_molecule.png"/>
            <p:cNvPicPr>
              <a:picLocks noChangeAspect="1"/>
            </p:cNvPicPr>
            <p:nvPr/>
          </p:nvPicPr>
          <p:blipFill>
            <a:blip r:embed="rId3"/>
            <a:stretch>
              <a:fillRect/>
            </a:stretch>
          </p:blipFill>
          <p:spPr>
            <a:xfrm>
              <a:off x="3747243" y="7153295"/>
              <a:ext cx="566994" cy="375633"/>
            </a:xfrm>
            <a:prstGeom prst="rect">
              <a:avLst/>
            </a:prstGeom>
            <a:ln w="12700" cap="flat">
              <a:noFill/>
              <a:miter lim="400000"/>
            </a:ln>
            <a:effectLst/>
          </p:spPr>
        </p:pic>
        <p:pic>
          <p:nvPicPr>
            <p:cNvPr id="328" name="red_molecule.png"/>
            <p:cNvPicPr>
              <a:picLocks noChangeAspect="1"/>
            </p:cNvPicPr>
            <p:nvPr/>
          </p:nvPicPr>
          <p:blipFill>
            <a:blip r:embed="rId4"/>
            <a:stretch>
              <a:fillRect/>
            </a:stretch>
          </p:blipFill>
          <p:spPr>
            <a:xfrm>
              <a:off x="2927561" y="7179182"/>
              <a:ext cx="460441" cy="323858"/>
            </a:xfrm>
            <a:prstGeom prst="rect">
              <a:avLst/>
            </a:prstGeom>
            <a:ln w="12700" cap="flat">
              <a:noFill/>
              <a:miter lim="400000"/>
            </a:ln>
            <a:effectLst/>
          </p:spPr>
        </p:pic>
        <p:pic>
          <p:nvPicPr>
            <p:cNvPr id="329" name="blue_molecule.png"/>
            <p:cNvPicPr>
              <a:picLocks noChangeAspect="1"/>
            </p:cNvPicPr>
            <p:nvPr/>
          </p:nvPicPr>
          <p:blipFill>
            <a:blip r:embed="rId3"/>
            <a:stretch>
              <a:fillRect/>
            </a:stretch>
          </p:blipFill>
          <p:spPr>
            <a:xfrm>
              <a:off x="3196932" y="6191642"/>
              <a:ext cx="566994" cy="375634"/>
            </a:xfrm>
            <a:prstGeom prst="rect">
              <a:avLst/>
            </a:prstGeom>
            <a:ln w="12700" cap="flat">
              <a:noFill/>
              <a:miter lim="400000"/>
            </a:ln>
            <a:effectLst/>
          </p:spPr>
        </p:pic>
        <p:pic>
          <p:nvPicPr>
            <p:cNvPr id="330" name="red_molecule.png"/>
            <p:cNvPicPr>
              <a:picLocks noChangeAspect="1"/>
            </p:cNvPicPr>
            <p:nvPr/>
          </p:nvPicPr>
          <p:blipFill>
            <a:blip r:embed="rId4"/>
            <a:stretch>
              <a:fillRect/>
            </a:stretch>
          </p:blipFill>
          <p:spPr>
            <a:xfrm>
              <a:off x="4480746" y="6385892"/>
              <a:ext cx="460440" cy="323858"/>
            </a:xfrm>
            <a:prstGeom prst="rect">
              <a:avLst/>
            </a:prstGeom>
            <a:ln w="12700" cap="flat">
              <a:noFill/>
              <a:miter lim="400000"/>
            </a:ln>
            <a:effectLst/>
          </p:spPr>
        </p:pic>
        <p:pic>
          <p:nvPicPr>
            <p:cNvPr id="331" name="blue_molecule.png"/>
            <p:cNvPicPr>
              <a:picLocks noChangeAspect="1"/>
            </p:cNvPicPr>
            <p:nvPr/>
          </p:nvPicPr>
          <p:blipFill>
            <a:blip r:embed="rId3"/>
            <a:stretch>
              <a:fillRect/>
            </a:stretch>
          </p:blipFill>
          <p:spPr>
            <a:xfrm>
              <a:off x="2230608" y="6847771"/>
              <a:ext cx="566994" cy="375633"/>
            </a:xfrm>
            <a:prstGeom prst="rect">
              <a:avLst/>
            </a:prstGeom>
            <a:ln w="12700" cap="flat">
              <a:noFill/>
              <a:miter lim="400000"/>
            </a:ln>
            <a:effectLst/>
          </p:spPr>
        </p:pic>
        <p:pic>
          <p:nvPicPr>
            <p:cNvPr id="332" name="red_molecule.png"/>
            <p:cNvPicPr>
              <a:picLocks noChangeAspect="1"/>
            </p:cNvPicPr>
            <p:nvPr/>
          </p:nvPicPr>
          <p:blipFill>
            <a:blip r:embed="rId4"/>
            <a:stretch>
              <a:fillRect/>
            </a:stretch>
          </p:blipFill>
          <p:spPr>
            <a:xfrm>
              <a:off x="2329027" y="6385892"/>
              <a:ext cx="460441" cy="323858"/>
            </a:xfrm>
            <a:prstGeom prst="rect">
              <a:avLst/>
            </a:prstGeom>
            <a:ln w="12700" cap="flat">
              <a:noFill/>
              <a:miter lim="400000"/>
            </a:ln>
            <a:effectLst/>
          </p:spPr>
        </p:pic>
        <p:pic>
          <p:nvPicPr>
            <p:cNvPr id="333" name="blue_molecule.png"/>
            <p:cNvPicPr>
              <a:picLocks noChangeAspect="1"/>
            </p:cNvPicPr>
            <p:nvPr/>
          </p:nvPicPr>
          <p:blipFill>
            <a:blip r:embed="rId3"/>
            <a:stretch>
              <a:fillRect/>
            </a:stretch>
          </p:blipFill>
          <p:spPr>
            <a:xfrm>
              <a:off x="3001689" y="6692612"/>
              <a:ext cx="566994" cy="375633"/>
            </a:xfrm>
            <a:prstGeom prst="rect">
              <a:avLst/>
            </a:prstGeom>
            <a:ln w="12700" cap="flat">
              <a:noFill/>
              <a:miter lim="400000"/>
            </a:ln>
            <a:effectLst/>
          </p:spPr>
        </p:pic>
        <p:pic>
          <p:nvPicPr>
            <p:cNvPr id="334" name="red_molecule.png"/>
            <p:cNvPicPr>
              <a:picLocks noChangeAspect="1"/>
            </p:cNvPicPr>
            <p:nvPr/>
          </p:nvPicPr>
          <p:blipFill>
            <a:blip r:embed="rId4"/>
            <a:stretch>
              <a:fillRect/>
            </a:stretch>
          </p:blipFill>
          <p:spPr>
            <a:xfrm>
              <a:off x="3927520" y="6718499"/>
              <a:ext cx="460441" cy="323858"/>
            </a:xfrm>
            <a:prstGeom prst="rect">
              <a:avLst/>
            </a:prstGeom>
            <a:ln w="12700" cap="flat">
              <a:noFill/>
              <a:miter lim="400000"/>
            </a:ln>
            <a:effectLst/>
          </p:spPr>
        </p:pic>
        <p:pic>
          <p:nvPicPr>
            <p:cNvPr id="335" name="blue_molecule.png"/>
            <p:cNvPicPr>
              <a:picLocks noChangeAspect="1"/>
            </p:cNvPicPr>
            <p:nvPr/>
          </p:nvPicPr>
          <p:blipFill>
            <a:blip r:embed="rId3"/>
            <a:stretch>
              <a:fillRect/>
            </a:stretch>
          </p:blipFill>
          <p:spPr>
            <a:xfrm>
              <a:off x="3890628" y="6126226"/>
              <a:ext cx="566994" cy="375633"/>
            </a:xfrm>
            <a:prstGeom prst="rect">
              <a:avLst/>
            </a:prstGeom>
            <a:ln w="12700" cap="flat">
              <a:noFill/>
              <a:miter lim="400000"/>
            </a:ln>
            <a:effectLst/>
          </p:spPr>
        </p:pic>
        <p:pic>
          <p:nvPicPr>
            <p:cNvPr id="336" name="red_molecule.png"/>
            <p:cNvPicPr>
              <a:picLocks noChangeAspect="1"/>
            </p:cNvPicPr>
            <p:nvPr/>
          </p:nvPicPr>
          <p:blipFill>
            <a:blip r:embed="rId4"/>
            <a:stretch>
              <a:fillRect/>
            </a:stretch>
          </p:blipFill>
          <p:spPr>
            <a:xfrm>
              <a:off x="3434347" y="5808840"/>
              <a:ext cx="460441" cy="323857"/>
            </a:xfrm>
            <a:prstGeom prst="rect">
              <a:avLst/>
            </a:prstGeom>
            <a:ln w="12700" cap="flat">
              <a:noFill/>
              <a:miter lim="400000"/>
            </a:ln>
            <a:effectLst/>
          </p:spPr>
        </p:pic>
        <p:pic>
          <p:nvPicPr>
            <p:cNvPr id="337" name="blue_molecule.png"/>
            <p:cNvPicPr>
              <a:picLocks noChangeAspect="1"/>
            </p:cNvPicPr>
            <p:nvPr/>
          </p:nvPicPr>
          <p:blipFill>
            <a:blip r:embed="rId3"/>
            <a:stretch>
              <a:fillRect/>
            </a:stretch>
          </p:blipFill>
          <p:spPr>
            <a:xfrm>
              <a:off x="4818442" y="6692612"/>
              <a:ext cx="566994" cy="375633"/>
            </a:xfrm>
            <a:prstGeom prst="rect">
              <a:avLst/>
            </a:prstGeom>
            <a:ln w="12700" cap="flat">
              <a:noFill/>
              <a:miter lim="400000"/>
            </a:ln>
            <a:effectLst/>
          </p:spPr>
        </p:pic>
        <p:pic>
          <p:nvPicPr>
            <p:cNvPr id="338" name="red_molecule.png"/>
            <p:cNvPicPr>
              <a:picLocks noChangeAspect="1"/>
            </p:cNvPicPr>
            <p:nvPr/>
          </p:nvPicPr>
          <p:blipFill>
            <a:blip r:embed="rId4"/>
            <a:stretch>
              <a:fillRect/>
            </a:stretch>
          </p:blipFill>
          <p:spPr>
            <a:xfrm>
              <a:off x="2051201" y="7258934"/>
              <a:ext cx="460441" cy="323858"/>
            </a:xfrm>
            <a:prstGeom prst="rect">
              <a:avLst/>
            </a:prstGeom>
            <a:ln w="12700" cap="flat">
              <a:noFill/>
              <a:miter lim="400000"/>
            </a:ln>
            <a:effectLst/>
          </p:spPr>
        </p:pic>
      </p:grpSp>
      <p:grpSp>
        <p:nvGrpSpPr>
          <p:cNvPr id="345" name="Group 345"/>
          <p:cNvGrpSpPr/>
          <p:nvPr/>
        </p:nvGrpSpPr>
        <p:grpSpPr>
          <a:xfrm>
            <a:off x="2294838" y="4531326"/>
            <a:ext cx="2638185" cy="821676"/>
            <a:chOff x="0" y="0"/>
            <a:chExt cx="2638183" cy="821674"/>
          </a:xfrm>
        </p:grpSpPr>
        <p:sp>
          <p:nvSpPr>
            <p:cNvPr id="339" name="Shape 339"/>
            <p:cNvSpPr/>
            <p:nvPr/>
          </p:nvSpPr>
          <p:spPr>
            <a:xfrm rot="5400000">
              <a:off x="-243018"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0" name="Shape 340"/>
            <p:cNvSpPr/>
            <p:nvPr/>
          </p:nvSpPr>
          <p:spPr>
            <a:xfrm rot="5400000">
              <a:off x="2059526"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1" name="Shape 341"/>
            <p:cNvSpPr/>
            <p:nvPr/>
          </p:nvSpPr>
          <p:spPr>
            <a:xfrm rot="5400000">
              <a:off x="1599017"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2" name="Shape 342"/>
            <p:cNvSpPr/>
            <p:nvPr/>
          </p:nvSpPr>
          <p:spPr>
            <a:xfrm rot="5400000">
              <a:off x="1138508" y="243017"/>
              <a:ext cx="821676"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3" name="Shape 343"/>
            <p:cNvSpPr/>
            <p:nvPr/>
          </p:nvSpPr>
          <p:spPr>
            <a:xfrm rot="5400000">
              <a:off x="678000"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4" name="Shape 344"/>
            <p:cNvSpPr/>
            <p:nvPr/>
          </p:nvSpPr>
          <p:spPr>
            <a:xfrm rot="5400000">
              <a:off x="217491"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grpSp>
      <p:sp>
        <p:nvSpPr>
          <p:cNvPr id="347" name="Shape 347"/>
          <p:cNvSpPr/>
          <p:nvPr/>
        </p:nvSpPr>
        <p:spPr>
          <a:xfrm>
            <a:off x="6087880" y="2361557"/>
            <a:ext cx="6698854" cy="5410843"/>
          </a:xfrm>
          <a:custGeom>
            <a:avLst/>
            <a:gdLst/>
            <a:ahLst/>
            <a:cxnLst>
              <a:cxn ang="0">
                <a:pos x="wd2" y="hd2"/>
              </a:cxn>
              <a:cxn ang="5400000">
                <a:pos x="wd2" y="hd2"/>
              </a:cxn>
              <a:cxn ang="10800000">
                <a:pos x="wd2" y="hd2"/>
              </a:cxn>
              <a:cxn ang="16200000">
                <a:pos x="wd2" y="hd2"/>
              </a:cxn>
            </a:cxnLst>
            <a:rect l="0" t="0" r="r" b="b"/>
            <a:pathLst>
              <a:path w="21600" h="21600" extrusionOk="0">
                <a:moveTo>
                  <a:pt x="1978" y="0"/>
                </a:moveTo>
                <a:cubicBezTo>
                  <a:pt x="1662" y="0"/>
                  <a:pt x="1406" y="287"/>
                  <a:pt x="1406" y="640"/>
                </a:cubicBezTo>
                <a:lnTo>
                  <a:pt x="1406" y="14901"/>
                </a:lnTo>
                <a:lnTo>
                  <a:pt x="0" y="15917"/>
                </a:lnTo>
                <a:lnTo>
                  <a:pt x="1406" y="16935"/>
                </a:lnTo>
                <a:lnTo>
                  <a:pt x="1406" y="20960"/>
                </a:lnTo>
                <a:cubicBezTo>
                  <a:pt x="1406" y="21313"/>
                  <a:pt x="1662" y="21600"/>
                  <a:pt x="1978" y="21600"/>
                </a:cubicBezTo>
                <a:lnTo>
                  <a:pt x="21028" y="21600"/>
                </a:lnTo>
                <a:cubicBezTo>
                  <a:pt x="21344" y="21600"/>
                  <a:pt x="21600" y="21313"/>
                  <a:pt x="21600" y="20960"/>
                </a:cubicBezTo>
                <a:lnTo>
                  <a:pt x="21600" y="640"/>
                </a:lnTo>
                <a:cubicBezTo>
                  <a:pt x="21600" y="287"/>
                  <a:pt x="21344" y="0"/>
                  <a:pt x="21028" y="0"/>
                </a:cubicBezTo>
                <a:lnTo>
                  <a:pt x="1978" y="0"/>
                </a:lnTo>
                <a:close/>
              </a:path>
            </a:pathLst>
          </a:custGeom>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lIns="548640" tIns="144497" rIns="144497" bIns="144497">
            <a:normAutofit/>
          </a:bodyPr>
          <a:lstStyle/>
          <a:p>
            <a:pPr algn="l" defTabSz="710929">
              <a:defRPr sz="2624">
                <a:solidFill>
                  <a:srgbClr val="000000"/>
                </a:solidFill>
                <a:latin typeface="Helvetica"/>
                <a:ea typeface="Helvetica"/>
                <a:cs typeface="Helvetica"/>
                <a:sym typeface="Helvetica"/>
              </a:defRPr>
            </a:pPr>
            <a:r>
              <a:rPr lang="he-IL" dirty="0">
                <a:solidFill>
                  <a:srgbClr val="3DA547"/>
                </a:solidFill>
              </a:rPr>
              <a:t>מולקולות של אותות </a:t>
            </a:r>
            <a:r>
              <a:rPr lang="he-IL" dirty="0" err="1">
                <a:solidFill>
                  <a:srgbClr val="3DA547"/>
                </a:solidFill>
              </a:rPr>
              <a:t>רדוקס</a:t>
            </a:r>
            <a:endParaRPr lang="he-IL" dirty="0">
              <a:solidFill>
                <a:srgbClr val="3DA547"/>
              </a:solidFill>
            </a:endParaRPr>
          </a:p>
          <a:p>
            <a:pPr algn="l" defTabSz="710929">
              <a:defRPr sz="2624">
                <a:solidFill>
                  <a:srgbClr val="000000"/>
                </a:solidFill>
                <a:latin typeface="Helvetica"/>
                <a:ea typeface="Helvetica"/>
                <a:cs typeface="Helvetica"/>
                <a:sym typeface="Helvetica"/>
              </a:defRPr>
            </a:pPr>
            <a:r>
              <a:rPr lang="he-IL" dirty="0">
                <a:solidFill>
                  <a:srgbClr val="3DA547"/>
                </a:solidFill>
              </a:rPr>
              <a:t>עשויות ממי מלח בתוך כל תא של הגוף וחיוניות לחיים</a:t>
            </a:r>
            <a:endParaRPr dirty="0">
              <a:solidFill>
                <a:srgbClr val="6B6B6B"/>
              </a:solidFill>
            </a:endParaRPr>
          </a:p>
          <a:p>
            <a:pPr marL="339198" indent="-339198" algn="l" defTabSz="710929">
              <a:spcBef>
                <a:spcPts val="600"/>
              </a:spcBef>
              <a:buSzPct val="100000"/>
              <a:buChar char="•"/>
              <a:defRPr sz="2624">
                <a:solidFill>
                  <a:srgbClr val="6C6C6C"/>
                </a:solidFill>
                <a:latin typeface="Helvetica Light"/>
                <a:ea typeface="Helvetica Light"/>
                <a:cs typeface="Helvetica Light"/>
                <a:sym typeface="Helvetica Light"/>
              </a:defRPr>
            </a:pPr>
            <a:r>
              <a:rPr lang="he-IL" b="1" dirty="0" err="1">
                <a:solidFill>
                  <a:srgbClr val="6CA7DB"/>
                </a:solidFill>
                <a:latin typeface="Helvetica"/>
                <a:ea typeface="Helvetica"/>
                <a:cs typeface="Helvetica"/>
                <a:sym typeface="Helvetica"/>
              </a:rPr>
              <a:t>רדוקנטס</a:t>
            </a:r>
            <a:r>
              <a:rPr lang="he-IL" b="1" dirty="0">
                <a:solidFill>
                  <a:srgbClr val="6CA7DB"/>
                </a:solidFill>
                <a:latin typeface="Helvetica"/>
                <a:ea typeface="Helvetica"/>
                <a:cs typeface="Helvetica"/>
                <a:sym typeface="Helvetica"/>
              </a:rPr>
              <a:t>: נושאים את המסר שאומר לתאים שלך להפעיל נוגדי </a:t>
            </a:r>
            <a:r>
              <a:rPr lang="he-IL" b="1" dirty="0" err="1">
                <a:solidFill>
                  <a:srgbClr val="6CA7DB"/>
                </a:solidFill>
                <a:latin typeface="Helvetica"/>
                <a:ea typeface="Helvetica"/>
                <a:cs typeface="Helvetica"/>
                <a:sym typeface="Helvetica"/>
              </a:rPr>
              <a:t>חימצון</a:t>
            </a:r>
            <a:r>
              <a:rPr lang="he-IL" b="1" dirty="0">
                <a:solidFill>
                  <a:srgbClr val="6CA7DB"/>
                </a:solidFill>
                <a:latin typeface="Helvetica"/>
                <a:ea typeface="Helvetica"/>
                <a:cs typeface="Helvetica"/>
                <a:sym typeface="Helvetica"/>
              </a:rPr>
              <a:t>. נוגדי </a:t>
            </a:r>
            <a:r>
              <a:rPr lang="he-IL" b="1" dirty="0" err="1">
                <a:solidFill>
                  <a:srgbClr val="6CA7DB"/>
                </a:solidFill>
                <a:latin typeface="Helvetica"/>
                <a:ea typeface="Helvetica"/>
                <a:cs typeface="Helvetica"/>
                <a:sym typeface="Helvetica"/>
              </a:rPr>
              <a:t>חימצון</a:t>
            </a:r>
            <a:r>
              <a:rPr lang="he-IL" b="1" dirty="0">
                <a:solidFill>
                  <a:srgbClr val="6CA7DB"/>
                </a:solidFill>
                <a:latin typeface="Helvetica"/>
                <a:ea typeface="Helvetica"/>
                <a:cs typeface="Helvetica"/>
                <a:sym typeface="Helvetica"/>
              </a:rPr>
              <a:t> עוזרים למניעת נזק לתא ומחלות</a:t>
            </a:r>
          </a:p>
          <a:p>
            <a:pPr marL="339198" indent="-339198" algn="l" defTabSz="710929">
              <a:spcBef>
                <a:spcPts val="600"/>
              </a:spcBef>
              <a:buSzPct val="100000"/>
              <a:buChar char="•"/>
              <a:defRPr sz="2624">
                <a:solidFill>
                  <a:srgbClr val="6C6C6C"/>
                </a:solidFill>
                <a:latin typeface="Helvetica Light"/>
                <a:ea typeface="Helvetica Light"/>
                <a:cs typeface="Helvetica Light"/>
                <a:sym typeface="Helvetica Light"/>
              </a:defRPr>
            </a:pPr>
            <a:r>
              <a:rPr lang="he-IL" b="1" dirty="0">
                <a:solidFill>
                  <a:srgbClr val="FD2620"/>
                </a:solidFill>
                <a:latin typeface="Helvetica"/>
                <a:ea typeface="Helvetica"/>
                <a:cs typeface="Helvetica"/>
                <a:sym typeface="Helvetica"/>
              </a:rPr>
              <a:t>נוגדי </a:t>
            </a:r>
            <a:r>
              <a:rPr lang="he-IL" b="1" dirty="0" err="1">
                <a:solidFill>
                  <a:srgbClr val="FD2620"/>
                </a:solidFill>
                <a:latin typeface="Helvetica"/>
                <a:ea typeface="Helvetica"/>
                <a:cs typeface="Helvetica"/>
                <a:sym typeface="Helvetica"/>
              </a:rPr>
              <a:t>חימצון</a:t>
            </a:r>
            <a:r>
              <a:rPr lang="he-IL" b="1" dirty="0">
                <a:solidFill>
                  <a:srgbClr val="FD2620"/>
                </a:solidFill>
                <a:latin typeface="Helvetica"/>
                <a:ea typeface="Helvetica"/>
                <a:cs typeface="Helvetica"/>
                <a:sym typeface="Helvetica"/>
              </a:rPr>
              <a:t>: אחראים לאפשר לתא המתאים לתקשר עם גופך כדי להבטיח פעולה מיטבית של מערכת החיסון – להגנה נגד פטריות מזיקות, וירוסים וזיהום. </a:t>
            </a:r>
            <a:endParaRPr dirty="0">
              <a:solidFill>
                <a:srgbClr val="6B6B6B"/>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9"/>
                                        </p:tgtEl>
                                        <p:attrNameLst>
                                          <p:attrName>style.visibility</p:attrName>
                                        </p:attrNameLst>
                                      </p:cBhvr>
                                      <p:to>
                                        <p:strVal val="visible"/>
                                      </p:to>
                                    </p:set>
                                    <p:anim calcmode="lin" valueType="num">
                                      <p:cBhvr>
                                        <p:cTn id="7" dur="750" fill="hold"/>
                                        <p:tgtEl>
                                          <p:spTgt spid="319"/>
                                        </p:tgtEl>
                                        <p:attrNameLst>
                                          <p:attrName>ppt_w</p:attrName>
                                        </p:attrNameLst>
                                      </p:cBhvr>
                                      <p:tavLst>
                                        <p:tav tm="0">
                                          <p:val>
                                            <p:fltVal val="0"/>
                                          </p:val>
                                        </p:tav>
                                        <p:tav tm="100000">
                                          <p:val>
                                            <p:strVal val="#ppt_w"/>
                                          </p:val>
                                        </p:tav>
                                      </p:tavLst>
                                    </p:anim>
                                    <p:anim calcmode="lin" valueType="num">
                                      <p:cBhvr>
                                        <p:cTn id="8" dur="750" fill="hold"/>
                                        <p:tgtEl>
                                          <p:spTgt spid="31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1" fill="hold" nodeType="after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wipe(up)">
                                      <p:cBhvr>
                                        <p:cTn id="12" dur="500"/>
                                        <p:tgtEl>
                                          <p:spTgt spid="345"/>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322"/>
                                        </p:tgtEl>
                                        <p:attrNameLst>
                                          <p:attrName>style.visibility</p:attrName>
                                        </p:attrNameLst>
                                      </p:cBhvr>
                                      <p:to>
                                        <p:strVal val="visible"/>
                                      </p:to>
                                    </p:set>
                                    <p:animEffect transition="in" filter="wipe(up)">
                                      <p:cBhvr>
                                        <p:cTn id="16" dur="10"/>
                                        <p:tgtEl>
                                          <p:spTgt spid="322"/>
                                        </p:tgtEl>
                                      </p:cBhvr>
                                    </p:animEffect>
                                  </p:childTnLst>
                                </p:cTn>
                              </p:par>
                            </p:childTnLst>
                          </p:cTn>
                        </p:par>
                        <p:par>
                          <p:cTn id="17" fill="hold">
                            <p:stCondLst>
                              <p:cond delay="126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par>
                          <p:cTn id="22" fill="hold">
                            <p:stCondLst>
                              <p:cond delay="1760"/>
                            </p:stCondLst>
                            <p:childTnLst>
                              <p:par>
                                <p:cTn id="23" presetID="22" presetClass="entr" presetSubtype="8" fill="hold" grpId="3" nodeType="afterEffect">
                                  <p:stCondLst>
                                    <p:cond delay="0"/>
                                  </p:stCondLst>
                                  <p:iterate>
                                    <p:tmAbs val="0"/>
                                  </p:iterate>
                                  <p:childTnLst>
                                    <p:set>
                                      <p:cBhvr>
                                        <p:cTn id="24" fill="hold"/>
                                        <p:tgtEl>
                                          <p:spTgt spid="321"/>
                                        </p:tgtEl>
                                        <p:attrNameLst>
                                          <p:attrName>style.visibility</p:attrName>
                                        </p:attrNameLst>
                                      </p:cBhvr>
                                      <p:to>
                                        <p:strVal val="visible"/>
                                      </p:to>
                                    </p:set>
                                    <p:animEffect transition="in" filter="wipe(left)">
                                      <p:cBhvr>
                                        <p:cTn id="25" dur="400"/>
                                        <p:tgtEl>
                                          <p:spTgt spid="321"/>
                                        </p:tgtEl>
                                      </p:cBhvr>
                                    </p:animEffect>
                                  </p:childTnLst>
                                </p:cTn>
                              </p:par>
                            </p:childTnLst>
                          </p:cTn>
                        </p:par>
                        <p:par>
                          <p:cTn id="26" fill="hold">
                            <p:stCondLst>
                              <p:cond delay="2160"/>
                            </p:stCondLst>
                            <p:childTnLst>
                              <p:par>
                                <p:cTn id="27" presetID="22" presetClass="entr" presetSubtype="8" fill="hold" grpId="4" nodeType="afterEffect">
                                  <p:stCondLst>
                                    <p:cond delay="0"/>
                                  </p:stCondLst>
                                  <p:iterate>
                                    <p:tmAbs val="0"/>
                                  </p:iterate>
                                  <p:childTnLst>
                                    <p:set>
                                      <p:cBhvr>
                                        <p:cTn id="28" fill="hold"/>
                                        <p:tgtEl>
                                          <p:spTgt spid="347"/>
                                        </p:tgtEl>
                                        <p:attrNameLst>
                                          <p:attrName>style.visibility</p:attrName>
                                        </p:attrNameLst>
                                      </p:cBhvr>
                                      <p:to>
                                        <p:strVal val="visible"/>
                                      </p:to>
                                    </p:set>
                                    <p:animEffect transition="in" filter="wipe(left)">
                                      <p:cBhvr>
                                        <p:cTn id="29"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P spid="321" grpId="3" animBg="1" advAuto="0"/>
      <p:bldP spid="322" grpId="0"/>
      <p:bldP spid="347"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85740" y="2816934"/>
            <a:ext cx="8836918" cy="3862040"/>
            <a:chOff x="1685740" y="2816934"/>
            <a:chExt cx="8836918" cy="3862040"/>
          </a:xfrm>
        </p:grpSpPr>
        <p:pic>
          <p:nvPicPr>
            <p:cNvPr id="351" name="image.jpg" descr="iStock_000004306066XSmall.jpg"/>
            <p:cNvPicPr>
              <a:picLocks noChangeAspect="1"/>
            </p:cNvPicPr>
            <p:nvPr/>
          </p:nvPicPr>
          <p:blipFill>
            <a:blip r:embed="rId3"/>
            <a:stretch>
              <a:fillRect/>
            </a:stretch>
          </p:blipFill>
          <p:spPr>
            <a:xfrm>
              <a:off x="1685740" y="2816934"/>
              <a:ext cx="1447801" cy="2200658"/>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2" name="image.jpg" descr="iStock_000002721547XSmall.jpg"/>
            <p:cNvPicPr>
              <a:picLocks noChangeAspect="1"/>
            </p:cNvPicPr>
            <p:nvPr/>
          </p:nvPicPr>
          <p:blipFill>
            <a:blip r:embed="rId4"/>
            <a:stretch>
              <a:fillRect/>
            </a:stretch>
          </p:blipFill>
          <p:spPr>
            <a:xfrm>
              <a:off x="3795582" y="3316938"/>
              <a:ext cx="1447801" cy="2157507"/>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3" name="image.jpg" descr="iStock_000001573999XSmall.jpg"/>
            <p:cNvPicPr>
              <a:picLocks noChangeAspect="1"/>
            </p:cNvPicPr>
            <p:nvPr/>
          </p:nvPicPr>
          <p:blipFill>
            <a:blip r:embed="rId5"/>
            <a:stretch>
              <a:fillRect/>
            </a:stretch>
          </p:blipFill>
          <p:spPr>
            <a:xfrm>
              <a:off x="6317994" y="3792132"/>
              <a:ext cx="1447801" cy="2169335"/>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4" name="image.jpg" descr="iStock_000000969911XSmall.jpg"/>
            <p:cNvPicPr>
              <a:picLocks noChangeAspect="1"/>
            </p:cNvPicPr>
            <p:nvPr/>
          </p:nvPicPr>
          <p:blipFill>
            <a:blip r:embed="rId6"/>
            <a:stretch>
              <a:fillRect/>
            </a:stretch>
          </p:blipFill>
          <p:spPr>
            <a:xfrm>
              <a:off x="8996995" y="4392973"/>
              <a:ext cx="1525663" cy="2286001"/>
            </a:xfrm>
            <a:prstGeom prst="rect">
              <a:avLst/>
            </a:prstGeom>
            <a:ln w="12700">
              <a:solidFill>
                <a:srgbClr val="1F497D"/>
              </a:solidFill>
              <a:bevel/>
            </a:ln>
            <a:effectLst>
              <a:outerShdw blurRad="292100" dist="139700" dir="2700000" rotWithShape="0">
                <a:srgbClr val="333333">
                  <a:alpha val="64999"/>
                </a:srgbClr>
              </a:outerShdw>
            </a:effectLst>
          </p:spPr>
        </p:pic>
      </p:grpSp>
      <p:sp>
        <p:nvSpPr>
          <p:cNvPr id="355" name="Shape 355"/>
          <p:cNvSpPr/>
          <p:nvPr/>
        </p:nvSpPr>
        <p:spPr>
          <a:xfrm rot="480564">
            <a:off x="411066" y="6516958"/>
            <a:ext cx="12065081" cy="1704537"/>
          </a:xfrm>
          <a:prstGeom prst="rightArrow">
            <a:avLst>
              <a:gd name="adj1" fmla="val 48776"/>
              <a:gd name="adj2" fmla="val 50166"/>
            </a:avLst>
          </a:prstGeom>
          <a:gradFill>
            <a:gsLst>
              <a:gs pos="0">
                <a:srgbClr val="002F73"/>
              </a:gs>
              <a:gs pos="100000">
                <a:srgbClr val="9EC1E8"/>
              </a:gs>
            </a:gsLst>
            <a:lin ang="660000"/>
          </a:gradFill>
          <a:ln w="12700">
            <a:solidFill>
              <a:srgbClr val="5B91C7"/>
            </a:solidFill>
            <a:miter lim="400000"/>
          </a:ln>
          <a:effectLst>
            <a:outerShdw blurRad="50800" dist="38100" dir="2700000" rotWithShape="0">
              <a:srgbClr val="000000">
                <a:alpha val="39999"/>
              </a:srgbClr>
            </a:outerShdw>
          </a:effectLst>
          <a:extLst>
            <a:ext uri="{C572A759-6A51-4108-AA02-DFA0A04FC94B}">
              <ma14:wrappingTextBoxFlag xmlns:ma14="http://schemas.microsoft.com/office/mac/drawingml/2011/main" xmlns="" val="1"/>
            </a:ext>
          </a:ex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pPr>
              <a:defRPr sz="1800" b="0"/>
            </a:pPr>
            <a:r>
              <a:rPr lang="he-IL" sz="3600" b="1" dirty="0"/>
              <a:t>תקלות וחוסר איזון בתפקוד </a:t>
            </a:r>
            <a:r>
              <a:rPr lang="he-IL" sz="3600" b="1" dirty="0" err="1"/>
              <a:t>רדוקס</a:t>
            </a:r>
            <a:endParaRPr sz="3600" b="1" dirty="0"/>
          </a:p>
        </p:txBody>
      </p:sp>
      <p:sp>
        <p:nvSpPr>
          <p:cNvPr id="356" name="Shape 356"/>
          <p:cNvSpPr/>
          <p:nvPr/>
        </p:nvSpPr>
        <p:spPr>
          <a:xfrm>
            <a:off x="650239" y="-48206"/>
            <a:ext cx="11704322" cy="272973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p>
            <a:pPr defTabSz="866986">
              <a:lnSpc>
                <a:spcPct val="90000"/>
              </a:lnSpc>
              <a:defRPr sz="5100" cap="small" spc="510">
                <a:solidFill>
                  <a:srgbClr val="0071AD"/>
                </a:solidFill>
                <a:latin typeface="Helvetica Light"/>
                <a:ea typeface="Helvetica Light"/>
                <a:cs typeface="Helvetica Light"/>
                <a:sym typeface="Helvetica Light"/>
              </a:defRPr>
            </a:pPr>
            <a:r>
              <a:rPr lang="he-IL" dirty="0"/>
              <a:t>עם הגיל, התזונה והלחץ</a:t>
            </a:r>
          </a:p>
          <a:p>
            <a:pPr defTabSz="866986">
              <a:lnSpc>
                <a:spcPct val="90000"/>
              </a:lnSpc>
              <a:defRPr sz="5100" cap="small" spc="510">
                <a:solidFill>
                  <a:srgbClr val="0071AD"/>
                </a:solidFill>
                <a:latin typeface="Helvetica Light"/>
                <a:ea typeface="Helvetica Light"/>
                <a:cs typeface="Helvetica Light"/>
                <a:sym typeface="Helvetica Light"/>
              </a:defRPr>
            </a:pPr>
            <a:r>
              <a:rPr lang="he-IL" dirty="0"/>
              <a:t>התאים שלנו פחות פעילים</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afterEffect">
                                  <p:stCondLst>
                                    <p:cond delay="0"/>
                                  </p:stCondLst>
                                  <p:iterate>
                                    <p:tmAbs val="0"/>
                                  </p:iterate>
                                  <p:childTnLst>
                                    <p:set>
                                      <p:cBhvr>
                                        <p:cTn id="6" fill="hold"/>
                                        <p:tgtEl>
                                          <p:spTgt spid="355"/>
                                        </p:tgtEl>
                                        <p:attrNameLst>
                                          <p:attrName>style.visibility</p:attrName>
                                        </p:attrNameLst>
                                      </p:cBhvr>
                                      <p:to>
                                        <p:strVal val="visible"/>
                                      </p:to>
                                    </p:set>
                                    <p:animEffect transition="in" filter="wipe(left)">
                                      <p:cBhvr>
                                        <p:cTn id="7" dur="4250"/>
                                        <p:tgtEl>
                                          <p:spTgt spid="35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xfrm>
            <a:off x="650239" y="950976"/>
            <a:ext cx="12293071" cy="1369602"/>
          </a:xfrm>
          <a:prstGeom prst="rect">
            <a:avLst/>
          </a:prstGeom>
        </p:spPr>
        <p:txBody>
          <a:bodyPr/>
          <a:lstStyle/>
          <a:p>
            <a:r>
              <a:rPr lang="he-IL" dirty="0"/>
              <a:t>פריצת הדרך של החברה עם </a:t>
            </a:r>
            <a:r>
              <a:rPr lang="he-IL" dirty="0" err="1"/>
              <a:t>רדוקס</a:t>
            </a:r>
            <a:br>
              <a:rPr lang="he-IL" dirty="0"/>
            </a:br>
            <a:endParaRPr dirty="0"/>
          </a:p>
        </p:txBody>
      </p:sp>
      <p:pic>
        <p:nvPicPr>
          <p:cNvPr id="361" name="image14.jpeg"/>
          <p:cNvPicPr>
            <a:picLocks noChangeAspect="1"/>
          </p:cNvPicPr>
          <p:nvPr/>
        </p:nvPicPr>
        <p:blipFill>
          <a:blip r:embed="rId3"/>
          <a:stretch>
            <a:fillRect/>
          </a:stretch>
        </p:blipFill>
        <p:spPr>
          <a:xfrm>
            <a:off x="650238" y="2511089"/>
            <a:ext cx="6171372" cy="4114248"/>
          </a:xfrm>
          <a:prstGeom prst="rect">
            <a:avLst/>
          </a:prstGeom>
          <a:ln w="25400">
            <a:miter lim="400000"/>
          </a:ln>
          <a:effectLst>
            <a:outerShdw blurRad="127000" dist="76200" dir="5520000" rotWithShape="0">
              <a:srgbClr val="000000">
                <a:alpha val="60000"/>
              </a:srgbClr>
            </a:outerShdw>
          </a:effectLst>
        </p:spPr>
      </p:pic>
      <p:sp>
        <p:nvSpPr>
          <p:cNvPr id="362" name="Shape 362"/>
          <p:cNvSpPr/>
          <p:nvPr/>
        </p:nvSpPr>
        <p:spPr>
          <a:xfrm>
            <a:off x="7269570" y="2953728"/>
            <a:ext cx="4810310" cy="265435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pPr algn="l" defTabSz="797627">
              <a:spcBef>
                <a:spcPts val="800"/>
              </a:spcBef>
              <a:defRPr sz="3220">
                <a:solidFill>
                  <a:srgbClr val="6C6C6C"/>
                </a:solidFill>
                <a:latin typeface="Helvetica Light"/>
                <a:ea typeface="Helvetica Light"/>
                <a:cs typeface="Helvetica Light"/>
                <a:sym typeface="Helvetica Light"/>
              </a:defRPr>
            </a:pPr>
            <a:r>
              <a:rPr lang="he-IL" dirty="0"/>
              <a:t>לאחר מחקר מאומץ, בדיקות מעבדה והשקעה של </a:t>
            </a:r>
            <a:r>
              <a:rPr lang="he-IL" dirty="0" err="1"/>
              <a:t>מליוני</a:t>
            </a:r>
            <a:r>
              <a:rPr lang="he-IL" dirty="0"/>
              <a:t> דולרים, צוות של מדענים השיג את הבלתי אפשרי.</a:t>
            </a:r>
            <a:endParaRPr dirty="0"/>
          </a:p>
        </p:txBody>
      </p:sp>
      <p:sp>
        <p:nvSpPr>
          <p:cNvPr id="363" name="Shape 363"/>
          <p:cNvSpPr/>
          <p:nvPr/>
        </p:nvSpPr>
        <p:spPr>
          <a:xfrm>
            <a:off x="7842316" y="5940048"/>
            <a:ext cx="3942768" cy="298476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5023" tIns="65023" rIns="65023" bIns="65023" anchor="ctr"/>
          <a:lstStyle>
            <a:lvl1pPr defTabSz="866986">
              <a:spcBef>
                <a:spcPts val="900"/>
              </a:spcBef>
              <a:defRPr sz="3000">
                <a:solidFill>
                  <a:srgbClr val="3DA547"/>
                </a:solidFill>
                <a:latin typeface="Helvetica Light"/>
                <a:ea typeface="Helvetica Light"/>
                <a:cs typeface="Helvetica Light"/>
                <a:sym typeface="Helvetica Light"/>
              </a:defRPr>
            </a:lvl1pPr>
          </a:lstStyle>
          <a:p>
            <a:pPr>
              <a:defRPr>
                <a:solidFill>
                  <a:srgbClr val="6C6C6C"/>
                </a:solidFill>
              </a:defRPr>
            </a:pPr>
            <a:r>
              <a:rPr lang="he-IL" dirty="0">
                <a:solidFill>
                  <a:srgbClr val="3DA547"/>
                </a:solidFill>
              </a:rPr>
              <a:t>הם ייצבו את מולקולות האיתות של </a:t>
            </a:r>
            <a:r>
              <a:rPr lang="he-IL" dirty="0" err="1">
                <a:solidFill>
                  <a:srgbClr val="3DA547"/>
                </a:solidFill>
              </a:rPr>
              <a:t>רדוקס</a:t>
            </a:r>
            <a:r>
              <a:rPr lang="he-IL" dirty="0">
                <a:solidFill>
                  <a:srgbClr val="3DA547"/>
                </a:solidFill>
              </a:rPr>
              <a:t> מחוץ לגוף באיזון מושלם כפי שהיו בתאים בריאים.</a:t>
            </a:r>
            <a:endParaRPr dirty="0">
              <a:solidFill>
                <a:srgbClr val="3DA547"/>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62">
                                            <p:bg/>
                                          </p:spTgt>
                                        </p:tgtEl>
                                        <p:attrNameLst>
                                          <p:attrName>style.visibility</p:attrName>
                                        </p:attrNameLst>
                                      </p:cBhvr>
                                      <p:to>
                                        <p:strVal val="visible"/>
                                      </p:to>
                                    </p:set>
                                    <p:animEffect transition="in" filter="dissolve">
                                      <p:cBhvr>
                                        <p:cTn id="7" dur="500"/>
                                        <p:tgtEl>
                                          <p:spTgt spid="362">
                                            <p:bg/>
                                          </p:spTgt>
                                        </p:tgtEl>
                                      </p:cBhvr>
                                    </p:animEffect>
                                  </p:childTnLst>
                                </p:cTn>
                              </p:par>
                              <p:par>
                                <p:cTn id="8" presetID="9" presetClass="entr" presetSubtype="0" fill="hold" grpId="1" nodeType="withEffect">
                                  <p:stCondLst>
                                    <p:cond delay="0"/>
                                  </p:stCondLst>
                                  <p:childTnLst>
                                    <p:set>
                                      <p:cBhvr>
                                        <p:cTn id="9" dur="1" fill="hold">
                                          <p:stCondLst>
                                            <p:cond delay="0"/>
                                          </p:stCondLst>
                                        </p:cTn>
                                        <p:tgtEl>
                                          <p:spTgt spid="362">
                                            <p:txEl>
                                              <p:pRg st="0" end="0"/>
                                            </p:txEl>
                                          </p:spTgt>
                                        </p:tgtEl>
                                        <p:attrNameLst>
                                          <p:attrName>style.visibility</p:attrName>
                                        </p:attrNameLst>
                                      </p:cBhvr>
                                      <p:to>
                                        <p:strVal val="visible"/>
                                      </p:to>
                                    </p:set>
                                    <p:animEffect transition="in" filter="dissolve">
                                      <p:cBhvr>
                                        <p:cTn id="10" dur="500"/>
                                        <p:tgtEl>
                                          <p:spTgt spid="3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63"/>
                                        </p:tgtEl>
                                        <p:attrNameLst>
                                          <p:attrName>style.visibility</p:attrName>
                                        </p:attrNameLst>
                                      </p:cBhvr>
                                      <p:to>
                                        <p:strVal val="visible"/>
                                      </p:to>
                                    </p:set>
                                    <p:animEffect transition="in" filter="dissolve">
                                      <p:cBhvr>
                                        <p:cTn id="15"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bldLvl="5" animBg="1" advAuto="0"/>
      <p:bldP spid="3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p:nvPr/>
        </p:nvSpPr>
        <p:spPr>
          <a:xfrm>
            <a:off x="415233" y="676202"/>
            <a:ext cx="11937815" cy="1187156"/>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normAutofit/>
          </a:bodyPr>
          <a:lstStyle>
            <a:lvl1pPr algn="l" defTabSz="487643">
              <a:defRPr sz="4800">
                <a:solidFill>
                  <a:srgbClr val="3552A5"/>
                </a:solidFill>
                <a:latin typeface="Helvetica Light"/>
                <a:ea typeface="Helvetica Light"/>
                <a:cs typeface="Helvetica Light"/>
                <a:sym typeface="Helvetica Light"/>
              </a:defRPr>
            </a:lvl1pPr>
          </a:lstStyle>
          <a:p>
            <a:r>
              <a:rPr lang="he-IL" dirty="0"/>
              <a:t>מי יכול </a:t>
            </a:r>
            <a:r>
              <a:rPr lang="he-IL" dirty="0" err="1"/>
              <a:t>להנות</a:t>
            </a:r>
            <a:r>
              <a:rPr lang="he-IL" dirty="0"/>
              <a:t> מהטכנולוגיה של החברה?</a:t>
            </a:r>
            <a:endParaRPr dirty="0"/>
          </a:p>
        </p:txBody>
      </p:sp>
      <p:grpSp>
        <p:nvGrpSpPr>
          <p:cNvPr id="370" name="Group 370"/>
          <p:cNvGrpSpPr/>
          <p:nvPr/>
        </p:nvGrpSpPr>
        <p:grpSpPr>
          <a:xfrm>
            <a:off x="4723610" y="2969436"/>
            <a:ext cx="3900327" cy="3401296"/>
            <a:chOff x="0" y="-3100"/>
            <a:chExt cx="3900326" cy="3401294"/>
          </a:xfrm>
        </p:grpSpPr>
        <p:pic>
          <p:nvPicPr>
            <p:cNvPr id="368" name="asea recover photo.png"/>
            <p:cNvPicPr>
              <a:picLocks noChangeAspect="1"/>
            </p:cNvPicPr>
            <p:nvPr/>
          </p:nvPicPr>
          <p:blipFill>
            <a:blip r:embed="rId3"/>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369" name="Shape 369"/>
            <p:cNvSpPr/>
            <p:nvPr/>
          </p:nvSpPr>
          <p:spPr>
            <a:xfrm>
              <a:off x="405671" y="-3100"/>
              <a:ext cx="3088986" cy="64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he-IL" dirty="0"/>
                <a:t>ספורט ואתלטיקה</a:t>
              </a:r>
              <a:endParaRPr dirty="0"/>
            </a:p>
          </p:txBody>
        </p:sp>
      </p:grpSp>
      <p:grpSp>
        <p:nvGrpSpPr>
          <p:cNvPr id="373" name="Group 373"/>
          <p:cNvGrpSpPr/>
          <p:nvPr/>
        </p:nvGrpSpPr>
        <p:grpSpPr>
          <a:xfrm>
            <a:off x="518297" y="3740452"/>
            <a:ext cx="3901657" cy="3366241"/>
            <a:chOff x="0" y="-3100"/>
            <a:chExt cx="3901656" cy="3366241"/>
          </a:xfrm>
        </p:grpSpPr>
        <p:pic>
          <p:nvPicPr>
            <p:cNvPr id="371" name="iStock45494900_L happy people family beach.jpg"/>
            <p:cNvPicPr>
              <a:picLocks noChangeAspect="1"/>
            </p:cNvPicPr>
            <p:nvPr/>
          </p:nvPicPr>
          <p:blipFill>
            <a:blip r:embed="rId4"/>
            <a:stretch>
              <a:fillRect/>
            </a:stretch>
          </p:blipFill>
          <p:spPr>
            <a:xfrm>
              <a:off x="0" y="759639"/>
              <a:ext cx="3901656" cy="2603502"/>
            </a:xfrm>
            <a:prstGeom prst="rect">
              <a:avLst/>
            </a:prstGeom>
            <a:ln w="25400" cap="flat">
              <a:noFill/>
              <a:miter lim="400000"/>
            </a:ln>
            <a:effectLst>
              <a:outerShdw blurRad="127000" dist="76200" dir="5520000" rotWithShape="0">
                <a:srgbClr val="000000">
                  <a:alpha val="60000"/>
                </a:srgbClr>
              </a:outerShdw>
            </a:effectLst>
          </p:spPr>
        </p:pic>
        <p:sp>
          <p:nvSpPr>
            <p:cNvPr id="372" name="Shape 372"/>
            <p:cNvSpPr/>
            <p:nvPr/>
          </p:nvSpPr>
          <p:spPr>
            <a:xfrm>
              <a:off x="236421" y="-3100"/>
              <a:ext cx="3428824" cy="64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he-IL" dirty="0"/>
                <a:t>בריאות ואיכות חיים</a:t>
              </a:r>
              <a:endParaRPr dirty="0"/>
            </a:p>
          </p:txBody>
        </p:sp>
      </p:grpSp>
      <p:grpSp>
        <p:nvGrpSpPr>
          <p:cNvPr id="376" name="Group 376"/>
          <p:cNvGrpSpPr/>
          <p:nvPr/>
        </p:nvGrpSpPr>
        <p:grpSpPr>
          <a:xfrm>
            <a:off x="9058732" y="3720971"/>
            <a:ext cx="3499146" cy="3405203"/>
            <a:chOff x="230433" y="-3100"/>
            <a:chExt cx="3499145" cy="3405201"/>
          </a:xfrm>
        </p:grpSpPr>
        <p:pic>
          <p:nvPicPr>
            <p:cNvPr id="374" name="image10.png"/>
            <p:cNvPicPr>
              <a:picLocks noChangeAspect="1"/>
            </p:cNvPicPr>
            <p:nvPr/>
          </p:nvPicPr>
          <p:blipFill>
            <a:blip r:embed="rId5"/>
            <a:srcRect l="1566" t="2071" r="1922" b="2387"/>
            <a:stretch>
              <a:fillRect/>
            </a:stretch>
          </p:blipFill>
          <p:spPr>
            <a:xfrm>
              <a:off x="230433" y="793954"/>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375" name="Shape 375"/>
            <p:cNvSpPr/>
            <p:nvPr/>
          </p:nvSpPr>
          <p:spPr>
            <a:xfrm>
              <a:off x="535758" y="-3100"/>
              <a:ext cx="2888611" cy="64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he-IL" dirty="0"/>
                <a:t>יופי וטיפוח העור</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3"/>
                                        </p:tgtEl>
                                        <p:attrNameLst>
                                          <p:attrName>style.visibility</p:attrName>
                                        </p:attrNameLst>
                                      </p:cBhvr>
                                      <p:to>
                                        <p:strVal val="visible"/>
                                      </p:to>
                                    </p:set>
                                    <p:anim calcmode="lin" valueType="num">
                                      <p:cBhvr>
                                        <p:cTn id="7" dur="750" fill="hold"/>
                                        <p:tgtEl>
                                          <p:spTgt spid="373"/>
                                        </p:tgtEl>
                                        <p:attrNameLst>
                                          <p:attrName>ppt_w</p:attrName>
                                        </p:attrNameLst>
                                      </p:cBhvr>
                                      <p:tavLst>
                                        <p:tav tm="0">
                                          <p:val>
                                            <p:fltVal val="0"/>
                                          </p:val>
                                        </p:tav>
                                        <p:tav tm="100000">
                                          <p:val>
                                            <p:strVal val="#ppt_w"/>
                                          </p:val>
                                        </p:tav>
                                      </p:tavLst>
                                    </p:anim>
                                    <p:anim calcmode="lin" valueType="num">
                                      <p:cBhvr>
                                        <p:cTn id="8" dur="750" fill="hold"/>
                                        <p:tgtEl>
                                          <p:spTgt spid="3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70"/>
                                        </p:tgtEl>
                                        <p:attrNameLst>
                                          <p:attrName>style.visibility</p:attrName>
                                        </p:attrNameLst>
                                      </p:cBhvr>
                                      <p:to>
                                        <p:strVal val="visible"/>
                                      </p:to>
                                    </p:set>
                                    <p:anim calcmode="lin" valueType="num">
                                      <p:cBhvr>
                                        <p:cTn id="13" dur="750" fill="hold"/>
                                        <p:tgtEl>
                                          <p:spTgt spid="370"/>
                                        </p:tgtEl>
                                        <p:attrNameLst>
                                          <p:attrName>ppt_w</p:attrName>
                                        </p:attrNameLst>
                                      </p:cBhvr>
                                      <p:tavLst>
                                        <p:tav tm="0">
                                          <p:val>
                                            <p:fltVal val="0"/>
                                          </p:val>
                                        </p:tav>
                                        <p:tav tm="100000">
                                          <p:val>
                                            <p:strVal val="#ppt_w"/>
                                          </p:val>
                                        </p:tav>
                                      </p:tavLst>
                                    </p:anim>
                                    <p:anim calcmode="lin" valueType="num">
                                      <p:cBhvr>
                                        <p:cTn id="14" dur="750" fill="hold"/>
                                        <p:tgtEl>
                                          <p:spTgt spid="37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76"/>
                                        </p:tgtEl>
                                        <p:attrNameLst>
                                          <p:attrName>style.visibility</p:attrName>
                                        </p:attrNameLst>
                                      </p:cBhvr>
                                      <p:to>
                                        <p:strVal val="visible"/>
                                      </p:to>
                                    </p:set>
                                    <p:anim calcmode="lin" valueType="num">
                                      <p:cBhvr>
                                        <p:cTn id="19" dur="750" fill="hold"/>
                                        <p:tgtEl>
                                          <p:spTgt spid="376"/>
                                        </p:tgtEl>
                                        <p:attrNameLst>
                                          <p:attrName>ppt_w</p:attrName>
                                        </p:attrNameLst>
                                      </p:cBhvr>
                                      <p:tavLst>
                                        <p:tav tm="0">
                                          <p:val>
                                            <p:fltVal val="0"/>
                                          </p:val>
                                        </p:tav>
                                        <p:tav tm="100000">
                                          <p:val>
                                            <p:strVal val="#ppt_w"/>
                                          </p:val>
                                        </p:tav>
                                      </p:tavLst>
                                    </p:anim>
                                    <p:anim calcmode="lin" valueType="num">
                                      <p:cBhvr>
                                        <p:cTn id="20" dur="750" fill="hold"/>
                                        <p:tgtEl>
                                          <p:spTgt spid="3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2" animBg="1" advAuto="0"/>
      <p:bldP spid="373" grpId="1" animBg="1" advAuto="0"/>
      <p:bldP spid="376"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382"/>
          <p:cNvGrpSpPr/>
          <p:nvPr/>
        </p:nvGrpSpPr>
        <p:grpSpPr>
          <a:xfrm>
            <a:off x="4782116" y="2261129"/>
            <a:ext cx="5588001" cy="4264096"/>
            <a:chOff x="0" y="25400"/>
            <a:chExt cx="5588000" cy="4264095"/>
          </a:xfrm>
        </p:grpSpPr>
        <p:pic>
          <p:nvPicPr>
            <p:cNvPr id="380" name="image.png"/>
            <p:cNvPicPr>
              <a:picLocks/>
            </p:cNvPicPr>
            <p:nvPr/>
          </p:nvPicPr>
          <p:blipFill>
            <a:blip r:embed="rId3"/>
            <a:stretch>
              <a:fillRect/>
            </a:stretch>
          </p:blipFill>
          <p:spPr>
            <a:xfrm>
              <a:off x="0" y="1622495"/>
              <a:ext cx="4445000" cy="2667001"/>
            </a:xfrm>
            <a:prstGeom prst="rect">
              <a:avLst/>
            </a:prstGeom>
            <a:ln w="12700" cap="flat">
              <a:noFill/>
              <a:miter lim="400000"/>
            </a:ln>
            <a:effectLst/>
          </p:spPr>
        </p:pic>
        <p:pic>
          <p:nvPicPr>
            <p:cNvPr id="381" name="Picture 380"/>
            <p:cNvPicPr>
              <a:picLocks/>
            </p:cNvPicPr>
            <p:nvPr/>
          </p:nvPicPr>
          <p:blipFill>
            <a:blip r:embed="rId4">
              <a:alphaModFix amt="77000"/>
            </a:blip>
            <a:stretch>
              <a:fillRect/>
            </a:stretch>
          </p:blipFill>
          <p:spPr>
            <a:xfrm>
              <a:off x="2540000" y="25400"/>
              <a:ext cx="3048000" cy="4165600"/>
            </a:xfrm>
            <a:prstGeom prst="rect">
              <a:avLst/>
            </a:prstGeom>
            <a:effectLst/>
          </p:spPr>
        </p:pic>
      </p:grpSp>
      <p:pic>
        <p:nvPicPr>
          <p:cNvPr id="383" name="NoSign not.jpg"/>
          <p:cNvPicPr>
            <a:picLocks noChangeAspect="1"/>
          </p:cNvPicPr>
          <p:nvPr/>
        </p:nvPicPr>
        <p:blipFill>
          <a:blip r:embed="rId5">
            <a:alphaModFix amt="33993"/>
          </a:blip>
          <a:srcRect l="4717" t="13830" r="6835" b="9342"/>
          <a:stretch>
            <a:fillRect/>
          </a:stretch>
        </p:blipFill>
        <p:spPr>
          <a:xfrm>
            <a:off x="5394061" y="2139932"/>
            <a:ext cx="4389512" cy="4439445"/>
          </a:xfrm>
          <a:custGeom>
            <a:avLst/>
            <a:gdLst/>
            <a:ahLst/>
            <a:cxnLst>
              <a:cxn ang="0">
                <a:pos x="wd2" y="hd2"/>
              </a:cxn>
              <a:cxn ang="5400000">
                <a:pos x="wd2" y="hd2"/>
              </a:cxn>
              <a:cxn ang="10800000">
                <a:pos x="wd2" y="hd2"/>
              </a:cxn>
              <a:cxn ang="16200000">
                <a:pos x="wd2" y="hd2"/>
              </a:cxn>
            </a:cxnLst>
            <a:rect l="0" t="0" r="r" b="b"/>
            <a:pathLst>
              <a:path w="21599" h="21600" extrusionOk="0">
                <a:moveTo>
                  <a:pt x="10658" y="0"/>
                </a:moveTo>
                <a:lnTo>
                  <a:pt x="10246" y="4"/>
                </a:lnTo>
                <a:lnTo>
                  <a:pt x="9871" y="19"/>
                </a:lnTo>
                <a:lnTo>
                  <a:pt x="9561" y="42"/>
                </a:lnTo>
                <a:lnTo>
                  <a:pt x="9217" y="93"/>
                </a:lnTo>
                <a:lnTo>
                  <a:pt x="8817" y="168"/>
                </a:lnTo>
                <a:lnTo>
                  <a:pt x="8415" y="259"/>
                </a:lnTo>
                <a:lnTo>
                  <a:pt x="8065" y="351"/>
                </a:lnTo>
                <a:lnTo>
                  <a:pt x="7811" y="427"/>
                </a:lnTo>
                <a:lnTo>
                  <a:pt x="7487" y="521"/>
                </a:lnTo>
                <a:lnTo>
                  <a:pt x="7067" y="657"/>
                </a:lnTo>
                <a:lnTo>
                  <a:pt x="6647" y="809"/>
                </a:lnTo>
                <a:lnTo>
                  <a:pt x="6290" y="958"/>
                </a:lnTo>
                <a:lnTo>
                  <a:pt x="6057" y="1076"/>
                </a:lnTo>
                <a:lnTo>
                  <a:pt x="5645" y="1327"/>
                </a:lnTo>
                <a:lnTo>
                  <a:pt x="5140" y="1601"/>
                </a:lnTo>
                <a:lnTo>
                  <a:pt x="4839" y="1778"/>
                </a:lnTo>
                <a:lnTo>
                  <a:pt x="4589" y="1954"/>
                </a:lnTo>
                <a:lnTo>
                  <a:pt x="4353" y="2147"/>
                </a:lnTo>
                <a:lnTo>
                  <a:pt x="4081" y="2367"/>
                </a:lnTo>
                <a:lnTo>
                  <a:pt x="3749" y="2651"/>
                </a:lnTo>
                <a:lnTo>
                  <a:pt x="3374" y="3008"/>
                </a:lnTo>
                <a:lnTo>
                  <a:pt x="2978" y="3412"/>
                </a:lnTo>
                <a:lnTo>
                  <a:pt x="2595" y="3825"/>
                </a:lnTo>
                <a:lnTo>
                  <a:pt x="2249" y="4225"/>
                </a:lnTo>
                <a:lnTo>
                  <a:pt x="1966" y="4578"/>
                </a:lnTo>
                <a:lnTo>
                  <a:pt x="1775" y="4851"/>
                </a:lnTo>
                <a:lnTo>
                  <a:pt x="1703" y="5019"/>
                </a:lnTo>
                <a:lnTo>
                  <a:pt x="1640" y="5136"/>
                </a:lnTo>
                <a:lnTo>
                  <a:pt x="1498" y="5324"/>
                </a:lnTo>
                <a:lnTo>
                  <a:pt x="1357" y="5507"/>
                </a:lnTo>
                <a:lnTo>
                  <a:pt x="1296" y="5621"/>
                </a:lnTo>
                <a:lnTo>
                  <a:pt x="1267" y="5700"/>
                </a:lnTo>
                <a:lnTo>
                  <a:pt x="1193" y="5799"/>
                </a:lnTo>
                <a:lnTo>
                  <a:pt x="1076" y="5986"/>
                </a:lnTo>
                <a:lnTo>
                  <a:pt x="945" y="6276"/>
                </a:lnTo>
                <a:lnTo>
                  <a:pt x="742" y="6814"/>
                </a:lnTo>
                <a:lnTo>
                  <a:pt x="582" y="7266"/>
                </a:lnTo>
                <a:lnTo>
                  <a:pt x="486" y="7579"/>
                </a:lnTo>
                <a:lnTo>
                  <a:pt x="465" y="7712"/>
                </a:lnTo>
                <a:lnTo>
                  <a:pt x="427" y="7830"/>
                </a:lnTo>
                <a:lnTo>
                  <a:pt x="355" y="8017"/>
                </a:lnTo>
                <a:lnTo>
                  <a:pt x="279" y="8342"/>
                </a:lnTo>
                <a:lnTo>
                  <a:pt x="201" y="8695"/>
                </a:lnTo>
                <a:lnTo>
                  <a:pt x="133" y="8948"/>
                </a:lnTo>
                <a:lnTo>
                  <a:pt x="72" y="9163"/>
                </a:lnTo>
                <a:lnTo>
                  <a:pt x="33" y="9479"/>
                </a:lnTo>
                <a:lnTo>
                  <a:pt x="10" y="9927"/>
                </a:lnTo>
                <a:cubicBezTo>
                  <a:pt x="7" y="10195"/>
                  <a:pt x="1" y="10304"/>
                  <a:pt x="0" y="10786"/>
                </a:cubicBezTo>
                <a:cubicBezTo>
                  <a:pt x="-1" y="11073"/>
                  <a:pt x="5" y="11242"/>
                  <a:pt x="8" y="11468"/>
                </a:cubicBezTo>
                <a:lnTo>
                  <a:pt x="33" y="11988"/>
                </a:lnTo>
                <a:lnTo>
                  <a:pt x="86" y="12484"/>
                </a:lnTo>
                <a:lnTo>
                  <a:pt x="154" y="12793"/>
                </a:lnTo>
                <a:lnTo>
                  <a:pt x="209" y="12967"/>
                </a:lnTo>
                <a:lnTo>
                  <a:pt x="246" y="13150"/>
                </a:lnTo>
                <a:lnTo>
                  <a:pt x="283" y="13347"/>
                </a:lnTo>
                <a:lnTo>
                  <a:pt x="340" y="13554"/>
                </a:lnTo>
                <a:lnTo>
                  <a:pt x="427" y="13834"/>
                </a:lnTo>
                <a:lnTo>
                  <a:pt x="545" y="14204"/>
                </a:lnTo>
                <a:lnTo>
                  <a:pt x="716" y="14737"/>
                </a:lnTo>
                <a:lnTo>
                  <a:pt x="880" y="15179"/>
                </a:lnTo>
                <a:lnTo>
                  <a:pt x="1017" y="15506"/>
                </a:lnTo>
                <a:lnTo>
                  <a:pt x="1123" y="15680"/>
                </a:lnTo>
                <a:lnTo>
                  <a:pt x="1197" y="15782"/>
                </a:lnTo>
                <a:lnTo>
                  <a:pt x="1228" y="15865"/>
                </a:lnTo>
                <a:lnTo>
                  <a:pt x="1252" y="15925"/>
                </a:lnTo>
                <a:lnTo>
                  <a:pt x="1314" y="16035"/>
                </a:lnTo>
                <a:lnTo>
                  <a:pt x="1402" y="16184"/>
                </a:lnTo>
                <a:lnTo>
                  <a:pt x="1509" y="16350"/>
                </a:lnTo>
                <a:lnTo>
                  <a:pt x="1623" y="16518"/>
                </a:lnTo>
                <a:lnTo>
                  <a:pt x="1728" y="16670"/>
                </a:lnTo>
                <a:lnTo>
                  <a:pt x="1818" y="16790"/>
                </a:lnTo>
                <a:lnTo>
                  <a:pt x="1880" y="16861"/>
                </a:lnTo>
                <a:lnTo>
                  <a:pt x="1935" y="16925"/>
                </a:lnTo>
                <a:lnTo>
                  <a:pt x="2027" y="17045"/>
                </a:lnTo>
                <a:lnTo>
                  <a:pt x="2146" y="17207"/>
                </a:lnTo>
                <a:lnTo>
                  <a:pt x="2281" y="17390"/>
                </a:lnTo>
                <a:lnTo>
                  <a:pt x="2470" y="17634"/>
                </a:lnTo>
                <a:lnTo>
                  <a:pt x="2732" y="17931"/>
                </a:lnTo>
                <a:lnTo>
                  <a:pt x="3038" y="18257"/>
                </a:lnTo>
                <a:lnTo>
                  <a:pt x="3366" y="18590"/>
                </a:lnTo>
                <a:lnTo>
                  <a:pt x="3691" y="18900"/>
                </a:lnTo>
                <a:lnTo>
                  <a:pt x="3987" y="19171"/>
                </a:lnTo>
                <a:lnTo>
                  <a:pt x="4232" y="19374"/>
                </a:lnTo>
                <a:lnTo>
                  <a:pt x="4399" y="19486"/>
                </a:lnTo>
                <a:lnTo>
                  <a:pt x="4562" y="19580"/>
                </a:lnTo>
                <a:lnTo>
                  <a:pt x="4630" y="19659"/>
                </a:lnTo>
                <a:lnTo>
                  <a:pt x="4704" y="19740"/>
                </a:lnTo>
                <a:lnTo>
                  <a:pt x="4884" y="19843"/>
                </a:lnTo>
                <a:lnTo>
                  <a:pt x="5144" y="19974"/>
                </a:lnTo>
                <a:lnTo>
                  <a:pt x="5411" y="20129"/>
                </a:lnTo>
                <a:lnTo>
                  <a:pt x="5692" y="20300"/>
                </a:lnTo>
                <a:lnTo>
                  <a:pt x="5891" y="20418"/>
                </a:lnTo>
                <a:lnTo>
                  <a:pt x="6073" y="20517"/>
                </a:lnTo>
                <a:lnTo>
                  <a:pt x="6296" y="20633"/>
                </a:lnTo>
                <a:lnTo>
                  <a:pt x="6676" y="20806"/>
                </a:lnTo>
                <a:lnTo>
                  <a:pt x="7106" y="20972"/>
                </a:lnTo>
                <a:lnTo>
                  <a:pt x="7487" y="21094"/>
                </a:lnTo>
                <a:lnTo>
                  <a:pt x="7723" y="21142"/>
                </a:lnTo>
                <a:lnTo>
                  <a:pt x="7940" y="21208"/>
                </a:lnTo>
                <a:lnTo>
                  <a:pt x="8075" y="21262"/>
                </a:lnTo>
                <a:lnTo>
                  <a:pt x="8284" y="21295"/>
                </a:lnTo>
                <a:lnTo>
                  <a:pt x="8508" y="21328"/>
                </a:lnTo>
                <a:lnTo>
                  <a:pt x="8690" y="21390"/>
                </a:lnTo>
                <a:lnTo>
                  <a:pt x="8901" y="21457"/>
                </a:lnTo>
                <a:lnTo>
                  <a:pt x="9196" y="21503"/>
                </a:lnTo>
                <a:lnTo>
                  <a:pt x="9455" y="21536"/>
                </a:lnTo>
                <a:lnTo>
                  <a:pt x="9584" y="21569"/>
                </a:lnTo>
                <a:lnTo>
                  <a:pt x="9744" y="21600"/>
                </a:lnTo>
                <a:lnTo>
                  <a:pt x="9918" y="21527"/>
                </a:lnTo>
                <a:lnTo>
                  <a:pt x="9998" y="21482"/>
                </a:lnTo>
                <a:lnTo>
                  <a:pt x="10086" y="21519"/>
                </a:lnTo>
                <a:lnTo>
                  <a:pt x="10172" y="21552"/>
                </a:lnTo>
                <a:lnTo>
                  <a:pt x="10326" y="21571"/>
                </a:lnTo>
                <a:lnTo>
                  <a:pt x="10526" y="21586"/>
                </a:lnTo>
                <a:lnTo>
                  <a:pt x="10750" y="21590"/>
                </a:lnTo>
                <a:lnTo>
                  <a:pt x="10975" y="21586"/>
                </a:lnTo>
                <a:lnTo>
                  <a:pt x="11174" y="21575"/>
                </a:lnTo>
                <a:lnTo>
                  <a:pt x="11330" y="21554"/>
                </a:lnTo>
                <a:lnTo>
                  <a:pt x="11414" y="21523"/>
                </a:lnTo>
                <a:lnTo>
                  <a:pt x="11504" y="21488"/>
                </a:lnTo>
                <a:lnTo>
                  <a:pt x="11602" y="21536"/>
                </a:lnTo>
                <a:lnTo>
                  <a:pt x="11736" y="21585"/>
                </a:lnTo>
                <a:lnTo>
                  <a:pt x="11926" y="21577"/>
                </a:lnTo>
                <a:lnTo>
                  <a:pt x="12176" y="21538"/>
                </a:lnTo>
                <a:lnTo>
                  <a:pt x="12467" y="21513"/>
                </a:lnTo>
                <a:lnTo>
                  <a:pt x="12734" y="21467"/>
                </a:lnTo>
                <a:lnTo>
                  <a:pt x="12918" y="21376"/>
                </a:lnTo>
                <a:lnTo>
                  <a:pt x="13023" y="21312"/>
                </a:lnTo>
                <a:lnTo>
                  <a:pt x="13092" y="21324"/>
                </a:lnTo>
                <a:lnTo>
                  <a:pt x="13164" y="21361"/>
                </a:lnTo>
                <a:lnTo>
                  <a:pt x="13283" y="21351"/>
                </a:lnTo>
                <a:lnTo>
                  <a:pt x="13422" y="21303"/>
                </a:lnTo>
                <a:lnTo>
                  <a:pt x="13547" y="21223"/>
                </a:lnTo>
                <a:lnTo>
                  <a:pt x="13658" y="21167"/>
                </a:lnTo>
                <a:lnTo>
                  <a:pt x="13767" y="21171"/>
                </a:lnTo>
                <a:lnTo>
                  <a:pt x="13935" y="21158"/>
                </a:lnTo>
                <a:lnTo>
                  <a:pt x="14183" y="21067"/>
                </a:lnTo>
                <a:lnTo>
                  <a:pt x="14418" y="20974"/>
                </a:lnTo>
                <a:lnTo>
                  <a:pt x="14550" y="20959"/>
                </a:lnTo>
                <a:lnTo>
                  <a:pt x="14667" y="20936"/>
                </a:lnTo>
                <a:lnTo>
                  <a:pt x="14863" y="20830"/>
                </a:lnTo>
                <a:lnTo>
                  <a:pt x="15058" y="20710"/>
                </a:lnTo>
                <a:lnTo>
                  <a:pt x="15179" y="20662"/>
                </a:lnTo>
                <a:lnTo>
                  <a:pt x="15312" y="20617"/>
                </a:lnTo>
                <a:lnTo>
                  <a:pt x="15533" y="20511"/>
                </a:lnTo>
                <a:lnTo>
                  <a:pt x="15755" y="20403"/>
                </a:lnTo>
                <a:lnTo>
                  <a:pt x="15888" y="20355"/>
                </a:lnTo>
                <a:lnTo>
                  <a:pt x="16027" y="20316"/>
                </a:lnTo>
                <a:lnTo>
                  <a:pt x="16171" y="20237"/>
                </a:lnTo>
                <a:lnTo>
                  <a:pt x="16290" y="20138"/>
                </a:lnTo>
                <a:lnTo>
                  <a:pt x="16353" y="20042"/>
                </a:lnTo>
                <a:lnTo>
                  <a:pt x="16398" y="19961"/>
                </a:lnTo>
                <a:lnTo>
                  <a:pt x="16454" y="19949"/>
                </a:lnTo>
                <a:lnTo>
                  <a:pt x="16562" y="19961"/>
                </a:lnTo>
                <a:lnTo>
                  <a:pt x="16695" y="19908"/>
                </a:lnTo>
                <a:lnTo>
                  <a:pt x="16825" y="19814"/>
                </a:lnTo>
                <a:lnTo>
                  <a:pt x="16909" y="19700"/>
                </a:lnTo>
                <a:lnTo>
                  <a:pt x="17009" y="19584"/>
                </a:lnTo>
                <a:lnTo>
                  <a:pt x="17110" y="19569"/>
                </a:lnTo>
                <a:lnTo>
                  <a:pt x="17269" y="19478"/>
                </a:lnTo>
                <a:lnTo>
                  <a:pt x="17419" y="19362"/>
                </a:lnTo>
                <a:lnTo>
                  <a:pt x="17485" y="19265"/>
                </a:lnTo>
                <a:lnTo>
                  <a:pt x="17521" y="19192"/>
                </a:lnTo>
                <a:lnTo>
                  <a:pt x="17605" y="19136"/>
                </a:lnTo>
                <a:lnTo>
                  <a:pt x="17743" y="19063"/>
                </a:lnTo>
                <a:lnTo>
                  <a:pt x="17876" y="18955"/>
                </a:lnTo>
                <a:lnTo>
                  <a:pt x="17972" y="18848"/>
                </a:lnTo>
                <a:lnTo>
                  <a:pt x="17991" y="18773"/>
                </a:lnTo>
                <a:lnTo>
                  <a:pt x="18009" y="18713"/>
                </a:lnTo>
                <a:lnTo>
                  <a:pt x="18097" y="18644"/>
                </a:lnTo>
                <a:lnTo>
                  <a:pt x="18194" y="18607"/>
                </a:lnTo>
                <a:lnTo>
                  <a:pt x="18280" y="18620"/>
                </a:lnTo>
                <a:lnTo>
                  <a:pt x="18386" y="18528"/>
                </a:lnTo>
                <a:lnTo>
                  <a:pt x="18503" y="18389"/>
                </a:lnTo>
                <a:lnTo>
                  <a:pt x="18581" y="18257"/>
                </a:lnTo>
                <a:lnTo>
                  <a:pt x="18649" y="18149"/>
                </a:lnTo>
                <a:lnTo>
                  <a:pt x="18731" y="18107"/>
                </a:lnTo>
                <a:lnTo>
                  <a:pt x="18841" y="18061"/>
                </a:lnTo>
                <a:lnTo>
                  <a:pt x="18970" y="17949"/>
                </a:lnTo>
                <a:lnTo>
                  <a:pt x="19073" y="17825"/>
                </a:lnTo>
                <a:lnTo>
                  <a:pt x="19108" y="17728"/>
                </a:lnTo>
                <a:lnTo>
                  <a:pt x="19159" y="17620"/>
                </a:lnTo>
                <a:lnTo>
                  <a:pt x="19304" y="17448"/>
                </a:lnTo>
                <a:lnTo>
                  <a:pt x="19460" y="17248"/>
                </a:lnTo>
                <a:lnTo>
                  <a:pt x="19540" y="17078"/>
                </a:lnTo>
                <a:lnTo>
                  <a:pt x="19579" y="16973"/>
                </a:lnTo>
                <a:lnTo>
                  <a:pt x="19649" y="16929"/>
                </a:lnTo>
                <a:lnTo>
                  <a:pt x="19755" y="16879"/>
                </a:lnTo>
                <a:lnTo>
                  <a:pt x="19862" y="16761"/>
                </a:lnTo>
                <a:lnTo>
                  <a:pt x="19940" y="16624"/>
                </a:lnTo>
                <a:lnTo>
                  <a:pt x="19954" y="16512"/>
                </a:lnTo>
                <a:lnTo>
                  <a:pt x="19962" y="16438"/>
                </a:lnTo>
                <a:lnTo>
                  <a:pt x="20032" y="16382"/>
                </a:lnTo>
                <a:lnTo>
                  <a:pt x="20132" y="16298"/>
                </a:lnTo>
                <a:lnTo>
                  <a:pt x="20241" y="16153"/>
                </a:lnTo>
                <a:lnTo>
                  <a:pt x="20313" y="16014"/>
                </a:lnTo>
                <a:lnTo>
                  <a:pt x="20305" y="15954"/>
                </a:lnTo>
                <a:lnTo>
                  <a:pt x="20325" y="15892"/>
                </a:lnTo>
                <a:lnTo>
                  <a:pt x="20438" y="15747"/>
                </a:lnTo>
                <a:lnTo>
                  <a:pt x="20565" y="15577"/>
                </a:lnTo>
                <a:lnTo>
                  <a:pt x="20626" y="15461"/>
                </a:lnTo>
                <a:lnTo>
                  <a:pt x="20645" y="15315"/>
                </a:lnTo>
                <a:lnTo>
                  <a:pt x="20688" y="15214"/>
                </a:lnTo>
                <a:lnTo>
                  <a:pt x="20778" y="15062"/>
                </a:lnTo>
                <a:lnTo>
                  <a:pt x="20870" y="14878"/>
                </a:lnTo>
                <a:lnTo>
                  <a:pt x="20919" y="14693"/>
                </a:lnTo>
                <a:lnTo>
                  <a:pt x="20971" y="14480"/>
                </a:lnTo>
                <a:lnTo>
                  <a:pt x="21077" y="14231"/>
                </a:lnTo>
                <a:lnTo>
                  <a:pt x="21174" y="13996"/>
                </a:lnTo>
                <a:lnTo>
                  <a:pt x="21137" y="13874"/>
                </a:lnTo>
                <a:lnTo>
                  <a:pt x="21100" y="13791"/>
                </a:lnTo>
                <a:lnTo>
                  <a:pt x="21184" y="13698"/>
                </a:lnTo>
                <a:lnTo>
                  <a:pt x="21284" y="13556"/>
                </a:lnTo>
                <a:lnTo>
                  <a:pt x="21325" y="13304"/>
                </a:lnTo>
                <a:lnTo>
                  <a:pt x="21354" y="13065"/>
                </a:lnTo>
                <a:lnTo>
                  <a:pt x="21409" y="12914"/>
                </a:lnTo>
                <a:lnTo>
                  <a:pt x="21475" y="12797"/>
                </a:lnTo>
                <a:lnTo>
                  <a:pt x="21516" y="12665"/>
                </a:lnTo>
                <a:lnTo>
                  <a:pt x="21522" y="12551"/>
                </a:lnTo>
                <a:lnTo>
                  <a:pt x="21489" y="12484"/>
                </a:lnTo>
                <a:lnTo>
                  <a:pt x="21489" y="12366"/>
                </a:lnTo>
                <a:lnTo>
                  <a:pt x="21563" y="12221"/>
                </a:lnTo>
                <a:lnTo>
                  <a:pt x="21565" y="12212"/>
                </a:lnTo>
                <a:cubicBezTo>
                  <a:pt x="21569" y="12112"/>
                  <a:pt x="21570" y="11907"/>
                  <a:pt x="21573" y="11779"/>
                </a:cubicBezTo>
                <a:lnTo>
                  <a:pt x="21561" y="11740"/>
                </a:lnTo>
                <a:lnTo>
                  <a:pt x="21510" y="11634"/>
                </a:lnTo>
                <a:lnTo>
                  <a:pt x="21547" y="11520"/>
                </a:lnTo>
                <a:lnTo>
                  <a:pt x="21581" y="11426"/>
                </a:lnTo>
                <a:lnTo>
                  <a:pt x="21582" y="11412"/>
                </a:lnTo>
                <a:cubicBezTo>
                  <a:pt x="21587" y="11134"/>
                  <a:pt x="21595" y="11045"/>
                  <a:pt x="21598" y="10640"/>
                </a:cubicBezTo>
                <a:cubicBezTo>
                  <a:pt x="21599" y="10537"/>
                  <a:pt x="21597" y="10520"/>
                  <a:pt x="21598" y="10427"/>
                </a:cubicBezTo>
                <a:lnTo>
                  <a:pt x="21584" y="10333"/>
                </a:lnTo>
                <a:lnTo>
                  <a:pt x="21553" y="10254"/>
                </a:lnTo>
                <a:lnTo>
                  <a:pt x="21516" y="10145"/>
                </a:lnTo>
                <a:lnTo>
                  <a:pt x="21569" y="9997"/>
                </a:lnTo>
                <a:lnTo>
                  <a:pt x="21596" y="9916"/>
                </a:lnTo>
                <a:cubicBezTo>
                  <a:pt x="21596" y="9832"/>
                  <a:pt x="21595" y="9736"/>
                  <a:pt x="21594" y="9665"/>
                </a:cubicBezTo>
                <a:lnTo>
                  <a:pt x="21584" y="9612"/>
                </a:lnTo>
                <a:lnTo>
                  <a:pt x="21540" y="9406"/>
                </a:lnTo>
                <a:lnTo>
                  <a:pt x="21543" y="9219"/>
                </a:lnTo>
                <a:lnTo>
                  <a:pt x="21543" y="9047"/>
                </a:lnTo>
                <a:lnTo>
                  <a:pt x="21493" y="8883"/>
                </a:lnTo>
                <a:lnTo>
                  <a:pt x="21426" y="8695"/>
                </a:lnTo>
                <a:lnTo>
                  <a:pt x="21391" y="8469"/>
                </a:lnTo>
                <a:lnTo>
                  <a:pt x="21354" y="8257"/>
                </a:lnTo>
                <a:lnTo>
                  <a:pt x="21286" y="8106"/>
                </a:lnTo>
                <a:lnTo>
                  <a:pt x="21219" y="7961"/>
                </a:lnTo>
                <a:lnTo>
                  <a:pt x="21180" y="7764"/>
                </a:lnTo>
                <a:lnTo>
                  <a:pt x="21137" y="7562"/>
                </a:lnTo>
                <a:lnTo>
                  <a:pt x="21053" y="7407"/>
                </a:lnTo>
                <a:lnTo>
                  <a:pt x="20989" y="7299"/>
                </a:lnTo>
                <a:lnTo>
                  <a:pt x="20987" y="7212"/>
                </a:lnTo>
                <a:lnTo>
                  <a:pt x="20969" y="7071"/>
                </a:lnTo>
                <a:lnTo>
                  <a:pt x="20862" y="6836"/>
                </a:lnTo>
                <a:lnTo>
                  <a:pt x="20749" y="6596"/>
                </a:lnTo>
                <a:lnTo>
                  <a:pt x="20723" y="6446"/>
                </a:lnTo>
                <a:lnTo>
                  <a:pt x="20700" y="6318"/>
                </a:lnTo>
                <a:lnTo>
                  <a:pt x="20598" y="6129"/>
                </a:lnTo>
                <a:lnTo>
                  <a:pt x="20460" y="5899"/>
                </a:lnTo>
                <a:lnTo>
                  <a:pt x="20346" y="5677"/>
                </a:lnTo>
                <a:lnTo>
                  <a:pt x="20245" y="5501"/>
                </a:lnTo>
                <a:lnTo>
                  <a:pt x="20128" y="5387"/>
                </a:lnTo>
                <a:lnTo>
                  <a:pt x="20048" y="5320"/>
                </a:lnTo>
                <a:lnTo>
                  <a:pt x="20040" y="5254"/>
                </a:lnTo>
                <a:lnTo>
                  <a:pt x="20028" y="5154"/>
                </a:lnTo>
                <a:lnTo>
                  <a:pt x="19960" y="4995"/>
                </a:lnTo>
                <a:lnTo>
                  <a:pt x="19868" y="4851"/>
                </a:lnTo>
                <a:lnTo>
                  <a:pt x="19790" y="4789"/>
                </a:lnTo>
                <a:lnTo>
                  <a:pt x="19714" y="4700"/>
                </a:lnTo>
                <a:lnTo>
                  <a:pt x="19594" y="4486"/>
                </a:lnTo>
                <a:lnTo>
                  <a:pt x="19464" y="4271"/>
                </a:lnTo>
                <a:lnTo>
                  <a:pt x="19354" y="4183"/>
                </a:lnTo>
                <a:lnTo>
                  <a:pt x="19255" y="4111"/>
                </a:lnTo>
                <a:lnTo>
                  <a:pt x="19145" y="3941"/>
                </a:lnTo>
                <a:lnTo>
                  <a:pt x="19016" y="3754"/>
                </a:lnTo>
                <a:lnTo>
                  <a:pt x="18870" y="3640"/>
                </a:lnTo>
                <a:lnTo>
                  <a:pt x="18757" y="3576"/>
                </a:lnTo>
                <a:lnTo>
                  <a:pt x="18710" y="3505"/>
                </a:lnTo>
                <a:lnTo>
                  <a:pt x="18675" y="3429"/>
                </a:lnTo>
                <a:lnTo>
                  <a:pt x="18579" y="3310"/>
                </a:lnTo>
                <a:lnTo>
                  <a:pt x="18440" y="3161"/>
                </a:lnTo>
                <a:lnTo>
                  <a:pt x="18276" y="2997"/>
                </a:lnTo>
                <a:lnTo>
                  <a:pt x="18104" y="2840"/>
                </a:lnTo>
                <a:lnTo>
                  <a:pt x="17944" y="2701"/>
                </a:lnTo>
                <a:lnTo>
                  <a:pt x="17812" y="2603"/>
                </a:lnTo>
                <a:lnTo>
                  <a:pt x="17724" y="2557"/>
                </a:lnTo>
                <a:lnTo>
                  <a:pt x="17632" y="2516"/>
                </a:lnTo>
                <a:lnTo>
                  <a:pt x="17601" y="2456"/>
                </a:lnTo>
                <a:lnTo>
                  <a:pt x="17532" y="2365"/>
                </a:lnTo>
                <a:lnTo>
                  <a:pt x="17345" y="2238"/>
                </a:lnTo>
                <a:lnTo>
                  <a:pt x="17136" y="2093"/>
                </a:lnTo>
                <a:lnTo>
                  <a:pt x="17003" y="1952"/>
                </a:lnTo>
                <a:lnTo>
                  <a:pt x="16884" y="1829"/>
                </a:lnTo>
                <a:lnTo>
                  <a:pt x="16696" y="1721"/>
                </a:lnTo>
                <a:lnTo>
                  <a:pt x="16534" y="1637"/>
                </a:lnTo>
                <a:lnTo>
                  <a:pt x="16466" y="1570"/>
                </a:lnTo>
                <a:lnTo>
                  <a:pt x="16435" y="1520"/>
                </a:lnTo>
                <a:lnTo>
                  <a:pt x="16384" y="1483"/>
                </a:lnTo>
                <a:lnTo>
                  <a:pt x="16296" y="1435"/>
                </a:lnTo>
                <a:lnTo>
                  <a:pt x="16159" y="1367"/>
                </a:lnTo>
                <a:lnTo>
                  <a:pt x="15968" y="1274"/>
                </a:lnTo>
                <a:lnTo>
                  <a:pt x="15710" y="1155"/>
                </a:lnTo>
                <a:lnTo>
                  <a:pt x="15376" y="998"/>
                </a:lnTo>
                <a:lnTo>
                  <a:pt x="14894" y="784"/>
                </a:lnTo>
                <a:lnTo>
                  <a:pt x="14476" y="616"/>
                </a:lnTo>
                <a:lnTo>
                  <a:pt x="14150" y="506"/>
                </a:lnTo>
                <a:lnTo>
                  <a:pt x="13949" y="467"/>
                </a:lnTo>
                <a:lnTo>
                  <a:pt x="13779" y="413"/>
                </a:lnTo>
                <a:lnTo>
                  <a:pt x="13621" y="355"/>
                </a:lnTo>
                <a:lnTo>
                  <a:pt x="13336" y="290"/>
                </a:lnTo>
                <a:lnTo>
                  <a:pt x="12926" y="210"/>
                </a:lnTo>
                <a:lnTo>
                  <a:pt x="12467" y="116"/>
                </a:lnTo>
                <a:lnTo>
                  <a:pt x="12221" y="75"/>
                </a:lnTo>
                <a:lnTo>
                  <a:pt x="11891" y="44"/>
                </a:lnTo>
                <a:lnTo>
                  <a:pt x="11506" y="21"/>
                </a:lnTo>
                <a:lnTo>
                  <a:pt x="11088" y="6"/>
                </a:lnTo>
                <a:lnTo>
                  <a:pt x="10658" y="0"/>
                </a:lnTo>
                <a:close/>
                <a:moveTo>
                  <a:pt x="10684" y="2586"/>
                </a:moveTo>
                <a:lnTo>
                  <a:pt x="10785" y="2636"/>
                </a:lnTo>
                <a:lnTo>
                  <a:pt x="10941" y="2688"/>
                </a:lnTo>
                <a:lnTo>
                  <a:pt x="11189" y="2686"/>
                </a:lnTo>
                <a:lnTo>
                  <a:pt x="11420" y="2678"/>
                </a:lnTo>
                <a:lnTo>
                  <a:pt x="11547" y="2703"/>
                </a:lnTo>
                <a:lnTo>
                  <a:pt x="11668" y="2761"/>
                </a:lnTo>
                <a:lnTo>
                  <a:pt x="11836" y="2794"/>
                </a:lnTo>
                <a:lnTo>
                  <a:pt x="12000" y="2788"/>
                </a:lnTo>
                <a:lnTo>
                  <a:pt x="12105" y="2750"/>
                </a:lnTo>
                <a:lnTo>
                  <a:pt x="12189" y="2707"/>
                </a:lnTo>
                <a:lnTo>
                  <a:pt x="12269" y="2771"/>
                </a:lnTo>
                <a:lnTo>
                  <a:pt x="12375" y="2848"/>
                </a:lnTo>
                <a:lnTo>
                  <a:pt x="12519" y="2891"/>
                </a:lnTo>
                <a:lnTo>
                  <a:pt x="12680" y="2910"/>
                </a:lnTo>
                <a:lnTo>
                  <a:pt x="12826" y="2924"/>
                </a:lnTo>
                <a:lnTo>
                  <a:pt x="12943" y="2947"/>
                </a:lnTo>
                <a:lnTo>
                  <a:pt x="13031" y="2981"/>
                </a:lnTo>
                <a:lnTo>
                  <a:pt x="13037" y="2983"/>
                </a:lnTo>
                <a:lnTo>
                  <a:pt x="13097" y="3001"/>
                </a:lnTo>
                <a:lnTo>
                  <a:pt x="13287" y="3070"/>
                </a:lnTo>
                <a:lnTo>
                  <a:pt x="13451" y="3117"/>
                </a:lnTo>
                <a:lnTo>
                  <a:pt x="13574" y="3140"/>
                </a:lnTo>
                <a:lnTo>
                  <a:pt x="13670" y="3173"/>
                </a:lnTo>
                <a:lnTo>
                  <a:pt x="13839" y="3248"/>
                </a:lnTo>
                <a:lnTo>
                  <a:pt x="14066" y="3356"/>
                </a:lnTo>
                <a:lnTo>
                  <a:pt x="14320" y="3487"/>
                </a:lnTo>
                <a:lnTo>
                  <a:pt x="14582" y="3628"/>
                </a:lnTo>
                <a:lnTo>
                  <a:pt x="14826" y="3762"/>
                </a:lnTo>
                <a:lnTo>
                  <a:pt x="15035" y="3885"/>
                </a:lnTo>
                <a:lnTo>
                  <a:pt x="15179" y="3976"/>
                </a:lnTo>
                <a:lnTo>
                  <a:pt x="15398" y="4123"/>
                </a:lnTo>
                <a:lnTo>
                  <a:pt x="15527" y="4183"/>
                </a:lnTo>
                <a:lnTo>
                  <a:pt x="15634" y="4250"/>
                </a:lnTo>
                <a:lnTo>
                  <a:pt x="15845" y="4424"/>
                </a:lnTo>
                <a:lnTo>
                  <a:pt x="16126" y="4675"/>
                </a:lnTo>
                <a:lnTo>
                  <a:pt x="16263" y="4804"/>
                </a:lnTo>
                <a:lnTo>
                  <a:pt x="16318" y="4829"/>
                </a:lnTo>
                <a:lnTo>
                  <a:pt x="16445" y="4936"/>
                </a:lnTo>
                <a:lnTo>
                  <a:pt x="16564" y="5078"/>
                </a:lnTo>
                <a:lnTo>
                  <a:pt x="16560" y="5084"/>
                </a:lnTo>
                <a:lnTo>
                  <a:pt x="16736" y="5254"/>
                </a:lnTo>
                <a:lnTo>
                  <a:pt x="16995" y="5515"/>
                </a:lnTo>
                <a:lnTo>
                  <a:pt x="17173" y="5712"/>
                </a:lnTo>
                <a:lnTo>
                  <a:pt x="17234" y="5805"/>
                </a:lnTo>
                <a:lnTo>
                  <a:pt x="17288" y="5911"/>
                </a:lnTo>
                <a:lnTo>
                  <a:pt x="17441" y="6108"/>
                </a:lnTo>
                <a:lnTo>
                  <a:pt x="17624" y="6357"/>
                </a:lnTo>
                <a:lnTo>
                  <a:pt x="17653" y="6407"/>
                </a:lnTo>
                <a:lnTo>
                  <a:pt x="17667" y="6419"/>
                </a:lnTo>
                <a:lnTo>
                  <a:pt x="17663" y="6424"/>
                </a:lnTo>
                <a:lnTo>
                  <a:pt x="17751" y="6585"/>
                </a:lnTo>
                <a:lnTo>
                  <a:pt x="17843" y="6762"/>
                </a:lnTo>
                <a:lnTo>
                  <a:pt x="17935" y="6880"/>
                </a:lnTo>
                <a:lnTo>
                  <a:pt x="18030" y="7067"/>
                </a:lnTo>
                <a:lnTo>
                  <a:pt x="18075" y="7214"/>
                </a:lnTo>
                <a:lnTo>
                  <a:pt x="18179" y="7411"/>
                </a:lnTo>
                <a:lnTo>
                  <a:pt x="18313" y="7660"/>
                </a:lnTo>
                <a:lnTo>
                  <a:pt x="18442" y="7960"/>
                </a:lnTo>
                <a:lnTo>
                  <a:pt x="18546" y="8263"/>
                </a:lnTo>
                <a:lnTo>
                  <a:pt x="18608" y="8521"/>
                </a:lnTo>
                <a:lnTo>
                  <a:pt x="18649" y="8713"/>
                </a:lnTo>
                <a:lnTo>
                  <a:pt x="18702" y="8890"/>
                </a:lnTo>
                <a:lnTo>
                  <a:pt x="18786" y="9211"/>
                </a:lnTo>
                <a:lnTo>
                  <a:pt x="18854" y="9651"/>
                </a:lnTo>
                <a:lnTo>
                  <a:pt x="18899" y="10132"/>
                </a:lnTo>
                <a:lnTo>
                  <a:pt x="18901" y="10149"/>
                </a:lnTo>
                <a:lnTo>
                  <a:pt x="18915" y="10375"/>
                </a:lnTo>
                <a:lnTo>
                  <a:pt x="18917" y="10599"/>
                </a:lnTo>
                <a:lnTo>
                  <a:pt x="18919" y="10674"/>
                </a:lnTo>
                <a:lnTo>
                  <a:pt x="18913" y="11207"/>
                </a:lnTo>
                <a:lnTo>
                  <a:pt x="18891" y="11667"/>
                </a:lnTo>
                <a:lnTo>
                  <a:pt x="18858" y="12007"/>
                </a:lnTo>
                <a:lnTo>
                  <a:pt x="18819" y="12177"/>
                </a:lnTo>
                <a:lnTo>
                  <a:pt x="18782" y="12302"/>
                </a:lnTo>
                <a:lnTo>
                  <a:pt x="18745" y="12528"/>
                </a:lnTo>
                <a:lnTo>
                  <a:pt x="18700" y="12804"/>
                </a:lnTo>
                <a:lnTo>
                  <a:pt x="18653" y="13005"/>
                </a:lnTo>
                <a:lnTo>
                  <a:pt x="18651" y="13021"/>
                </a:lnTo>
                <a:lnTo>
                  <a:pt x="18647" y="13038"/>
                </a:lnTo>
                <a:lnTo>
                  <a:pt x="18638" y="13077"/>
                </a:lnTo>
                <a:lnTo>
                  <a:pt x="18569" y="13301"/>
                </a:lnTo>
                <a:lnTo>
                  <a:pt x="18509" y="13432"/>
                </a:lnTo>
                <a:lnTo>
                  <a:pt x="18458" y="13536"/>
                </a:lnTo>
                <a:lnTo>
                  <a:pt x="18409" y="13698"/>
                </a:lnTo>
                <a:lnTo>
                  <a:pt x="18368" y="13820"/>
                </a:lnTo>
                <a:lnTo>
                  <a:pt x="18302" y="13988"/>
                </a:lnTo>
                <a:lnTo>
                  <a:pt x="18216" y="14181"/>
                </a:lnTo>
                <a:lnTo>
                  <a:pt x="18120" y="14382"/>
                </a:lnTo>
                <a:lnTo>
                  <a:pt x="18024" y="14571"/>
                </a:lnTo>
                <a:lnTo>
                  <a:pt x="17938" y="14728"/>
                </a:lnTo>
                <a:lnTo>
                  <a:pt x="17831" y="14878"/>
                </a:lnTo>
                <a:lnTo>
                  <a:pt x="17751" y="14965"/>
                </a:lnTo>
                <a:lnTo>
                  <a:pt x="17628" y="15179"/>
                </a:lnTo>
                <a:lnTo>
                  <a:pt x="17544" y="15332"/>
                </a:lnTo>
                <a:lnTo>
                  <a:pt x="17528" y="15365"/>
                </a:lnTo>
                <a:lnTo>
                  <a:pt x="17482" y="15450"/>
                </a:lnTo>
                <a:lnTo>
                  <a:pt x="17433" y="15479"/>
                </a:lnTo>
                <a:lnTo>
                  <a:pt x="17431" y="15481"/>
                </a:lnTo>
                <a:lnTo>
                  <a:pt x="17425" y="15483"/>
                </a:lnTo>
                <a:lnTo>
                  <a:pt x="17319" y="15417"/>
                </a:lnTo>
                <a:lnTo>
                  <a:pt x="17189" y="15264"/>
                </a:lnTo>
                <a:lnTo>
                  <a:pt x="17187" y="15259"/>
                </a:lnTo>
                <a:lnTo>
                  <a:pt x="17009" y="15089"/>
                </a:lnTo>
                <a:lnTo>
                  <a:pt x="16603" y="14689"/>
                </a:lnTo>
                <a:lnTo>
                  <a:pt x="16142" y="14226"/>
                </a:lnTo>
                <a:lnTo>
                  <a:pt x="15685" y="13762"/>
                </a:lnTo>
                <a:lnTo>
                  <a:pt x="15288" y="13353"/>
                </a:lnTo>
                <a:lnTo>
                  <a:pt x="15007" y="13055"/>
                </a:lnTo>
                <a:lnTo>
                  <a:pt x="14902" y="12928"/>
                </a:lnTo>
                <a:lnTo>
                  <a:pt x="14855" y="12853"/>
                </a:lnTo>
                <a:lnTo>
                  <a:pt x="14746" y="12741"/>
                </a:lnTo>
                <a:lnTo>
                  <a:pt x="14625" y="12634"/>
                </a:lnTo>
                <a:lnTo>
                  <a:pt x="14546" y="12590"/>
                </a:lnTo>
                <a:lnTo>
                  <a:pt x="14453" y="12519"/>
                </a:lnTo>
                <a:lnTo>
                  <a:pt x="14246" y="12327"/>
                </a:lnTo>
                <a:lnTo>
                  <a:pt x="13964" y="12057"/>
                </a:lnTo>
                <a:lnTo>
                  <a:pt x="13646" y="11744"/>
                </a:lnTo>
                <a:lnTo>
                  <a:pt x="13330" y="11428"/>
                </a:lnTo>
                <a:lnTo>
                  <a:pt x="13058" y="11150"/>
                </a:lnTo>
                <a:lnTo>
                  <a:pt x="12865" y="10943"/>
                </a:lnTo>
                <a:lnTo>
                  <a:pt x="12793" y="10850"/>
                </a:lnTo>
                <a:lnTo>
                  <a:pt x="12746" y="10767"/>
                </a:lnTo>
                <a:lnTo>
                  <a:pt x="12633" y="10659"/>
                </a:lnTo>
                <a:lnTo>
                  <a:pt x="12494" y="10551"/>
                </a:lnTo>
                <a:lnTo>
                  <a:pt x="12367" y="10485"/>
                </a:lnTo>
                <a:lnTo>
                  <a:pt x="12283" y="10427"/>
                </a:lnTo>
                <a:lnTo>
                  <a:pt x="12248" y="10352"/>
                </a:lnTo>
                <a:lnTo>
                  <a:pt x="12205" y="10252"/>
                </a:lnTo>
                <a:lnTo>
                  <a:pt x="12101" y="10132"/>
                </a:lnTo>
                <a:lnTo>
                  <a:pt x="11963" y="10020"/>
                </a:lnTo>
                <a:lnTo>
                  <a:pt x="11822" y="9947"/>
                </a:lnTo>
                <a:lnTo>
                  <a:pt x="11738" y="9889"/>
                </a:lnTo>
                <a:lnTo>
                  <a:pt x="11703" y="9813"/>
                </a:lnTo>
                <a:lnTo>
                  <a:pt x="11654" y="9703"/>
                </a:lnTo>
                <a:lnTo>
                  <a:pt x="11533" y="9564"/>
                </a:lnTo>
                <a:lnTo>
                  <a:pt x="11414" y="9468"/>
                </a:lnTo>
                <a:lnTo>
                  <a:pt x="11336" y="9448"/>
                </a:lnTo>
                <a:lnTo>
                  <a:pt x="11264" y="9388"/>
                </a:lnTo>
                <a:lnTo>
                  <a:pt x="11156" y="9290"/>
                </a:lnTo>
                <a:lnTo>
                  <a:pt x="11024" y="9161"/>
                </a:lnTo>
                <a:lnTo>
                  <a:pt x="10783" y="8902"/>
                </a:lnTo>
                <a:lnTo>
                  <a:pt x="10717" y="8809"/>
                </a:lnTo>
                <a:lnTo>
                  <a:pt x="10676" y="8765"/>
                </a:lnTo>
                <a:lnTo>
                  <a:pt x="10389" y="8469"/>
                </a:lnTo>
                <a:lnTo>
                  <a:pt x="10383" y="8467"/>
                </a:lnTo>
                <a:lnTo>
                  <a:pt x="10258" y="8400"/>
                </a:lnTo>
                <a:lnTo>
                  <a:pt x="10174" y="8348"/>
                </a:lnTo>
                <a:lnTo>
                  <a:pt x="10139" y="8280"/>
                </a:lnTo>
                <a:lnTo>
                  <a:pt x="10104" y="8212"/>
                </a:lnTo>
                <a:lnTo>
                  <a:pt x="10010" y="8097"/>
                </a:lnTo>
                <a:lnTo>
                  <a:pt x="9873" y="7950"/>
                </a:lnTo>
                <a:lnTo>
                  <a:pt x="9715" y="7786"/>
                </a:lnTo>
                <a:lnTo>
                  <a:pt x="9547" y="7625"/>
                </a:lnTo>
                <a:lnTo>
                  <a:pt x="9389" y="7483"/>
                </a:lnTo>
                <a:lnTo>
                  <a:pt x="9258" y="7378"/>
                </a:lnTo>
                <a:lnTo>
                  <a:pt x="9170" y="7324"/>
                </a:lnTo>
                <a:lnTo>
                  <a:pt x="9084" y="7266"/>
                </a:lnTo>
                <a:lnTo>
                  <a:pt x="9051" y="7191"/>
                </a:lnTo>
                <a:lnTo>
                  <a:pt x="9002" y="7079"/>
                </a:lnTo>
                <a:lnTo>
                  <a:pt x="8907" y="6967"/>
                </a:lnTo>
                <a:lnTo>
                  <a:pt x="8887" y="6950"/>
                </a:lnTo>
                <a:lnTo>
                  <a:pt x="8772" y="6861"/>
                </a:lnTo>
                <a:lnTo>
                  <a:pt x="8645" y="6841"/>
                </a:lnTo>
                <a:lnTo>
                  <a:pt x="8600" y="6766"/>
                </a:lnTo>
                <a:lnTo>
                  <a:pt x="8514" y="6612"/>
                </a:lnTo>
                <a:lnTo>
                  <a:pt x="8379" y="6453"/>
                </a:lnTo>
                <a:lnTo>
                  <a:pt x="8245" y="6337"/>
                </a:lnTo>
                <a:lnTo>
                  <a:pt x="8157" y="6309"/>
                </a:lnTo>
                <a:lnTo>
                  <a:pt x="8098" y="6287"/>
                </a:lnTo>
                <a:lnTo>
                  <a:pt x="8040" y="6189"/>
                </a:lnTo>
                <a:lnTo>
                  <a:pt x="7866" y="5940"/>
                </a:lnTo>
                <a:lnTo>
                  <a:pt x="7606" y="5776"/>
                </a:lnTo>
                <a:lnTo>
                  <a:pt x="7487" y="5637"/>
                </a:lnTo>
                <a:lnTo>
                  <a:pt x="7419" y="5526"/>
                </a:lnTo>
                <a:lnTo>
                  <a:pt x="7253" y="5395"/>
                </a:lnTo>
                <a:lnTo>
                  <a:pt x="7044" y="5225"/>
                </a:lnTo>
                <a:lnTo>
                  <a:pt x="6872" y="5019"/>
                </a:lnTo>
                <a:lnTo>
                  <a:pt x="6841" y="4992"/>
                </a:lnTo>
                <a:lnTo>
                  <a:pt x="6844" y="4988"/>
                </a:lnTo>
                <a:lnTo>
                  <a:pt x="6741" y="4854"/>
                </a:lnTo>
                <a:lnTo>
                  <a:pt x="6630" y="4789"/>
                </a:lnTo>
                <a:lnTo>
                  <a:pt x="6542" y="4744"/>
                </a:lnTo>
                <a:lnTo>
                  <a:pt x="6473" y="4636"/>
                </a:lnTo>
                <a:lnTo>
                  <a:pt x="6389" y="4493"/>
                </a:lnTo>
                <a:lnTo>
                  <a:pt x="6272" y="4360"/>
                </a:lnTo>
                <a:lnTo>
                  <a:pt x="6132" y="4233"/>
                </a:lnTo>
                <a:lnTo>
                  <a:pt x="6139" y="4225"/>
                </a:lnTo>
                <a:lnTo>
                  <a:pt x="6120" y="4204"/>
                </a:lnTo>
                <a:lnTo>
                  <a:pt x="6202" y="4140"/>
                </a:lnTo>
                <a:lnTo>
                  <a:pt x="6305" y="4011"/>
                </a:lnTo>
                <a:lnTo>
                  <a:pt x="6452" y="3862"/>
                </a:lnTo>
                <a:lnTo>
                  <a:pt x="6559" y="3819"/>
                </a:lnTo>
                <a:lnTo>
                  <a:pt x="6694" y="3792"/>
                </a:lnTo>
                <a:lnTo>
                  <a:pt x="6897" y="3680"/>
                </a:lnTo>
                <a:lnTo>
                  <a:pt x="7090" y="3561"/>
                </a:lnTo>
                <a:lnTo>
                  <a:pt x="7200" y="3511"/>
                </a:lnTo>
                <a:lnTo>
                  <a:pt x="7303" y="3466"/>
                </a:lnTo>
                <a:lnTo>
                  <a:pt x="7487" y="3364"/>
                </a:lnTo>
                <a:lnTo>
                  <a:pt x="7717" y="3256"/>
                </a:lnTo>
                <a:lnTo>
                  <a:pt x="7942" y="3205"/>
                </a:lnTo>
                <a:lnTo>
                  <a:pt x="8149" y="3163"/>
                </a:lnTo>
                <a:lnTo>
                  <a:pt x="8346" y="3072"/>
                </a:lnTo>
                <a:lnTo>
                  <a:pt x="8456" y="3024"/>
                </a:lnTo>
                <a:lnTo>
                  <a:pt x="8483" y="3001"/>
                </a:lnTo>
                <a:lnTo>
                  <a:pt x="8518" y="2997"/>
                </a:lnTo>
                <a:lnTo>
                  <a:pt x="8557" y="2981"/>
                </a:lnTo>
                <a:lnTo>
                  <a:pt x="8803" y="2927"/>
                </a:lnTo>
                <a:lnTo>
                  <a:pt x="9018" y="2877"/>
                </a:lnTo>
                <a:lnTo>
                  <a:pt x="9153" y="2794"/>
                </a:lnTo>
                <a:lnTo>
                  <a:pt x="9239" y="2725"/>
                </a:lnTo>
                <a:lnTo>
                  <a:pt x="9330" y="2740"/>
                </a:lnTo>
                <a:lnTo>
                  <a:pt x="9440" y="2775"/>
                </a:lnTo>
                <a:lnTo>
                  <a:pt x="9584" y="2779"/>
                </a:lnTo>
                <a:lnTo>
                  <a:pt x="9723" y="2756"/>
                </a:lnTo>
                <a:lnTo>
                  <a:pt x="9821" y="2705"/>
                </a:lnTo>
                <a:lnTo>
                  <a:pt x="9947" y="2678"/>
                </a:lnTo>
                <a:lnTo>
                  <a:pt x="10178" y="2686"/>
                </a:lnTo>
                <a:lnTo>
                  <a:pt x="10426" y="2688"/>
                </a:lnTo>
                <a:lnTo>
                  <a:pt x="10582" y="2636"/>
                </a:lnTo>
                <a:lnTo>
                  <a:pt x="10684" y="2586"/>
                </a:lnTo>
                <a:close/>
                <a:moveTo>
                  <a:pt x="4169" y="6034"/>
                </a:moveTo>
                <a:lnTo>
                  <a:pt x="5452" y="7332"/>
                </a:lnTo>
                <a:lnTo>
                  <a:pt x="5952" y="7840"/>
                </a:lnTo>
                <a:lnTo>
                  <a:pt x="6360" y="8265"/>
                </a:lnTo>
                <a:lnTo>
                  <a:pt x="6635" y="8558"/>
                </a:lnTo>
                <a:lnTo>
                  <a:pt x="6739" y="8684"/>
                </a:lnTo>
                <a:lnTo>
                  <a:pt x="6770" y="8732"/>
                </a:lnTo>
                <a:lnTo>
                  <a:pt x="6852" y="8819"/>
                </a:lnTo>
                <a:lnTo>
                  <a:pt x="6979" y="8939"/>
                </a:lnTo>
                <a:lnTo>
                  <a:pt x="7130" y="9074"/>
                </a:lnTo>
                <a:lnTo>
                  <a:pt x="7344" y="9265"/>
                </a:lnTo>
                <a:lnTo>
                  <a:pt x="7604" y="9506"/>
                </a:lnTo>
                <a:lnTo>
                  <a:pt x="7885" y="9777"/>
                </a:lnTo>
                <a:lnTo>
                  <a:pt x="8168" y="10047"/>
                </a:lnTo>
                <a:lnTo>
                  <a:pt x="8424" y="10302"/>
                </a:lnTo>
                <a:lnTo>
                  <a:pt x="8629" y="10512"/>
                </a:lnTo>
                <a:lnTo>
                  <a:pt x="8762" y="10655"/>
                </a:lnTo>
                <a:lnTo>
                  <a:pt x="8795" y="10707"/>
                </a:lnTo>
                <a:lnTo>
                  <a:pt x="8823" y="10765"/>
                </a:lnTo>
                <a:lnTo>
                  <a:pt x="8950" y="10908"/>
                </a:lnTo>
                <a:lnTo>
                  <a:pt x="9116" y="11051"/>
                </a:lnTo>
                <a:lnTo>
                  <a:pt x="9237" y="11111"/>
                </a:lnTo>
                <a:lnTo>
                  <a:pt x="9371" y="11227"/>
                </a:lnTo>
                <a:lnTo>
                  <a:pt x="9414" y="11283"/>
                </a:lnTo>
                <a:lnTo>
                  <a:pt x="9514" y="11397"/>
                </a:lnTo>
                <a:lnTo>
                  <a:pt x="9670" y="11561"/>
                </a:lnTo>
                <a:lnTo>
                  <a:pt x="9869" y="11771"/>
                </a:lnTo>
                <a:lnTo>
                  <a:pt x="10112" y="12017"/>
                </a:lnTo>
                <a:lnTo>
                  <a:pt x="10383" y="12295"/>
                </a:lnTo>
                <a:lnTo>
                  <a:pt x="10684" y="12594"/>
                </a:lnTo>
                <a:lnTo>
                  <a:pt x="11002" y="12912"/>
                </a:lnTo>
                <a:lnTo>
                  <a:pt x="11324" y="13229"/>
                </a:lnTo>
                <a:lnTo>
                  <a:pt x="11627" y="13534"/>
                </a:lnTo>
                <a:lnTo>
                  <a:pt x="11908" y="13816"/>
                </a:lnTo>
                <a:lnTo>
                  <a:pt x="12154" y="14067"/>
                </a:lnTo>
                <a:lnTo>
                  <a:pt x="12365" y="14285"/>
                </a:lnTo>
                <a:lnTo>
                  <a:pt x="12531" y="14457"/>
                </a:lnTo>
                <a:lnTo>
                  <a:pt x="12644" y="14581"/>
                </a:lnTo>
                <a:lnTo>
                  <a:pt x="12699" y="14647"/>
                </a:lnTo>
                <a:lnTo>
                  <a:pt x="12793" y="14762"/>
                </a:lnTo>
                <a:lnTo>
                  <a:pt x="12867" y="14811"/>
                </a:lnTo>
                <a:lnTo>
                  <a:pt x="12990" y="14911"/>
                </a:lnTo>
                <a:lnTo>
                  <a:pt x="13287" y="15189"/>
                </a:lnTo>
                <a:lnTo>
                  <a:pt x="13713" y="15597"/>
                </a:lnTo>
                <a:lnTo>
                  <a:pt x="14218" y="16097"/>
                </a:lnTo>
                <a:lnTo>
                  <a:pt x="15513" y="17383"/>
                </a:lnTo>
                <a:lnTo>
                  <a:pt x="15361" y="17529"/>
                </a:lnTo>
                <a:lnTo>
                  <a:pt x="15152" y="17690"/>
                </a:lnTo>
                <a:lnTo>
                  <a:pt x="14847" y="17864"/>
                </a:lnTo>
                <a:lnTo>
                  <a:pt x="14470" y="18047"/>
                </a:lnTo>
                <a:lnTo>
                  <a:pt x="14039" y="18230"/>
                </a:lnTo>
                <a:lnTo>
                  <a:pt x="13572" y="18406"/>
                </a:lnTo>
                <a:lnTo>
                  <a:pt x="13094" y="18564"/>
                </a:lnTo>
                <a:lnTo>
                  <a:pt x="12623" y="18698"/>
                </a:lnTo>
                <a:lnTo>
                  <a:pt x="12180" y="18800"/>
                </a:lnTo>
                <a:lnTo>
                  <a:pt x="11932" y="18837"/>
                </a:lnTo>
                <a:lnTo>
                  <a:pt x="11627" y="18868"/>
                </a:lnTo>
                <a:lnTo>
                  <a:pt x="11291" y="18887"/>
                </a:lnTo>
                <a:lnTo>
                  <a:pt x="10945" y="18899"/>
                </a:lnTo>
                <a:lnTo>
                  <a:pt x="10610" y="18899"/>
                </a:lnTo>
                <a:lnTo>
                  <a:pt x="10309" y="18891"/>
                </a:lnTo>
                <a:lnTo>
                  <a:pt x="10067" y="18870"/>
                </a:lnTo>
                <a:lnTo>
                  <a:pt x="9901" y="18839"/>
                </a:lnTo>
                <a:lnTo>
                  <a:pt x="9721" y="18804"/>
                </a:lnTo>
                <a:lnTo>
                  <a:pt x="9573" y="18806"/>
                </a:lnTo>
                <a:lnTo>
                  <a:pt x="9381" y="18798"/>
                </a:lnTo>
                <a:lnTo>
                  <a:pt x="9096" y="18734"/>
                </a:lnTo>
                <a:lnTo>
                  <a:pt x="8750" y="18632"/>
                </a:lnTo>
                <a:lnTo>
                  <a:pt x="8413" y="18532"/>
                </a:lnTo>
                <a:lnTo>
                  <a:pt x="8170" y="18474"/>
                </a:lnTo>
                <a:lnTo>
                  <a:pt x="8051" y="18466"/>
                </a:lnTo>
                <a:lnTo>
                  <a:pt x="7958" y="18441"/>
                </a:lnTo>
                <a:lnTo>
                  <a:pt x="7778" y="18335"/>
                </a:lnTo>
                <a:lnTo>
                  <a:pt x="7571" y="18221"/>
                </a:lnTo>
                <a:lnTo>
                  <a:pt x="7413" y="18173"/>
                </a:lnTo>
                <a:lnTo>
                  <a:pt x="7245" y="18099"/>
                </a:lnTo>
                <a:lnTo>
                  <a:pt x="7137" y="18014"/>
                </a:lnTo>
                <a:lnTo>
                  <a:pt x="6950" y="17912"/>
                </a:lnTo>
                <a:lnTo>
                  <a:pt x="6632" y="17748"/>
                </a:lnTo>
                <a:lnTo>
                  <a:pt x="6302" y="17537"/>
                </a:lnTo>
                <a:lnTo>
                  <a:pt x="5948" y="17267"/>
                </a:lnTo>
                <a:lnTo>
                  <a:pt x="5550" y="16929"/>
                </a:lnTo>
                <a:lnTo>
                  <a:pt x="5044" y="16473"/>
                </a:lnTo>
                <a:lnTo>
                  <a:pt x="4692" y="16145"/>
                </a:lnTo>
                <a:lnTo>
                  <a:pt x="4491" y="15933"/>
                </a:lnTo>
                <a:lnTo>
                  <a:pt x="4425" y="15830"/>
                </a:lnTo>
                <a:lnTo>
                  <a:pt x="4345" y="15705"/>
                </a:lnTo>
                <a:lnTo>
                  <a:pt x="4153" y="15490"/>
                </a:lnTo>
                <a:lnTo>
                  <a:pt x="3970" y="15295"/>
                </a:lnTo>
                <a:lnTo>
                  <a:pt x="3909" y="15174"/>
                </a:lnTo>
                <a:lnTo>
                  <a:pt x="3864" y="15064"/>
                </a:lnTo>
                <a:lnTo>
                  <a:pt x="3790" y="14907"/>
                </a:lnTo>
                <a:lnTo>
                  <a:pt x="3698" y="14724"/>
                </a:lnTo>
                <a:lnTo>
                  <a:pt x="3601" y="14535"/>
                </a:lnTo>
                <a:lnTo>
                  <a:pt x="3505" y="14361"/>
                </a:lnTo>
                <a:lnTo>
                  <a:pt x="3425" y="14222"/>
                </a:lnTo>
                <a:lnTo>
                  <a:pt x="3366" y="14137"/>
                </a:lnTo>
                <a:lnTo>
                  <a:pt x="3298" y="14007"/>
                </a:lnTo>
                <a:lnTo>
                  <a:pt x="3255" y="13836"/>
                </a:lnTo>
                <a:lnTo>
                  <a:pt x="3210" y="13644"/>
                </a:lnTo>
                <a:lnTo>
                  <a:pt x="3134" y="13465"/>
                </a:lnTo>
                <a:lnTo>
                  <a:pt x="3058" y="13270"/>
                </a:lnTo>
                <a:lnTo>
                  <a:pt x="3019" y="13034"/>
                </a:lnTo>
                <a:lnTo>
                  <a:pt x="2974" y="12816"/>
                </a:lnTo>
                <a:lnTo>
                  <a:pt x="2900" y="12661"/>
                </a:lnTo>
                <a:lnTo>
                  <a:pt x="2859" y="12461"/>
                </a:lnTo>
                <a:lnTo>
                  <a:pt x="2882" y="12353"/>
                </a:lnTo>
                <a:lnTo>
                  <a:pt x="2861" y="12227"/>
                </a:lnTo>
                <a:lnTo>
                  <a:pt x="2781" y="12015"/>
                </a:lnTo>
                <a:lnTo>
                  <a:pt x="2736" y="11858"/>
                </a:lnTo>
                <a:lnTo>
                  <a:pt x="2718" y="11721"/>
                </a:lnTo>
                <a:lnTo>
                  <a:pt x="2720" y="11561"/>
                </a:lnTo>
                <a:lnTo>
                  <a:pt x="2706" y="11350"/>
                </a:lnTo>
                <a:lnTo>
                  <a:pt x="2654" y="11206"/>
                </a:lnTo>
                <a:lnTo>
                  <a:pt x="2601" y="11111"/>
                </a:lnTo>
                <a:lnTo>
                  <a:pt x="2646" y="11026"/>
                </a:lnTo>
                <a:lnTo>
                  <a:pt x="2702" y="10908"/>
                </a:lnTo>
                <a:lnTo>
                  <a:pt x="2722" y="10736"/>
                </a:lnTo>
                <a:lnTo>
                  <a:pt x="2708" y="10570"/>
                </a:lnTo>
                <a:lnTo>
                  <a:pt x="2660" y="10472"/>
                </a:lnTo>
                <a:lnTo>
                  <a:pt x="2648" y="10319"/>
                </a:lnTo>
                <a:lnTo>
                  <a:pt x="2736" y="10116"/>
                </a:lnTo>
                <a:lnTo>
                  <a:pt x="2788" y="9935"/>
                </a:lnTo>
                <a:lnTo>
                  <a:pt x="2806" y="9796"/>
                </a:lnTo>
                <a:lnTo>
                  <a:pt x="2779" y="9711"/>
                </a:lnTo>
                <a:lnTo>
                  <a:pt x="2751" y="9624"/>
                </a:lnTo>
                <a:lnTo>
                  <a:pt x="2790" y="9499"/>
                </a:lnTo>
                <a:lnTo>
                  <a:pt x="2853" y="9323"/>
                </a:lnTo>
                <a:lnTo>
                  <a:pt x="2888" y="9105"/>
                </a:lnTo>
                <a:lnTo>
                  <a:pt x="2925" y="8842"/>
                </a:lnTo>
                <a:lnTo>
                  <a:pt x="2991" y="8556"/>
                </a:lnTo>
                <a:lnTo>
                  <a:pt x="3072" y="8290"/>
                </a:lnTo>
                <a:lnTo>
                  <a:pt x="3161" y="8083"/>
                </a:lnTo>
                <a:lnTo>
                  <a:pt x="3238" y="7909"/>
                </a:lnTo>
                <a:lnTo>
                  <a:pt x="3296" y="7724"/>
                </a:lnTo>
                <a:lnTo>
                  <a:pt x="3378" y="7513"/>
                </a:lnTo>
                <a:lnTo>
                  <a:pt x="3509" y="7272"/>
                </a:lnTo>
                <a:lnTo>
                  <a:pt x="3628" y="7058"/>
                </a:lnTo>
                <a:lnTo>
                  <a:pt x="3677" y="6911"/>
                </a:lnTo>
                <a:lnTo>
                  <a:pt x="3763" y="6760"/>
                </a:lnTo>
                <a:lnTo>
                  <a:pt x="3868" y="6623"/>
                </a:lnTo>
                <a:lnTo>
                  <a:pt x="4007" y="6368"/>
                </a:lnTo>
                <a:lnTo>
                  <a:pt x="4169" y="6034"/>
                </a:lnTo>
                <a:close/>
              </a:path>
            </a:pathLst>
          </a:custGeom>
          <a:ln w="25400"/>
        </p:spPr>
      </p:pic>
      <p:sp>
        <p:nvSpPr>
          <p:cNvPr id="384" name="Shape 384"/>
          <p:cNvSpPr>
            <a:spLocks noGrp="1"/>
          </p:cNvSpPr>
          <p:nvPr>
            <p:ph type="title"/>
          </p:nvPr>
        </p:nvSpPr>
        <p:spPr>
          <a:xfrm>
            <a:off x="815253" y="676762"/>
            <a:ext cx="6809163" cy="2237715"/>
          </a:xfrm>
          <a:prstGeom prst="rect">
            <a:avLst/>
          </a:prstGeom>
        </p:spPr>
        <p:txBody>
          <a:bodyPr lIns="63500" tIns="63500" rIns="63500" bIns="63500" anchor="t"/>
          <a:lstStyle/>
          <a:p>
            <a:pPr algn="l">
              <a:defRPr sz="5300" spc="530"/>
            </a:pPr>
            <a:r>
              <a:rPr lang="he-IL" dirty="0"/>
              <a:t>מולקולות של </a:t>
            </a:r>
            <a:r>
              <a:rPr lang="he-IL" dirty="0" err="1"/>
              <a:t>רדוקס</a:t>
            </a:r>
            <a:r>
              <a:rPr lang="he-IL" dirty="0"/>
              <a:t> אינן...</a:t>
            </a:r>
            <a:endParaRPr dirty="0"/>
          </a:p>
        </p:txBody>
      </p:sp>
      <p:sp>
        <p:nvSpPr>
          <p:cNvPr id="385" name="Shape 385"/>
          <p:cNvSpPr>
            <a:spLocks noGrp="1"/>
          </p:cNvSpPr>
          <p:nvPr>
            <p:ph type="body" sz="quarter" idx="1"/>
          </p:nvPr>
        </p:nvSpPr>
        <p:spPr>
          <a:xfrm>
            <a:off x="1169445" y="3448230"/>
            <a:ext cx="4401758" cy="3901010"/>
          </a:xfrm>
          <a:prstGeom prst="rect">
            <a:avLst/>
          </a:prstGeom>
        </p:spPr>
        <p:txBody>
          <a:bodyPr>
            <a:normAutofit/>
          </a:bodyPr>
          <a:lstStyle/>
          <a:p>
            <a:r>
              <a:rPr lang="he-IL" dirty="0"/>
              <a:t>ויטמינים</a:t>
            </a:r>
            <a:endParaRPr dirty="0"/>
          </a:p>
          <a:p>
            <a:r>
              <a:rPr lang="he-IL" dirty="0"/>
              <a:t>מינרלים</a:t>
            </a:r>
            <a:endParaRPr dirty="0"/>
          </a:p>
          <a:p>
            <a:r>
              <a:rPr lang="he-IL" dirty="0"/>
              <a:t>נוגדי </a:t>
            </a:r>
            <a:r>
              <a:rPr lang="he-IL" dirty="0" err="1"/>
              <a:t>חימצון</a:t>
            </a:r>
            <a:endParaRPr dirty="0"/>
          </a:p>
          <a:p>
            <a:r>
              <a:rPr lang="he-IL" dirty="0"/>
              <a:t>מיצים אקזוטיים</a:t>
            </a:r>
            <a:endParaRPr dirty="0"/>
          </a:p>
          <a:p>
            <a:r>
              <a:rPr lang="he-IL" dirty="0"/>
              <a:t>מי </a:t>
            </a:r>
            <a:r>
              <a:rPr lang="he-IL" dirty="0" err="1"/>
              <a:t>אלקליין</a:t>
            </a:r>
            <a:endParaRPr dirty="0"/>
          </a:p>
        </p:txBody>
      </p:sp>
      <p:sp>
        <p:nvSpPr>
          <p:cNvPr id="386" name="Shape 386"/>
          <p:cNvSpPr/>
          <p:nvPr/>
        </p:nvSpPr>
        <p:spPr>
          <a:xfrm>
            <a:off x="3297842" y="7273969"/>
            <a:ext cx="9012088" cy="1999095"/>
          </a:xfrm>
          <a:prstGeom prst="roundRect">
            <a:avLst>
              <a:gd name="adj" fmla="val 17483"/>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3500" tIns="63500" rIns="63500" bIns="63500">
            <a:normAutofit/>
          </a:bodyPr>
          <a:lstStyle>
            <a:lvl1pPr defTabSz="866986">
              <a:defRPr sz="3500">
                <a:solidFill>
                  <a:srgbClr val="6B6B6B"/>
                </a:solidFill>
                <a:latin typeface="Helvetica Light"/>
                <a:ea typeface="Helvetica Light"/>
                <a:cs typeface="Helvetica Light"/>
                <a:sym typeface="Helvetica Light"/>
              </a:defRPr>
            </a:lvl1pPr>
          </a:lstStyle>
          <a:p>
            <a:pPr>
              <a:defRPr>
                <a:solidFill>
                  <a:srgbClr val="6C6C6C"/>
                </a:solidFill>
              </a:defRPr>
            </a:pPr>
            <a:r>
              <a:rPr lang="he-IL" dirty="0">
                <a:solidFill>
                  <a:srgbClr val="6B6B6B"/>
                </a:solidFill>
              </a:rPr>
              <a:t>החברה פיתחה טכנולוגיה היכולה ליצור ולייצב </a:t>
            </a:r>
            <a:r>
              <a:rPr lang="he-IL" dirty="0" err="1">
                <a:solidFill>
                  <a:srgbClr val="6B6B6B"/>
                </a:solidFill>
              </a:rPr>
              <a:t>מולקלות</a:t>
            </a:r>
            <a:r>
              <a:rPr lang="he-IL" dirty="0">
                <a:solidFill>
                  <a:srgbClr val="6B6B6B"/>
                </a:solidFill>
              </a:rPr>
              <a:t> איתות </a:t>
            </a:r>
            <a:r>
              <a:rPr lang="he-IL" dirty="0" err="1">
                <a:solidFill>
                  <a:srgbClr val="6B6B6B"/>
                </a:solidFill>
              </a:rPr>
              <a:t>רדוקס</a:t>
            </a:r>
            <a:r>
              <a:rPr lang="he-IL" dirty="0">
                <a:solidFill>
                  <a:srgbClr val="6B6B6B"/>
                </a:solidFill>
              </a:rPr>
              <a:t> פעילות בצורה הניתנת לצריכה</a:t>
            </a:r>
            <a:endParaRPr dirty="0">
              <a:solidFill>
                <a:srgbClr val="6B6B6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85"/>
                                        </p:tgtEl>
                                        <p:attrNameLst>
                                          <p:attrName>style.visibility</p:attrName>
                                        </p:attrNameLst>
                                      </p:cBhvr>
                                      <p:to>
                                        <p:strVal val="visible"/>
                                      </p:to>
                                    </p:set>
                                    <p:animEffect transition="in" filter="wipe(up)">
                                      <p:cBhvr>
                                        <p:cTn id="7" dur="1500"/>
                                        <p:tgtEl>
                                          <p:spTgt spid="385"/>
                                        </p:tgtEl>
                                      </p:cBhvr>
                                    </p:animEffect>
                                  </p:childTnLst>
                                </p:cTn>
                              </p:par>
                            </p:childTnLst>
                          </p:cTn>
                        </p:par>
                        <p:par>
                          <p:cTn id="8" fill="hold">
                            <p:stCondLst>
                              <p:cond delay="1500"/>
                            </p:stCondLst>
                            <p:childTnLst>
                              <p:par>
                                <p:cTn id="9" presetID="9" presetClass="entr" fill="hold" grpId="2" nodeType="afterEffect">
                                  <p:stCondLst>
                                    <p:cond delay="0"/>
                                  </p:stCondLst>
                                  <p:iterate>
                                    <p:tmAbs val="0"/>
                                  </p:iterate>
                                  <p:childTnLst>
                                    <p:set>
                                      <p:cBhvr>
                                        <p:cTn id="10" fill="hold"/>
                                        <p:tgtEl>
                                          <p:spTgt spid="382"/>
                                        </p:tgtEl>
                                        <p:attrNameLst>
                                          <p:attrName>style.visibility</p:attrName>
                                        </p:attrNameLst>
                                      </p:cBhvr>
                                      <p:to>
                                        <p:strVal val="visible"/>
                                      </p:to>
                                    </p:set>
                                    <p:animEffect transition="in" filter="dissolve">
                                      <p:cBhvr>
                                        <p:cTn id="11" dur="1000"/>
                                        <p:tgtEl>
                                          <p:spTgt spid="382"/>
                                        </p:tgtEl>
                                      </p:cBhvr>
                                    </p:animEffect>
                                  </p:childTnLst>
                                </p:cTn>
                              </p:par>
                            </p:childTnLst>
                          </p:cTn>
                        </p:par>
                        <p:par>
                          <p:cTn id="12" fill="hold">
                            <p:stCondLst>
                              <p:cond delay="2500"/>
                            </p:stCondLst>
                            <p:childTnLst>
                              <p:par>
                                <p:cTn id="13" presetID="23" presetClass="entr" presetSubtype="16" fill="hold" grpId="3" nodeType="afterEffect">
                                  <p:stCondLst>
                                    <p:cond delay="0"/>
                                  </p:stCondLst>
                                  <p:iterate>
                                    <p:tmAbs val="0"/>
                                  </p:iterate>
                                  <p:childTnLst>
                                    <p:set>
                                      <p:cBhvr>
                                        <p:cTn id="14" fill="hold"/>
                                        <p:tgtEl>
                                          <p:spTgt spid="383"/>
                                        </p:tgtEl>
                                        <p:attrNameLst>
                                          <p:attrName>style.visibility</p:attrName>
                                        </p:attrNameLst>
                                      </p:cBhvr>
                                      <p:to>
                                        <p:strVal val="visible"/>
                                      </p:to>
                                    </p:set>
                                    <p:anim calcmode="lin" valueType="num">
                                      <p:cBhvr>
                                        <p:cTn id="15" dur="1500" fill="hold"/>
                                        <p:tgtEl>
                                          <p:spTgt spid="383"/>
                                        </p:tgtEl>
                                        <p:attrNameLst>
                                          <p:attrName>ppt_w</p:attrName>
                                        </p:attrNameLst>
                                      </p:cBhvr>
                                      <p:tavLst>
                                        <p:tav tm="0">
                                          <p:val>
                                            <p:fltVal val="0"/>
                                          </p:val>
                                        </p:tav>
                                        <p:tav tm="100000">
                                          <p:val>
                                            <p:strVal val="#ppt_w"/>
                                          </p:val>
                                        </p:tav>
                                      </p:tavLst>
                                    </p:anim>
                                    <p:anim calcmode="lin" valueType="num">
                                      <p:cBhvr>
                                        <p:cTn id="16" dur="1500" fill="hold"/>
                                        <p:tgtEl>
                                          <p:spTgt spid="38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386"/>
                                        </p:tgtEl>
                                        <p:attrNameLst>
                                          <p:attrName>style.visibility</p:attrName>
                                        </p:attrNameLst>
                                      </p:cBhvr>
                                      <p:to>
                                        <p:strVal val="visible"/>
                                      </p:to>
                                    </p:set>
                                    <p:animEffect transition="in" filter="dissolve">
                                      <p:cBhvr>
                                        <p:cTn id="21" dur="1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2" animBg="1" advAuto="0"/>
      <p:bldP spid="383" grpId="3" animBg="1" advAuto="0"/>
      <p:bldP spid="385" grpId="1" animBg="1" advAuto="0"/>
      <p:bldP spid="386" grpId="4"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1482</TotalTime>
  <Words>3519</Words>
  <Application>Microsoft Macintosh PowerPoint</Application>
  <PresentationFormat>Custom</PresentationFormat>
  <Paragraphs>310</Paragraphs>
  <Slides>32</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ApexNew-Book</vt:lpstr>
      <vt:lpstr>Arial</vt:lpstr>
      <vt:lpstr>Calibri</vt:lpstr>
      <vt:lpstr>Futura</vt:lpstr>
      <vt:lpstr>Gill Sans</vt:lpstr>
      <vt:lpstr>Gill Sans Light</vt:lpstr>
      <vt:lpstr>Gill Sans SemiBold</vt:lpstr>
      <vt:lpstr>Helvetica</vt:lpstr>
      <vt:lpstr>Helvetica Light</vt:lpstr>
      <vt:lpstr>Helvetica Neue</vt:lpstr>
      <vt:lpstr>Lucida Grande</vt:lpstr>
      <vt:lpstr>Times</vt:lpstr>
      <vt:lpstr>Trebuchet MS</vt:lpstr>
      <vt:lpstr>Showroom</vt:lpstr>
      <vt:lpstr>PowerPoint Presentation</vt:lpstr>
      <vt:lpstr>:ASEAהמטרה של   לשפר את חיי האנשים ולהיות כוח למען הטוב בעולם</vt:lpstr>
      <vt:lpstr>עקרונות ומטרות לפני אגו ושיקולים כלכליים </vt:lpstr>
      <vt:lpstr>ביוכימיה של רדוקס: אחד מתחומי הצמיחה המהירים ביותר של המדע בעולם! </vt:lpstr>
      <vt:lpstr>PowerPoint Presentation</vt:lpstr>
      <vt:lpstr>PowerPoint Presentation</vt:lpstr>
      <vt:lpstr>פריצת הדרך של החברה עם רדוקס </vt:lpstr>
      <vt:lpstr>PowerPoint Presentation</vt:lpstr>
      <vt:lpstr>מולקולות של רדוקס אינן...</vt:lpstr>
      <vt:lpstr>החברה רשמה פטנטים בנוגע לתהליך בן 3 שלבים</vt:lpstr>
      <vt:lpstr>PowerPoint Presentation</vt:lpstr>
      <vt:lpstr>בריאות התא של החברה</vt:lpstr>
      <vt:lpstr>רנו 28 בריאות התא מבחוץ פנימה</vt:lpstr>
      <vt:lpstr>הניסויים הקליניים של החברה</vt:lpstr>
      <vt:lpstr>הניסויים הקליניים של החברה</vt:lpstr>
      <vt:lpstr>רנו 28 – ג'ל התחדשות לכל הגוף</vt:lpstr>
      <vt:lpstr>בריאות התא מן החוץ פנימה קבל את העור הטוב ביותר שלך חזרה!</vt:lpstr>
      <vt:lpstr>טכנולוגיית איתות רדוקס מוגנת פטנט הבדלים נראים בעור</vt:lpstr>
      <vt:lpstr>מערכת רנו אדוונס %43 עליה בלחות העור  </vt:lpstr>
      <vt:lpstr>המוצרים הבטוחים של רנו אדוונס ללא נוירוטוקסינס או מרכיבים קשים </vt:lpstr>
      <vt:lpstr>תוספי רדוקס</vt:lpstr>
      <vt:lpstr>הפחתה משמעותית בגורמי סיכון למחלה</vt:lpstr>
      <vt:lpstr>מולקולות רדוקס השפעה משמעותית בקרב אתלטים</vt:lpstr>
      <vt:lpstr>שינוי חיים גלובאלי</vt:lpstr>
      <vt:lpstr>PowerPoint Presentation</vt:lpstr>
      <vt:lpstr>עובדות או המצאות?</vt:lpstr>
      <vt:lpstr>המועצה המדעית של החברה</vt:lpstr>
      <vt:lpstr>יעילות ערוצי שיווק ללקוחות חדשים</vt:lpstr>
      <vt:lpstr>PowerPoint Presentation</vt:lpstr>
      <vt:lpstr>הזדמנות יוצאת דופן לכל אחד</vt:lpstr>
      <vt:lpstr>מדוע החברה? 6 סיבות</vt:lpstr>
      <vt:lpstr>היכן אתה רואה את עצמך?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shemg_000</dc:creator>
  <cp:lastModifiedBy>bob swenk</cp:lastModifiedBy>
  <cp:revision>85</cp:revision>
  <dcterms:modified xsi:type="dcterms:W3CDTF">2020-07-10T20:00:31Z</dcterms:modified>
</cp:coreProperties>
</file>