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0"/>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Frobisher"/>
          <a:ea typeface="Frobisher"/>
          <a:cs typeface="Frobisher"/>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Frobisher"/>
          <a:ea typeface="Frobisher"/>
          <a:cs typeface="Frobishe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3DC5C2F9-1CAC-4260-A1DD-9FCDBB877499}"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B3270A7-D961-4801-8EF9-F7F05A370ACC}" styleName="">
    <a:tblBg/>
    <a:wholeTbl>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Gill Sans"/>
          <a:ea typeface="Gill Sans"/>
          <a:cs typeface="Gill Sans"/>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1739D261-A70F-4947-8DD3-5FD2B5F5DD9F}"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9B2B6540-A16C-4209-A580-B84A98FF7316}" styleName="">
    <a:tblBg/>
    <a:wholeTbl>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Palatino"/>
          <a:ea typeface="Palatino"/>
          <a:cs typeface="Palatino"/>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Palatino"/>
          <a:ea typeface="Palatino"/>
          <a:cs typeface="Palatino"/>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9418823-F1B3-43D8-85BA-CC7268E398FC}"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AD11A65E-E678-40C8-B05B-FFA6EEBCABED}" styleName="">
    <a:tblBg/>
    <a:wholeTbl>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Lucida Grande"/>
          <a:ea typeface="Lucida Grande"/>
          <a:cs typeface="Lucida Grande"/>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Lucida Grande"/>
          <a:ea typeface="Lucida Grande"/>
          <a:cs typeface="Lucida Grand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EE4498A-DC9D-4890-B831-C21537F76565}"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5356682B-8125-4CC6-BB3C-232931F24208}"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4E51F7F-410E-4734-AE86-A08F6E25EE62}" styleName="">
    <a:tblBg/>
    <a:wholeTbl>
      <a:tcTxStyle b="off" i="off">
        <a:fontRef idx="minor">
          <a:srgbClr val="5F7579"/>
        </a:fontRef>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041E9162-3A55-47F8-848F-665D8FA7AD01}"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4B0AE635-AC26-4820-9800-746AC27F6621}" styleName="">
    <a:tblBg/>
    <a:wholeTbl>
      <a:tcTxStyle b="on" i="on">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FEC"/>
          </a:solidFill>
        </a:fill>
      </a:tcStyle>
    </a:wholeTbl>
    <a:band2H>
      <a:tcTxStyle/>
      <a:tcStyle>
        <a:tcBdr/>
        <a:fill>
          <a:solidFill>
            <a:srgbClr val="EDF0F6"/>
          </a:solidFill>
        </a:fill>
      </a:tcStyle>
    </a:band2H>
    <a:firstCol>
      <a:tcTxStyle b="on" i="on">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n">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0"/>
    <p:restoredTop sz="94674"/>
  </p:normalViewPr>
  <p:slideViewPr>
    <p:cSldViewPr snapToGrid="0" snapToObjects="1">
      <p:cViewPr varScale="1">
        <p:scale>
          <a:sx n="129" d="100"/>
          <a:sy n="129" d="100"/>
        </p:scale>
        <p:origin x="68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32.png"/></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2300" b="0" i="0" u="none" strike="noStrike">
                <a:solidFill>
                  <a:srgbClr val="444444"/>
                </a:solidFill>
                <a:latin typeface="Helvetica Neue Medium"/>
              </a:defRPr>
            </a:pPr>
            <a:r>
              <a:rPr lang="en-US" sz="2300" b="0" i="0" u="none" strike="noStrike">
                <a:solidFill>
                  <a:srgbClr val="444444"/>
                </a:solidFill>
                <a:latin typeface="Helvetica Neue Medium"/>
              </a:rPr>
              <a:t>Revenue per Year</a:t>
            </a:r>
          </a:p>
        </c:rich>
      </c:tx>
      <c:layout>
        <c:manualLayout>
          <c:xMode val="edge"/>
          <c:yMode val="edge"/>
          <c:x val="0.38563799999999998"/>
          <c:y val="0"/>
          <c:w val="0.22872500000000001"/>
          <c:h val="0.22750799999999999"/>
        </c:manualLayout>
      </c:layout>
      <c:overlay val="1"/>
      <c:spPr>
        <a:noFill/>
        <a:effectLst/>
      </c:spPr>
    </c:title>
    <c:autoTitleDeleted val="0"/>
    <c:view3D>
      <c:rotX val="3"/>
      <c:hPercent val="41"/>
      <c:rotY val="355"/>
      <c:depthPercent val="31"/>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0.22750799999999999"/>
          <c:w val="0.99"/>
          <c:h val="0.759992"/>
        </c:manualLayout>
      </c:layout>
      <c:bar3DChart>
        <c:barDir val="col"/>
        <c:grouping val="clustered"/>
        <c:varyColors val="0"/>
        <c:ser>
          <c:idx val="0"/>
          <c:order val="0"/>
          <c:tx>
            <c:strRef>
              <c:f>Sheet1!$A$2</c:f>
              <c:strCache>
                <c:ptCount val="1"/>
                <c:pt idx="0">
                  <c:v>15.8</c:v>
                </c:pt>
              </c:strCache>
            </c:strRef>
          </c:tx>
          <c:spPr>
            <a:blipFill rotWithShape="1">
              <a:blip xmlns:r="http://schemas.openxmlformats.org/officeDocument/2006/relationships" r:embed="rId1"/>
              <a:srcRect/>
              <a:stretch>
                <a:fillRect/>
              </a:stretch>
            </a:blipFill>
            <a:ln w="12700" cap="flat">
              <a:noFill/>
              <a:miter lim="400000"/>
            </a:ln>
            <a:effectLst>
              <a:outerShdw blurRad="127000" dir="7800000" algn="tl">
                <a:srgbClr val="000000">
                  <a:alpha val="50000"/>
                </a:srgbClr>
              </a:outerShdw>
            </a:effectLst>
            <a:sp3d prstMaterial="matte"/>
          </c:spPr>
          <c:invertIfNegative val="0"/>
          <c:pictureOptions>
            <c:pictureFormat val="stretch"/>
          </c:pictureOptions>
          <c:cat>
            <c:strRef>
              <c:f>Sheet1!$B$1:$J$1</c:f>
              <c:strCache>
                <c:ptCount val="9"/>
                <c:pt idx="0">
                  <c:v>2011</c:v>
                </c:pt>
                <c:pt idx="1">
                  <c:v>2012</c:v>
                </c:pt>
                <c:pt idx="2">
                  <c:v>2013</c:v>
                </c:pt>
                <c:pt idx="3">
                  <c:v>2014</c:v>
                </c:pt>
                <c:pt idx="4">
                  <c:v>2015</c:v>
                </c:pt>
                <c:pt idx="5">
                  <c:v>2016</c:v>
                </c:pt>
                <c:pt idx="6">
                  <c:v>2017</c:v>
                </c:pt>
                <c:pt idx="7">
                  <c:v>2018</c:v>
                </c:pt>
                <c:pt idx="8">
                  <c:v>2019</c:v>
                </c:pt>
              </c:strCache>
            </c:strRef>
          </c:cat>
          <c:val>
            <c:numRef>
              <c:f>Sheet1!$B$2:$J$2</c:f>
              <c:numCache>
                <c:formatCode>General</c:formatCode>
                <c:ptCount val="9"/>
                <c:pt idx="0">
                  <c:v>24.07</c:v>
                </c:pt>
                <c:pt idx="1">
                  <c:v>49.55</c:v>
                </c:pt>
                <c:pt idx="2">
                  <c:v>58.86</c:v>
                </c:pt>
                <c:pt idx="3">
                  <c:v>70.3</c:v>
                </c:pt>
                <c:pt idx="4">
                  <c:v>75.25</c:v>
                </c:pt>
                <c:pt idx="5">
                  <c:v>75.5</c:v>
                </c:pt>
                <c:pt idx="6">
                  <c:v>82.24</c:v>
                </c:pt>
                <c:pt idx="7">
                  <c:v>126</c:v>
                </c:pt>
                <c:pt idx="8">
                  <c:v>165</c:v>
                </c:pt>
              </c:numCache>
            </c:numRef>
          </c:val>
          <c:extLst>
            <c:ext xmlns:c16="http://schemas.microsoft.com/office/drawing/2014/chart" uri="{C3380CC4-5D6E-409C-BE32-E72D297353CC}">
              <c16:uniqueId val="{00000000-97A7-B24A-9E52-92ED7B95E9C1}"/>
            </c:ext>
          </c:extLst>
        </c:ser>
        <c:dLbls>
          <c:showLegendKey val="0"/>
          <c:showVal val="0"/>
          <c:showCatName val="0"/>
          <c:showSerName val="0"/>
          <c:showPercent val="0"/>
          <c:showBubbleSize val="0"/>
        </c:dLbls>
        <c:gapWidth val="190"/>
        <c:shape val="box"/>
        <c:axId val="2094734552"/>
        <c:axId val="2094734553"/>
        <c:axId val="2094734554"/>
      </c:bar3DChart>
      <c:catAx>
        <c:axId val="2094734552"/>
        <c:scaling>
          <c:orientation val="minMax"/>
        </c:scaling>
        <c:delete val="0"/>
        <c:axPos val="b"/>
        <c:numFmt formatCode="0.00" sourceLinked="0"/>
        <c:majorTickMark val="none"/>
        <c:minorTickMark val="none"/>
        <c:tickLblPos val="low"/>
        <c:spPr>
          <a:ln w="6350" cap="flat">
            <a:noFill/>
            <a:prstDash val="solid"/>
            <a:miter lim="400000"/>
          </a:ln>
        </c:spPr>
        <c:txPr>
          <a:bodyPr rot="0"/>
          <a:lstStyle/>
          <a:p>
            <a:pPr>
              <a:defRPr sz="1800" b="0" i="0" u="none" strike="noStrike">
                <a:solidFill>
                  <a:srgbClr val="444444"/>
                </a:solidFill>
                <a:latin typeface="Helvetica Neue"/>
              </a:defRPr>
            </a:pPr>
            <a:endParaRPr lang="en-US"/>
          </a:p>
        </c:txPr>
        <c:crossAx val="2094734553"/>
        <c:crosses val="autoZero"/>
        <c:auto val="1"/>
        <c:lblAlgn val="ctr"/>
        <c:lblOffset val="100"/>
        <c:noMultiLvlLbl val="1"/>
      </c:catAx>
      <c:valAx>
        <c:axId val="2094734553"/>
        <c:scaling>
          <c:orientation val="minMax"/>
        </c:scaling>
        <c:delete val="0"/>
        <c:axPos val="l"/>
        <c:majorGridlines>
          <c:spPr>
            <a:ln w="6350" cap="flat">
              <a:solidFill>
                <a:srgbClr val="A7A7A7"/>
              </a:solidFill>
              <a:custDash>
                <a:ds d="200000" sp="200000"/>
              </a:custDash>
              <a:miter lim="400000"/>
            </a:ln>
          </c:spPr>
        </c:majorGridlines>
        <c:numFmt formatCode="0.00" sourceLinked="0"/>
        <c:majorTickMark val="none"/>
        <c:minorTickMark val="none"/>
        <c:tickLblPos val="nextTo"/>
        <c:spPr>
          <a:ln w="6350" cap="flat">
            <a:noFill/>
            <a:prstDash val="solid"/>
            <a:miter lim="400000"/>
          </a:ln>
        </c:spPr>
        <c:txPr>
          <a:bodyPr rot="0"/>
          <a:lstStyle/>
          <a:p>
            <a:pPr>
              <a:defRPr sz="1000" b="0" i="0" u="none" strike="noStrike">
                <a:solidFill>
                  <a:srgbClr val="444444"/>
                </a:solidFill>
                <a:latin typeface="Helvetica Neue"/>
              </a:defRPr>
            </a:pPr>
            <a:endParaRPr lang="en-US"/>
          </a:p>
        </c:txPr>
        <c:crossAx val="2094734552"/>
        <c:crosses val="autoZero"/>
        <c:crossBetween val="between"/>
        <c:majorUnit val="45"/>
        <c:minorUnit val="22.5"/>
      </c:valAx>
      <c:serAx>
        <c:axId val="2094734554"/>
        <c:scaling>
          <c:orientation val="minMax"/>
        </c:scaling>
        <c:delete val="0"/>
        <c:axPos val="b"/>
        <c:majorTickMark val="out"/>
        <c:minorTickMark val="none"/>
        <c:tickLblPos val="none"/>
        <c:spPr>
          <a:ln w="6350" cap="flat">
            <a:noFill/>
            <a:prstDash val="solid"/>
            <a:miter lim="400000"/>
          </a:ln>
        </c:spPr>
        <c:crossAx val="2094734553"/>
        <c:crosses val="autoZero"/>
        <c:tickLblSkip val="1"/>
      </c:serAx>
      <c:spPr>
        <a:noFill/>
        <a:ln w="12700" cap="flat">
          <a:noFill/>
          <a:miter lim="400000"/>
        </a:ln>
        <a:effectLst/>
      </c:spPr>
    </c:plotArea>
    <c:plotVisOnly val="1"/>
    <c:dispBlanksAs val="gap"/>
    <c:showDLblsOverMax val="1"/>
  </c:chart>
  <c:spPr>
    <a:noFill/>
    <a:ln>
      <a:noFill/>
    </a:ln>
    <a:effectLst/>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pieChart>
        <c:varyColors val="0"/>
        <c:ser>
          <c:idx val="0"/>
          <c:order val="0"/>
          <c:tx>
            <c:strRef>
              <c:f>Sheet1!$A$2</c:f>
              <c:strCache>
                <c:ptCount val="1"/>
                <c:pt idx="0">
                  <c:v>Column2</c:v>
                </c:pt>
              </c:strCache>
            </c:strRef>
          </c:tx>
          <c:spPr>
            <a:solidFill>
              <a:srgbClr val="4F81BD"/>
            </a:solidFill>
            <a:ln w="19050" cap="flat">
              <a:solidFill>
                <a:srgbClr val="FFFFFF"/>
              </a:solidFill>
              <a:prstDash val="solid"/>
              <a:round/>
            </a:ln>
            <a:effectLst/>
          </c:spPr>
          <c:dPt>
            <c:idx val="0"/>
            <c:bubble3D val="0"/>
            <c:extLst>
              <c:ext xmlns:c16="http://schemas.microsoft.com/office/drawing/2014/chart" uri="{C3380CC4-5D6E-409C-BE32-E72D297353CC}">
                <c16:uniqueId val="{00000001-DE96-9D4F-8AB0-3351349AA945}"/>
              </c:ext>
            </c:extLst>
          </c:dPt>
          <c:dPt>
            <c:idx val="1"/>
            <c:bubble3D val="0"/>
            <c:spPr>
              <a:solidFill>
                <a:srgbClr val="C0504D"/>
              </a:solidFill>
              <a:ln w="19050" cap="flat">
                <a:solidFill>
                  <a:srgbClr val="FFFFFF"/>
                </a:solidFill>
                <a:prstDash val="solid"/>
                <a:round/>
              </a:ln>
              <a:effectLst/>
            </c:spPr>
            <c:extLst>
              <c:ext xmlns:c16="http://schemas.microsoft.com/office/drawing/2014/chart" uri="{C3380CC4-5D6E-409C-BE32-E72D297353CC}">
                <c16:uniqueId val="{00000003-DE96-9D4F-8AB0-3351349AA945}"/>
              </c:ext>
            </c:extLst>
          </c:dPt>
          <c:dPt>
            <c:idx val="2"/>
            <c:bubble3D val="0"/>
            <c:spPr>
              <a:solidFill>
                <a:srgbClr val="9BBB59"/>
              </a:solidFill>
              <a:ln w="19050" cap="flat">
                <a:solidFill>
                  <a:srgbClr val="FFFFFF"/>
                </a:solidFill>
                <a:prstDash val="solid"/>
                <a:round/>
              </a:ln>
              <a:effectLst/>
            </c:spPr>
            <c:extLst>
              <c:ext xmlns:c16="http://schemas.microsoft.com/office/drawing/2014/chart" uri="{C3380CC4-5D6E-409C-BE32-E72D297353CC}">
                <c16:uniqueId val="{00000005-DE96-9D4F-8AB0-3351349AA945}"/>
              </c:ext>
            </c:extLst>
          </c:dPt>
          <c:dPt>
            <c:idx val="3"/>
            <c:bubble3D val="0"/>
            <c:spPr>
              <a:solidFill>
                <a:srgbClr val="8064A2"/>
              </a:solidFill>
              <a:ln w="19050" cap="flat">
                <a:solidFill>
                  <a:srgbClr val="FFFFFF"/>
                </a:solidFill>
                <a:prstDash val="solid"/>
                <a:round/>
              </a:ln>
              <a:effectLst/>
            </c:spPr>
            <c:extLst>
              <c:ext xmlns:c16="http://schemas.microsoft.com/office/drawing/2014/chart" uri="{C3380CC4-5D6E-409C-BE32-E72D297353CC}">
                <c16:uniqueId val="{00000007-DE96-9D4F-8AB0-3351349AA945}"/>
              </c:ext>
            </c:extLst>
          </c:dPt>
          <c:dPt>
            <c:idx val="4"/>
            <c:bubble3D val="0"/>
            <c:spPr>
              <a:solidFill>
                <a:srgbClr val="4BACC6"/>
              </a:solidFill>
              <a:ln w="19050" cap="flat">
                <a:solidFill>
                  <a:srgbClr val="FFFFFF"/>
                </a:solidFill>
                <a:prstDash val="solid"/>
                <a:round/>
              </a:ln>
              <a:effectLst/>
            </c:spPr>
            <c:extLst>
              <c:ext xmlns:c16="http://schemas.microsoft.com/office/drawing/2014/chart" uri="{C3380CC4-5D6E-409C-BE32-E72D297353CC}">
                <c16:uniqueId val="{00000009-DE96-9D4F-8AB0-3351349AA945}"/>
              </c:ext>
            </c:extLst>
          </c:dPt>
          <c:cat>
            <c:multiLvlStrRef>
              <c:f>Sheet1!$B$1:$F$1</c:f>
            </c:multiLvlStrRef>
          </c:cat>
          <c:val>
            <c:numRef>
              <c:f>Sheet1!$B$2:$F$2</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A-DE96-9D4F-8AB0-3351349AA945}"/>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0"/>
      <c:hPercent val="52"/>
      <c:rotY val="359"/>
      <c:depthPercent val="33"/>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bar3DChart>
        <c:barDir val="col"/>
        <c:grouping val="clustered"/>
        <c:varyColors val="0"/>
        <c:ser>
          <c:idx val="0"/>
          <c:order val="0"/>
          <c:tx>
            <c:strRef>
              <c:f>Sheet1!$A$2</c:f>
              <c:strCache>
                <c:ptCount val="1"/>
                <c:pt idx="0">
                  <c:v>Region 1</c:v>
                </c:pt>
              </c:strCache>
            </c:strRef>
          </c:tx>
          <c:spPr>
            <a:solidFill>
              <a:srgbClr val="6095C9"/>
            </a:solidFill>
            <a:ln w="9525" cap="flat">
              <a:noFill/>
              <a:round/>
            </a:ln>
            <a:effectLst>
              <a:outerShdw blurRad="254000" dir="7320000" algn="tl">
                <a:srgbClr val="000000">
                  <a:alpha val="55000"/>
                </a:srgbClr>
              </a:outerShdw>
            </a:effectLst>
            <a:sp3d prstMaterial="matte"/>
          </c:spPr>
          <c:invertIfNegative val="0"/>
          <c:dLbls>
            <c:numFmt formatCode="0" sourceLinked="0"/>
            <c:spPr>
              <a:noFill/>
              <a:ln>
                <a:noFill/>
              </a:ln>
              <a:effectLst/>
            </c:spPr>
            <c:txPr>
              <a:bodyPr/>
              <a:lstStyle/>
              <a:p>
                <a:pPr>
                  <a:defRPr sz="1400" b="0" i="0" u="none" strike="noStrike">
                    <a:solidFill>
                      <a:srgbClr val="000000"/>
                    </a:solidFill>
                    <a:latin typeface="Helvetica Neue Black Condensed"/>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Sheet1!$B$1:$D$1</c:f>
              <c:strCache>
                <c:ptCount val="3"/>
              </c:strCache>
            </c:strRef>
          </c:cat>
          <c:val>
            <c:numRef>
              <c:f>Sheet1!$B$2:$D$2</c:f>
              <c:numCache>
                <c:formatCode>General</c:formatCode>
                <c:ptCount val="3"/>
                <c:pt idx="0">
                  <c:v>5</c:v>
                </c:pt>
                <c:pt idx="1">
                  <c:v>8</c:v>
                </c:pt>
                <c:pt idx="2">
                  <c:v>8</c:v>
                </c:pt>
              </c:numCache>
            </c:numRef>
          </c:val>
          <c:extLst>
            <c:ext xmlns:c16="http://schemas.microsoft.com/office/drawing/2014/chart" uri="{C3380CC4-5D6E-409C-BE32-E72D297353CC}">
              <c16:uniqueId val="{00000000-1CFD-514B-9BEE-FF85897931A7}"/>
            </c:ext>
          </c:extLst>
        </c:ser>
        <c:dLbls>
          <c:showLegendKey val="0"/>
          <c:showVal val="0"/>
          <c:showCatName val="0"/>
          <c:showSerName val="0"/>
          <c:showPercent val="0"/>
          <c:showBubbleSize val="0"/>
        </c:dLbls>
        <c:gapWidth val="0"/>
        <c:shape val="box"/>
        <c:axId val="2094734552"/>
        <c:axId val="2094734553"/>
        <c:axId val="2094734554"/>
      </c:bar3DChart>
      <c:catAx>
        <c:axId val="2094734552"/>
        <c:scaling>
          <c:orientation val="minMax"/>
        </c:scaling>
        <c:delete val="0"/>
        <c:axPos val="b"/>
        <c:majorGridlines>
          <c:spPr>
            <a:ln w="9525" cap="flat">
              <a:solidFill>
                <a:srgbClr val="B7B7B7"/>
              </a:solidFill>
              <a:prstDash val="solid"/>
              <a:round/>
            </a:ln>
          </c:spPr>
        </c:majorGridlines>
        <c:numFmt formatCode="General" sourceLinked="0"/>
        <c:majorTickMark val="out"/>
        <c:minorTickMark val="none"/>
        <c:tickLblPos val="none"/>
        <c:spPr>
          <a:ln w="9525" cap="flat">
            <a:noFill/>
            <a:prstDash val="solid"/>
            <a:round/>
          </a:ln>
        </c:spPr>
        <c:txPr>
          <a:bodyPr rot="0"/>
          <a:lstStyle/>
          <a:p>
            <a:pPr>
              <a:defRPr sz="1100" b="0" i="0" u="none" strike="noStrike">
                <a:solidFill>
                  <a:srgbClr val="000000"/>
                </a:solidFill>
                <a:latin typeface="Gill Sans"/>
              </a:defRPr>
            </a:pPr>
            <a:endParaRPr lang="en-US"/>
          </a:p>
        </c:txPr>
        <c:crossAx val="2094734553"/>
        <c:crosses val="autoZero"/>
        <c:auto val="1"/>
        <c:lblAlgn val="ctr"/>
        <c:lblOffset val="100"/>
        <c:noMultiLvlLbl val="1"/>
      </c:catAx>
      <c:valAx>
        <c:axId val="2094734553"/>
        <c:scaling>
          <c:orientation val="minMax"/>
          <c:max val="10"/>
        </c:scaling>
        <c:delete val="0"/>
        <c:axPos val="l"/>
        <c:majorGridlines>
          <c:spPr>
            <a:ln w="12700" cap="flat">
              <a:solidFill>
                <a:srgbClr val="B7B7B7"/>
              </a:solidFill>
              <a:prstDash val="solid"/>
              <a:round/>
            </a:ln>
          </c:spPr>
        </c:majorGridlines>
        <c:numFmt formatCode="0" sourceLinked="0"/>
        <c:majorTickMark val="out"/>
        <c:minorTickMark val="none"/>
        <c:tickLblPos val="nextTo"/>
        <c:spPr>
          <a:ln w="9525" cap="flat">
            <a:noFill/>
            <a:prstDash val="solid"/>
            <a:round/>
          </a:ln>
        </c:spPr>
        <c:txPr>
          <a:bodyPr rot="0"/>
          <a:lstStyle/>
          <a:p>
            <a:pPr>
              <a:defRPr sz="1100" b="0" i="0" u="none" strike="noStrike">
                <a:solidFill>
                  <a:srgbClr val="000000"/>
                </a:solidFill>
                <a:latin typeface="Gill Sans"/>
              </a:defRPr>
            </a:pPr>
            <a:endParaRPr lang="en-US"/>
          </a:p>
        </c:txPr>
        <c:crossAx val="2094734552"/>
        <c:crosses val="autoZero"/>
        <c:crossBetween val="between"/>
        <c:majorUnit val="10"/>
        <c:minorUnit val="5"/>
      </c:valAx>
      <c:serAx>
        <c:axId val="2094734554"/>
        <c:scaling>
          <c:orientation val="minMax"/>
        </c:scaling>
        <c:delete val="0"/>
        <c:axPos val="b"/>
        <c:majorTickMark val="out"/>
        <c:minorTickMark val="none"/>
        <c:tickLblPos val="none"/>
        <c:spPr>
          <a:ln w="9525" cap="flat">
            <a:noFill/>
            <a:prstDash val="solid"/>
            <a:round/>
          </a:ln>
        </c:spPr>
        <c:crossAx val="2094734553"/>
        <c:crosses val="autoZero"/>
        <c:tickLblSkip val="1"/>
      </c:serAx>
      <c:spPr>
        <a:solidFill>
          <a:srgbClr val="FFFFFF"/>
        </a:solid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xfrm>
            <a:off x="1143000" y="685800"/>
            <a:ext cx="4572000" cy="3429000"/>
          </a:xfrm>
          <a:prstGeom prst="rect">
            <a:avLst/>
          </a:prstGeom>
        </p:spPr>
        <p:txBody>
          <a:bodyPr/>
          <a:lstStyle/>
          <a:p>
            <a:endParaRPr/>
          </a:p>
        </p:txBody>
      </p:sp>
      <p:sp>
        <p:nvSpPr>
          <p:cNvPr id="450" name="Shape 4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spcBef>
        <a:spcPts val="300"/>
      </a:spcBef>
      <a:defRPr sz="3400">
        <a:latin typeface="Helvetica Neue"/>
        <a:ea typeface="Helvetica Neue"/>
        <a:cs typeface="Helvetica Neue"/>
        <a:sym typeface="Helvetica Neue"/>
      </a:defRPr>
    </a:lvl1pPr>
    <a:lvl2pPr indent="228600" defTabSz="457200" latinLnBrk="0">
      <a:spcBef>
        <a:spcPts val="300"/>
      </a:spcBef>
      <a:defRPr sz="3400">
        <a:latin typeface="Helvetica Neue"/>
        <a:ea typeface="Helvetica Neue"/>
        <a:cs typeface="Helvetica Neue"/>
        <a:sym typeface="Helvetica Neue"/>
      </a:defRPr>
    </a:lvl2pPr>
    <a:lvl3pPr indent="457200" defTabSz="457200" latinLnBrk="0">
      <a:spcBef>
        <a:spcPts val="300"/>
      </a:spcBef>
      <a:defRPr sz="3400">
        <a:latin typeface="Helvetica Neue"/>
        <a:ea typeface="Helvetica Neue"/>
        <a:cs typeface="Helvetica Neue"/>
        <a:sym typeface="Helvetica Neue"/>
      </a:defRPr>
    </a:lvl3pPr>
    <a:lvl4pPr indent="685800" defTabSz="457200" latinLnBrk="0">
      <a:spcBef>
        <a:spcPts val="300"/>
      </a:spcBef>
      <a:defRPr sz="3400">
        <a:latin typeface="Helvetica Neue"/>
        <a:ea typeface="Helvetica Neue"/>
        <a:cs typeface="Helvetica Neue"/>
        <a:sym typeface="Helvetica Neue"/>
      </a:defRPr>
    </a:lvl4pPr>
    <a:lvl5pPr indent="914400" defTabSz="457200" latinLnBrk="0">
      <a:spcBef>
        <a:spcPts val="300"/>
      </a:spcBef>
      <a:defRPr sz="3400">
        <a:latin typeface="Helvetica Neue"/>
        <a:ea typeface="Helvetica Neue"/>
        <a:cs typeface="Helvetica Neue"/>
        <a:sym typeface="Helvetica Neue"/>
      </a:defRPr>
    </a:lvl5pPr>
    <a:lvl6pPr indent="1143000" defTabSz="457200" latinLnBrk="0">
      <a:spcBef>
        <a:spcPts val="300"/>
      </a:spcBef>
      <a:defRPr sz="3400">
        <a:latin typeface="Helvetica Neue"/>
        <a:ea typeface="Helvetica Neue"/>
        <a:cs typeface="Helvetica Neue"/>
        <a:sym typeface="Helvetica Neue"/>
      </a:defRPr>
    </a:lvl6pPr>
    <a:lvl7pPr indent="1371600" defTabSz="457200" latinLnBrk="0">
      <a:spcBef>
        <a:spcPts val="300"/>
      </a:spcBef>
      <a:defRPr sz="3400">
        <a:latin typeface="Helvetica Neue"/>
        <a:ea typeface="Helvetica Neue"/>
        <a:cs typeface="Helvetica Neue"/>
        <a:sym typeface="Helvetica Neue"/>
      </a:defRPr>
    </a:lvl7pPr>
    <a:lvl8pPr indent="1600200" defTabSz="457200" latinLnBrk="0">
      <a:spcBef>
        <a:spcPts val="300"/>
      </a:spcBef>
      <a:defRPr sz="3400">
        <a:latin typeface="Helvetica Neue"/>
        <a:ea typeface="Helvetica Neue"/>
        <a:cs typeface="Helvetica Neue"/>
        <a:sym typeface="Helvetica Neue"/>
      </a:defRPr>
    </a:lvl8pPr>
    <a:lvl9pPr indent="1828800" defTabSz="457200" latinLnBrk="0">
      <a:spcBef>
        <a:spcPts val="300"/>
      </a:spcBef>
      <a:defRPr sz="34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pPr marL="228600" indent="-228600">
              <a:lnSpc>
                <a:spcPct val="117999"/>
              </a:lnSpc>
              <a:spcBef>
                <a:spcPts val="0"/>
              </a:spcBef>
              <a:buSzPct val="100000"/>
              <a:buChar char="•"/>
            </a:pPr>
            <a:r>
              <a:t>People are hearing about and are excited about our company for many reasons. One reason is that it is DIFFERENT! ASEA is the only company in the world that has developed ​Redox Signaling technology​.</a:t>
            </a:r>
          </a:p>
          <a:p>
            <a:pPr marL="228600" indent="-228600">
              <a:lnSpc>
                <a:spcPct val="117999"/>
              </a:lnSpc>
              <a:spcBef>
                <a:spcPts val="0"/>
              </a:spcBef>
              <a:buSzPct val="100000"/>
              <a:buChar char="•"/>
            </a:pPr>
            <a:r>
              <a:t>In the fields of health, anti-aging, and athletics, ASEA is a true ​category creator,​ developing products based on a new frontier of science.</a:t>
            </a:r>
          </a:p>
          <a:p>
            <a:pPr marL="228600" indent="-228600">
              <a:lnSpc>
                <a:spcPct val="117999"/>
              </a:lnSpc>
              <a:spcBef>
                <a:spcPts val="0"/>
              </a:spcBef>
              <a:buSzPct val="100000"/>
              <a:buChar char="•"/>
            </a:pPr>
            <a:r>
              <a:t>And this difference is​ sustainable.​ Because of ASEA’s many patents, that are constantly being layered and updated, ASEA has zero competition and NO copycats!</a:t>
            </a:r>
          </a:p>
          <a:p>
            <a:pPr marL="228600" indent="-228600">
              <a:lnSpc>
                <a:spcPct val="117999"/>
              </a:lnSpc>
              <a:spcBef>
                <a:spcPts val="0"/>
              </a:spcBef>
              <a:buSzPct val="100000"/>
              <a:buChar char="•"/>
            </a:pPr>
            <a:r>
              <a:t>People in ASEA are inspired and purpose-driven because our products deliver powerful results that truly change people’s lives!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p>
            <a:pPr marL="298938" indent="-298938">
              <a:buSzPct val="100000"/>
              <a:buChar char="•"/>
            </a:pPr>
            <a:r>
              <a:t>That company is ASEA. This patented technology is a revolutionary breakthrough.</a:t>
            </a:r>
          </a:p>
          <a:p>
            <a:pPr marL="298938" indent="-298938">
              <a:buSzPct val="100000"/>
              <a:buChar char="•"/>
            </a:pPr>
            <a:r>
              <a:t>Many consider it not just a health science breakthrough, but a GIFT for humanity... at a time when we have an ​unprecedented ​amount of cell-damaging toxins in our environment.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pPr marL="298938" indent="-298938">
              <a:buSzPct val="100000"/>
              <a:buChar char="•"/>
            </a:pPr>
            <a:r>
              <a:t>After years of research, testing, and investing millions of dollars, a team of scientists achieved something incredible.</a:t>
            </a:r>
          </a:p>
          <a:p>
            <a:pPr marL="298938" indent="-298938">
              <a:buSzPct val="100000"/>
              <a:buChar char="•"/>
            </a:pPr>
            <a:r>
              <a:t>They created actual Redox Signaling Molecules. The first and only source for them outside the body. And they stabilized them so that they can be stored and consumed as a supplement. Trillions in one bottle. In the same perfect balance found in healthy cells.</a:t>
            </a:r>
          </a:p>
          <a:p>
            <a:pPr marL="298938" indent="-298938">
              <a:buSzPct val="100000"/>
              <a:buChar char="•"/>
            </a:pPr>
            <a:r>
              <a:t>They were bioactive - and ready to get to work!</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pPr marL="298938" indent="-298938">
              <a:buClr>
                <a:srgbClr val="000000"/>
              </a:buClr>
              <a:buSzPct val="100000"/>
              <a:buFont typeface="Helvetica"/>
              <a:buChar char="•"/>
            </a:pPr>
            <a:r>
              <a:t>ASEA starts with 2 simple ingredients: pure water and salt. Why?</a:t>
            </a:r>
          </a:p>
          <a:p>
            <a:pPr marL="298938" indent="-298938">
              <a:buClr>
                <a:srgbClr val="000000"/>
              </a:buClr>
              <a:buSzPct val="100000"/>
              <a:buFont typeface="Helvetica"/>
              <a:buChar char="•"/>
            </a:pPr>
            <a:r>
              <a:t>Because when our cells make Redox Molecules, they use water and salt. Resources they have in abundance. ASEA replicates the body’s natural process.</a:t>
            </a:r>
          </a:p>
          <a:p>
            <a:pPr marL="298938" indent="-298938">
              <a:buClr>
                <a:srgbClr val="000000"/>
              </a:buClr>
              <a:buSzPct val="100000"/>
              <a:buFont typeface="Helvetica"/>
              <a:buChar char="•"/>
            </a:pPr>
            <a:r>
              <a:t>The water and salt molecules are broken into free-floating atoms. Then restructured into two categories of perfectly balanced Redox Molecules.</a:t>
            </a:r>
          </a:p>
          <a:p>
            <a:pPr marL="298938" indent="-298938">
              <a:buClr>
                <a:srgbClr val="000000"/>
              </a:buClr>
              <a:buSzPct val="100000"/>
              <a:buFont typeface="Helvetica"/>
              <a:buChar char="•"/>
            </a:pPr>
            <a:r>
              <a:t>After this process is complete, only a little salt remains. One serving of ASEA contains about as much sodium as a carrot. So even those on a salt restricted diet can find room to include ASEA.</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lvl1pPr defTabSz="584200">
              <a:spcBef>
                <a:spcPts val="0"/>
              </a:spcBef>
              <a:defRPr sz="3600">
                <a:latin typeface="Lucida Grande"/>
                <a:ea typeface="Lucida Grande"/>
                <a:cs typeface="Lucida Grande"/>
                <a:sym typeface="Lucida Grande"/>
              </a:defRPr>
            </a:lvl1pPr>
          </a:lstStyle>
          <a:p>
            <a:r>
              <a:t>Why does the ingredients label on ASEA say water and salt? Because those are the ingredients that are used to make Redox Molecules. Just as flour and water are used to make bread.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 name="Shape 632"/>
          <p:cNvSpPr>
            <a:spLocks noGrp="1" noRot="1" noChangeAspect="1"/>
          </p:cNvSpPr>
          <p:nvPr>
            <p:ph type="sldImg"/>
          </p:nvPr>
        </p:nvSpPr>
        <p:spPr>
          <a:prstGeom prst="rect">
            <a:avLst/>
          </a:prstGeom>
        </p:spPr>
        <p:txBody>
          <a:bodyPr/>
          <a:lstStyle/>
          <a:p>
            <a:endParaRPr/>
          </a:p>
        </p:txBody>
      </p:sp>
      <p:sp>
        <p:nvSpPr>
          <p:cNvPr id="633" name="Shape 633"/>
          <p:cNvSpPr>
            <a:spLocks noGrp="1"/>
          </p:cNvSpPr>
          <p:nvPr>
            <p:ph type="body" sz="quarter" idx="1"/>
          </p:nvPr>
        </p:nvSpPr>
        <p:spPr>
          <a:prstGeom prst="rect">
            <a:avLst/>
          </a:prstGeom>
        </p:spPr>
        <p:txBody>
          <a:bodyPr/>
          <a:lstStyle/>
          <a:p>
            <a:pPr marL="298938" indent="-298938">
              <a:buSzPct val="100000"/>
              <a:buChar char="•"/>
            </a:pPr>
            <a:r>
              <a:t>Everyone​ cares about feeling good, about having good health and less discomfort.</a:t>
            </a:r>
          </a:p>
          <a:p>
            <a:pPr marL="298938" indent="-298938">
              <a:buSzPct val="100000"/>
              <a:buChar char="•"/>
            </a:pPr>
            <a:r>
              <a:t>Everyone​ benefits from faster recovery and more endurance. Especially athletes!</a:t>
            </a:r>
          </a:p>
          <a:p>
            <a:pPr marL="298938" indent="-298938">
              <a:buSzPct val="100000"/>
              <a:buChar char="•"/>
            </a:pPr>
            <a:r>
              <a:t>And ​most​ of us enjoy looking better and having healthy skin!</a:t>
            </a:r>
          </a:p>
          <a:p>
            <a:pPr marL="298938" indent="-298938">
              <a:buSzPct val="100000"/>
              <a:buChar char="•"/>
            </a:pPr>
            <a:r>
              <a:t>ASEA has created something incredible that can benefit everyone and that no one else in the world offers.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Shape 639"/>
          <p:cNvSpPr>
            <a:spLocks noGrp="1" noRot="1" noChangeAspect="1"/>
          </p:cNvSpPr>
          <p:nvPr>
            <p:ph type="sldImg"/>
          </p:nvPr>
        </p:nvSpPr>
        <p:spPr>
          <a:prstGeom prst="rect">
            <a:avLst/>
          </a:prstGeom>
        </p:spPr>
        <p:txBody>
          <a:bodyPr/>
          <a:lstStyle/>
          <a:p>
            <a:endParaRPr/>
          </a:p>
        </p:txBody>
      </p:sp>
      <p:sp>
        <p:nvSpPr>
          <p:cNvPr id="640" name="Shape 640"/>
          <p:cNvSpPr>
            <a:spLocks noGrp="1"/>
          </p:cNvSpPr>
          <p:nvPr>
            <p:ph type="body" sz="quarter" idx="1"/>
          </p:nvPr>
        </p:nvSpPr>
        <p:spPr>
          <a:prstGeom prst="rect">
            <a:avLst/>
          </a:prstGeom>
        </p:spPr>
        <p:txBody>
          <a:bodyPr/>
          <a:lstStyle/>
          <a:p>
            <a:pPr defTabSz="584200">
              <a:spcBef>
                <a:spcPts val="0"/>
              </a:spcBef>
              <a:defRPr sz="3600">
                <a:latin typeface="Lucida Grande"/>
                <a:ea typeface="Lucida Grande"/>
                <a:cs typeface="Lucida Grande"/>
                <a:sym typeface="Lucida Grande"/>
              </a:defRPr>
            </a:pPr>
            <a:r>
              <a:t>The one-of-a-kind, in-house manufacturing plant is located in Pleasant Grove, Utah. It’s an FDA Registered and NSF Certified facility. ​</a:t>
            </a:r>
          </a:p>
          <a:p>
            <a:pPr defTabSz="584200">
              <a:spcBef>
                <a:spcPts val="0"/>
              </a:spcBef>
              <a:defRPr sz="3600">
                <a:latin typeface="Lucida Grande"/>
                <a:ea typeface="Lucida Grande"/>
                <a:cs typeface="Lucida Grande"/>
                <a:sym typeface="Lucida Grande"/>
              </a:defRPr>
            </a:pPr>
            <a:r>
              <a:t>NSF is ​an accredited third-party certification body that tests and certifies products to verify they meet public health and safety standards.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a:lnSpc>
                <a:spcPct val="117999"/>
              </a:lnSpc>
              <a:spcBef>
                <a:spcPts val="0"/>
              </a:spcBef>
              <a:defRPr sz="3600"/>
            </a:pPr>
            <a:r>
              <a:t>ASEA then ships the product to distribution centers all around the world, which in turn ship to over 30 countries where ASEA is open.</a:t>
            </a:r>
          </a:p>
          <a:p>
            <a:pPr>
              <a:lnSpc>
                <a:spcPct val="117999"/>
              </a:lnSpc>
              <a:spcBef>
                <a:spcPts val="0"/>
              </a:spcBef>
              <a:defRPr sz="3600"/>
            </a:pPr>
            <a:r>
              <a:t>(July 2018)</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Shape 671"/>
          <p:cNvSpPr>
            <a:spLocks noGrp="1" noRot="1" noChangeAspect="1"/>
          </p:cNvSpPr>
          <p:nvPr>
            <p:ph type="sldImg"/>
          </p:nvPr>
        </p:nvSpPr>
        <p:spPr>
          <a:prstGeom prst="rect">
            <a:avLst/>
          </a:prstGeom>
        </p:spPr>
        <p:txBody>
          <a:bodyPr/>
          <a:lstStyle/>
          <a:p>
            <a:endParaRPr/>
          </a:p>
        </p:txBody>
      </p:sp>
      <p:sp>
        <p:nvSpPr>
          <p:cNvPr id="672" name="Shape 672"/>
          <p:cNvSpPr>
            <a:spLocks noGrp="1"/>
          </p:cNvSpPr>
          <p:nvPr>
            <p:ph type="body" sz="quarter" idx="1"/>
          </p:nvPr>
        </p:nvSpPr>
        <p:spPr>
          <a:prstGeom prst="rect">
            <a:avLst/>
          </a:prstGeom>
        </p:spPr>
        <p:txBody>
          <a:bodyPr/>
          <a:lstStyle/>
          <a:p>
            <a:pPr marL="298938" indent="-298938">
              <a:buSzPct val="100000"/>
              <a:buChar char="•"/>
            </a:pPr>
            <a:r>
              <a:t>Positive information on ASEA abounds on the internet. BUT keep in mind that Google is a search engine and not a research engine. Some people “google” ASEA and see a website that claims ASEA is just expensive salt water.</a:t>
            </a:r>
          </a:p>
          <a:p>
            <a:pPr marL="298938" indent="-298938">
              <a:buSzPct val="100000"/>
              <a:buChar char="•"/>
            </a:pPr>
            <a:r>
              <a:t>This particular blog article written in 2012 doesn’t mention the studies that ASEA had done at that time, and still doesn’t acknowledge many other clinical studies on ASEA. The false claim that ASEA is just salt water is made by one non-practicing physician who retired 27 years ago and is now a paid blogger.</a:t>
            </a:r>
          </a:p>
          <a:p>
            <a:pPr marL="298938" indent="-298938">
              <a:buSzPct val="100000"/>
              <a:buChar char="•"/>
            </a:pPr>
            <a:r>
              <a:t>The site also bashes other things that could be considered “natural alternatives to pharmaceuticals” - like chiropractic care, naturopathy, acupuncture, and even vitamins.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noRot="1" noChangeAspect="1"/>
          </p:cNvSpPr>
          <p:nvPr>
            <p:ph type="sldImg"/>
          </p:nvPr>
        </p:nvSpPr>
        <p:spPr>
          <a:prstGeom prst="rect">
            <a:avLst/>
          </a:prstGeom>
        </p:spPr>
        <p:txBody>
          <a:bodyPr/>
          <a:lstStyle/>
          <a:p>
            <a:endParaRPr/>
          </a:p>
        </p:txBody>
      </p:sp>
      <p:sp>
        <p:nvSpPr>
          <p:cNvPr id="681" name="Shape 681"/>
          <p:cNvSpPr>
            <a:spLocks noGrp="1"/>
          </p:cNvSpPr>
          <p:nvPr>
            <p:ph type="body" sz="quarter" idx="1"/>
          </p:nvPr>
        </p:nvSpPr>
        <p:spPr>
          <a:prstGeom prst="rect">
            <a:avLst/>
          </a:prstGeom>
        </p:spPr>
        <p:txBody>
          <a:bodyPr/>
          <a:lstStyle/>
          <a:p>
            <a:r>
              <a:t>You can find a summary of these and other scientific validation at ​AseaGlobal.com​, the official ASEA Corporate website.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p>
            <a:r>
              <a:t>You can find a summary of these and other scientific validation at ​AseaGlobal.com​, the official ASEA Corporate website.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Shape 488"/>
          <p:cNvSpPr>
            <a:spLocks noGrp="1" noRot="1" noChangeAspect="1"/>
          </p:cNvSpPr>
          <p:nvPr>
            <p:ph type="sldImg"/>
          </p:nvPr>
        </p:nvSpPr>
        <p:spPr>
          <a:prstGeom prst="rect">
            <a:avLst/>
          </a:prstGeom>
        </p:spPr>
        <p:txBody>
          <a:bodyPr/>
          <a:lstStyle/>
          <a:p>
            <a:endParaRPr/>
          </a:p>
        </p:txBody>
      </p:sp>
      <p:sp>
        <p:nvSpPr>
          <p:cNvPr id="489" name="Shape 489"/>
          <p:cNvSpPr>
            <a:spLocks noGrp="1"/>
          </p:cNvSpPr>
          <p:nvPr>
            <p:ph type="body" sz="quarter" idx="1"/>
          </p:nvPr>
        </p:nvSpPr>
        <p:spPr>
          <a:prstGeom prst="rect">
            <a:avLst/>
          </a:prstGeom>
        </p:spPr>
        <p:txBody>
          <a:bodyPr/>
          <a:lstStyle/>
          <a:p>
            <a:pPr marL="298938" indent="-298938">
              <a:buSzPct val="100000"/>
              <a:buChar char="•"/>
            </a:pPr>
            <a:r>
              <a:t>ASEA’s Mission is “to better people’s lives and to be a force for good in the world”.</a:t>
            </a:r>
          </a:p>
          <a:p>
            <a:pPr marL="298938" indent="-298938">
              <a:buSzPct val="100000"/>
              <a:buChar char="•"/>
            </a:pPr>
            <a:r>
              <a:t>Launched in 2010 with just ONE product, ASEA has expanded to over 30 countries by word of mouth! A great testament to the product’s results and unique nature - don’t you think?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Shape 695"/>
          <p:cNvSpPr>
            <a:spLocks noGrp="1" noRot="1" noChangeAspect="1"/>
          </p:cNvSpPr>
          <p:nvPr>
            <p:ph type="sldImg"/>
          </p:nvPr>
        </p:nvSpPr>
        <p:spPr>
          <a:prstGeom prst="rect">
            <a:avLst/>
          </a:prstGeom>
        </p:spPr>
        <p:txBody>
          <a:bodyPr/>
          <a:lstStyle/>
          <a:p>
            <a:endParaRPr/>
          </a:p>
        </p:txBody>
      </p:sp>
      <p:sp>
        <p:nvSpPr>
          <p:cNvPr id="696" name="Shape 696"/>
          <p:cNvSpPr>
            <a:spLocks noGrp="1"/>
          </p:cNvSpPr>
          <p:nvPr>
            <p:ph type="body" sz="quarter" idx="1"/>
          </p:nvPr>
        </p:nvSpPr>
        <p:spPr>
          <a:prstGeom prst="rect">
            <a:avLst/>
          </a:prstGeom>
        </p:spPr>
        <p:txBody>
          <a:bodyPr/>
          <a:lstStyle/>
          <a:p>
            <a:pPr marL="298938" indent="-298938">
              <a:buSzPct val="100000"/>
              <a:buChar char="•"/>
            </a:pPr>
            <a:r>
              <a:t>BioAgilytix Laboratories performs bio-analysis for 21 of the top 25 global pharmaceutical and biotech companies.</a:t>
            </a:r>
          </a:p>
          <a:p>
            <a:pPr marL="298938" indent="-298938">
              <a:buSzPct val="100000"/>
              <a:buChar char="•"/>
            </a:pPr>
            <a:r>
              <a:t>This company routinely verifies the presence of stabilized, bio-active Redox Signaling Molecules in ASEA’s  Redox products.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pPr marL="298938" indent="-298938">
              <a:buSzPct val="100000"/>
              <a:buChar char="•"/>
            </a:pPr>
            <a:r>
              <a:t>Every bottle of ASEA and every tube of ASEA Redox Gel is labelled with the BioAgilitix “Redox Certified” seal</a:t>
            </a:r>
          </a:p>
          <a:p>
            <a:pPr marL="298938" indent="-298938">
              <a:buSzPct val="100000"/>
              <a:buChar char="•"/>
            </a:pPr>
            <a:r>
              <a:t>Do you think that reputable companies like Tauret Labs and BioAgilitix  would allow their name to be used if ASEA was “just expensive salt and water”?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p>
            <a:pPr defTabSz="914400">
              <a:spcBef>
                <a:spcPts val="0"/>
              </a:spcBef>
              <a:defRPr sz="3600">
                <a:latin typeface="Calibri"/>
                <a:ea typeface="Calibri"/>
                <a:cs typeface="Calibri"/>
                <a:sym typeface="Calibri"/>
              </a:defRPr>
            </a:pPr>
            <a:r>
              <a:t>- Taueret Laboratories is one of the most sophisticated ​genetic​ testing labs in North America.</a:t>
            </a:r>
          </a:p>
          <a:p>
            <a:pPr defTabSz="914400">
              <a:spcBef>
                <a:spcPts val="0"/>
              </a:spcBef>
              <a:defRPr sz="3600">
                <a:latin typeface="Calibri"/>
                <a:ea typeface="Calibri"/>
                <a:cs typeface="Calibri"/>
                <a:sym typeface="Calibri"/>
              </a:defRPr>
            </a:pPr>
            <a:r>
              <a:t>In a recent human trial, Taueret Labs found that ASEA Redox Supplement activated FIVE important gene signaling pathways that impact FIVE major areas of your health. Did you know that genetic pathways can become inactive? In 8 weeks, ASEA consumption caused ​up to 31%​ greater, positive activation of pathways that:</a:t>
            </a:r>
          </a:p>
          <a:p>
            <a:pPr defTabSz="914400">
              <a:spcBef>
                <a:spcPts val="0"/>
              </a:spcBef>
              <a:defRPr sz="3600">
                <a:latin typeface="Calibri"/>
                <a:ea typeface="Calibri"/>
                <a:cs typeface="Calibri"/>
                <a:sym typeface="Calibri"/>
              </a:defRPr>
            </a:pPr>
            <a:r>
              <a:t>1. Improve immune system health</a:t>
            </a:r>
          </a:p>
          <a:p>
            <a:pPr defTabSz="914400">
              <a:spcBef>
                <a:spcPts val="0"/>
              </a:spcBef>
              <a:defRPr sz="3600">
                <a:latin typeface="Calibri"/>
                <a:ea typeface="Calibri"/>
                <a:cs typeface="Calibri"/>
                <a:sym typeface="Calibri"/>
              </a:defRPr>
            </a:pPr>
            <a:r>
              <a:t>2. Help maintain a healthy inflammatory response</a:t>
            </a:r>
          </a:p>
          <a:p>
            <a:pPr defTabSz="914400">
              <a:spcBef>
                <a:spcPts val="0"/>
              </a:spcBef>
              <a:defRPr sz="3600">
                <a:latin typeface="Calibri"/>
                <a:ea typeface="Calibri"/>
                <a:cs typeface="Calibri"/>
                <a:sym typeface="Calibri"/>
              </a:defRPr>
            </a:pPr>
            <a:r>
              <a:t>3. Help maintain cardiovascular health and support arterial elasticity</a:t>
            </a:r>
          </a:p>
          <a:p>
            <a:pPr defTabSz="914400">
              <a:spcBef>
                <a:spcPts val="0"/>
              </a:spcBef>
              <a:defRPr sz="3600">
                <a:latin typeface="Calibri"/>
                <a:ea typeface="Calibri"/>
                <a:cs typeface="Calibri"/>
                <a:sym typeface="Calibri"/>
              </a:defRPr>
            </a:pPr>
            <a:r>
              <a:t>4. Improve digestive health</a:t>
            </a:r>
          </a:p>
          <a:p>
            <a:pPr defTabSz="914400">
              <a:spcBef>
                <a:spcPts val="0"/>
              </a:spcBef>
              <a:defRPr sz="3600">
                <a:latin typeface="Calibri"/>
                <a:ea typeface="Calibri"/>
                <a:cs typeface="Calibri"/>
                <a:sym typeface="Calibri"/>
              </a:defRPr>
            </a:pPr>
            <a:r>
              <a:t>5. Modulate hormonal balance</a:t>
            </a:r>
          </a:p>
          <a:p>
            <a:pPr defTabSz="914400">
              <a:spcBef>
                <a:spcPts val="0"/>
              </a:spcBef>
              <a:defRPr sz="3600">
                <a:latin typeface="Calibri"/>
                <a:ea typeface="Calibri"/>
                <a:cs typeface="Calibri"/>
                <a:sym typeface="Calibri"/>
              </a:defRPr>
            </a:pPr>
            <a:r>
              <a:t>This helps explain why ASEA users are reporting such a huge variety of system-wide improvements!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Shape 737"/>
          <p:cNvSpPr>
            <a:spLocks noGrp="1" noRot="1" noChangeAspect="1"/>
          </p:cNvSpPr>
          <p:nvPr>
            <p:ph type="sldImg"/>
          </p:nvPr>
        </p:nvSpPr>
        <p:spPr>
          <a:prstGeom prst="rect">
            <a:avLst/>
          </a:prstGeom>
        </p:spPr>
        <p:txBody>
          <a:bodyPr/>
          <a:lstStyle/>
          <a:p>
            <a:endParaRPr/>
          </a:p>
        </p:txBody>
      </p:sp>
      <p:sp>
        <p:nvSpPr>
          <p:cNvPr id="738" name="Shape 738"/>
          <p:cNvSpPr>
            <a:spLocks noGrp="1"/>
          </p:cNvSpPr>
          <p:nvPr>
            <p:ph type="body" sz="quarter" idx="1"/>
          </p:nvPr>
        </p:nvSpPr>
        <p:spPr>
          <a:prstGeom prst="rect">
            <a:avLst/>
          </a:prstGeom>
        </p:spPr>
        <p:txBody>
          <a:bodyPr/>
          <a:lstStyle/>
          <a:p>
            <a:pPr marL="286399" marR="57799" indent="-228600" defTabSz="1295400">
              <a:spcBef>
                <a:spcPts val="500"/>
              </a:spcBef>
              <a:buClr>
                <a:srgbClr val="000000"/>
              </a:buClr>
              <a:buSzPct val="100000"/>
              <a:buFont typeface="Helvetica"/>
              <a:buChar char="•"/>
              <a:defRPr sz="3600">
                <a:uFill>
                  <a:solidFill>
                    <a:srgbClr val="000000"/>
                  </a:solidFill>
                </a:uFill>
                <a:latin typeface="Lucida Grande"/>
                <a:ea typeface="Lucida Grande"/>
                <a:cs typeface="Lucida Grande"/>
                <a:sym typeface="Lucida Grande"/>
              </a:defRPr>
            </a:pPr>
            <a:r>
              <a:t>ASEA helps to empower your 75 trillion cells to rejuvenate themselves - so that your body can function more like it did when you were younger.</a:t>
            </a:r>
          </a:p>
          <a:p>
            <a:pPr marL="286399" marR="57799" indent="-228600" defTabSz="1295400">
              <a:spcBef>
                <a:spcPts val="500"/>
              </a:spcBef>
              <a:buClr>
                <a:srgbClr val="000000"/>
              </a:buClr>
              <a:buSzPct val="100000"/>
              <a:buFont typeface="Helvetica"/>
              <a:buChar char="•"/>
              <a:defRPr sz="3600">
                <a:uFill>
                  <a:solidFill>
                    <a:srgbClr val="000000"/>
                  </a:solidFill>
                </a:uFill>
                <a:latin typeface="Lucida Grande"/>
                <a:ea typeface="Lucida Grande"/>
                <a:cs typeface="Lucida Grande"/>
                <a:sym typeface="Lucida Grande"/>
              </a:defRPr>
            </a:pPr>
            <a:r>
              <a:t>ASEA enhances athletic performance and endurance without any “banned substances”. Extensive safety studies have proven ASEA Redox Supplement is 100% safe.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Shape 748"/>
          <p:cNvSpPr>
            <a:spLocks noGrp="1" noRot="1" noChangeAspect="1"/>
          </p:cNvSpPr>
          <p:nvPr>
            <p:ph type="sldImg"/>
          </p:nvPr>
        </p:nvSpPr>
        <p:spPr>
          <a:prstGeom prst="rect">
            <a:avLst/>
          </a:prstGeom>
        </p:spPr>
        <p:txBody>
          <a:bodyPr/>
          <a:lstStyle/>
          <a:p>
            <a:endParaRPr/>
          </a:p>
        </p:txBody>
      </p:sp>
      <p:sp>
        <p:nvSpPr>
          <p:cNvPr id="749" name="Shape 749"/>
          <p:cNvSpPr>
            <a:spLocks noGrp="1"/>
          </p:cNvSpPr>
          <p:nvPr>
            <p:ph type="body" sz="quarter" idx="1"/>
          </p:nvPr>
        </p:nvSpPr>
        <p:spPr>
          <a:prstGeom prst="rect">
            <a:avLst/>
          </a:prstGeom>
        </p:spPr>
        <p:txBody>
          <a:bodyPr/>
          <a:lstStyle>
            <a:lvl1pPr marL="298938" indent="-298938">
              <a:buSzPct val="100000"/>
              <a:buChar char="•"/>
              <a:defRPr sz="3200"/>
            </a:lvl1pPr>
          </a:lstStyle>
          <a:p>
            <a:r>
              <a:t>Let’s start with RENU 28, ASEA’s revitalizing whole-body skin gel, since results are so visible.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Shape 754"/>
          <p:cNvSpPr>
            <a:spLocks noGrp="1" noRot="1" noChangeAspect="1"/>
          </p:cNvSpPr>
          <p:nvPr>
            <p:ph type="sldImg"/>
          </p:nvPr>
        </p:nvSpPr>
        <p:spPr>
          <a:prstGeom prst="rect">
            <a:avLst/>
          </a:prstGeom>
        </p:spPr>
        <p:txBody>
          <a:bodyPr/>
          <a:lstStyle/>
          <a:p>
            <a:endParaRPr/>
          </a:p>
        </p:txBody>
      </p:sp>
      <p:sp>
        <p:nvSpPr>
          <p:cNvPr id="755" name="Shape 755"/>
          <p:cNvSpPr>
            <a:spLocks noGrp="1"/>
          </p:cNvSpPr>
          <p:nvPr>
            <p:ph type="body" sz="quarter" idx="1"/>
          </p:nvPr>
        </p:nvSpPr>
        <p:spPr>
          <a:prstGeom prst="rect">
            <a:avLst/>
          </a:prstGeom>
        </p:spPr>
        <p:txBody>
          <a:bodyPr/>
          <a:lstStyle/>
          <a:p>
            <a:r>
              <a:t>RENU 28 is far more than an anti-wrinkle gel. Redox Molecules support the body to remove “bad stuff”, “wakes up” cells and empowers them to work more efficiently.</a:t>
            </a:r>
          </a:p>
          <a:p>
            <a:pPr marL="228600" indent="-228600">
              <a:buSzPct val="100000"/>
              <a:buChar char="•"/>
              <a:defRPr i="1"/>
            </a:pPr>
            <a:r>
              <a:t>{ACTION SLIDE: guide guests at your meeting to experience Redox Molecules by using the “3 in 5” method from Dr David Silverman. Ask guests to identify an area of the body where there is discomfort, soreness, stress, tightness, or limited range of motion</a:t>
            </a:r>
          </a:p>
          <a:p>
            <a:pPr marL="228600" indent="-228600">
              <a:buSzPct val="100000"/>
              <a:buChar char="•"/>
              <a:defRPr i="1"/>
            </a:pPr>
            <a:r>
              <a:t>Ask them to rate it on a scale of 1-10 (10 being the worst) Apply Redox Gel 3 times in 5 minutes.</a:t>
            </a:r>
          </a:p>
          <a:p>
            <a:pPr marL="228600" indent="-228600">
              <a:buSzPct val="100000"/>
              <a:buChar char="•"/>
              <a:defRPr i="1"/>
            </a:pPr>
            <a:r>
              <a:t>Rate the discomfort, soreness, stress, tightness or limited range of motion again on a scale of 1-10. They can apply a 4th or 5th time if necessary.}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Shape 770"/>
          <p:cNvSpPr>
            <a:spLocks noGrp="1" noRot="1" noChangeAspect="1"/>
          </p:cNvSpPr>
          <p:nvPr>
            <p:ph type="sldImg"/>
          </p:nvPr>
        </p:nvSpPr>
        <p:spPr>
          <a:prstGeom prst="rect">
            <a:avLst/>
          </a:prstGeom>
        </p:spPr>
        <p:txBody>
          <a:bodyPr/>
          <a:lstStyle/>
          <a:p>
            <a:endParaRPr/>
          </a:p>
        </p:txBody>
      </p:sp>
      <p:sp>
        <p:nvSpPr>
          <p:cNvPr id="771" name="Shape 771"/>
          <p:cNvSpPr>
            <a:spLocks noGrp="1"/>
          </p:cNvSpPr>
          <p:nvPr>
            <p:ph type="body" sz="quarter" idx="1"/>
          </p:nvPr>
        </p:nvSpPr>
        <p:spPr>
          <a:prstGeom prst="rect">
            <a:avLst/>
          </a:prstGeom>
        </p:spPr>
        <p:txBody>
          <a:bodyPr/>
          <a:lstStyle/>
          <a:p>
            <a:pPr marL="263769" indent="-263769">
              <a:buSzPct val="100000"/>
              <a:buChar char="•"/>
            </a:pPr>
            <a:r>
              <a:t>Building on the success of RENU 28, ASEA launched a skin care line called RENU Advanced. It’s the world’s FIRST and ONLY Redox Signaling-based, anti-aging skin care system. It’s designed for both women and men - of all ages and skin types.</a:t>
            </a:r>
          </a:p>
          <a:p>
            <a:pPr marL="263769" indent="-263769">
              <a:buSzPct val="100000"/>
              <a:buChar char="•"/>
            </a:pPr>
            <a:r>
              <a:t>1. A Gentle Refining Cleanser that tones and hydrates while washing away impurities.</a:t>
            </a:r>
          </a:p>
          <a:p>
            <a:pPr marL="263769" indent="-263769">
              <a:buSzPct val="100000"/>
              <a:buChar char="•"/>
            </a:pPr>
            <a:r>
              <a:t>2. RENU 28 Gel for face, neck and anywhere we want to repair.</a:t>
            </a:r>
          </a:p>
          <a:p>
            <a:pPr marL="263769" indent="-263769">
              <a:buSzPct val="100000"/>
              <a:buChar char="•"/>
            </a:pPr>
            <a:r>
              <a:t>3. Intensive Redox Serum, which is even more concentrated than RENU 28. Applied to trouble areas, results can often be seen within 30 minutes. Great for targeting around the eyes or mouth.</a:t>
            </a:r>
          </a:p>
          <a:p>
            <a:pPr marL="263769" indent="-263769">
              <a:buSzPct val="100000"/>
              <a:buChar char="•"/>
            </a:pPr>
            <a:r>
              <a:t>4. Ultra-Replenishing Moisturizer, with premium ingredients that include a topical probiotic and oxygen attractors that increase the oxygen content of our skin. Why is this important? By age 40, the oxygen content of skin is typically depleted by 50%! Clinical trials show that this high end product leaves skin 43% more hydrated within 4 weeks.</a:t>
            </a:r>
          </a:p>
          <a:p>
            <a:pPr marL="263769" indent="-263769">
              <a:buSzPct val="100000"/>
              <a:buChar char="•"/>
            </a:pPr>
            <a:r>
              <a:t>In an 8 week, 3rd-party clinical trial, this RENU Advanced Skin Care system caused a reduction in “​photo-aging”​ in ​92%​ of participants. Photo-aging is the damage done to skin from sun exposure over a person's lifetime!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Shape 780"/>
          <p:cNvSpPr>
            <a:spLocks noGrp="1" noRot="1" noChangeAspect="1"/>
          </p:cNvSpPr>
          <p:nvPr>
            <p:ph type="sldImg"/>
          </p:nvPr>
        </p:nvSpPr>
        <p:spPr>
          <a:prstGeom prst="rect">
            <a:avLst/>
          </a:prstGeom>
        </p:spPr>
        <p:txBody>
          <a:bodyPr/>
          <a:lstStyle/>
          <a:p>
            <a:endParaRPr/>
          </a:p>
        </p:txBody>
      </p:sp>
      <p:sp>
        <p:nvSpPr>
          <p:cNvPr id="781" name="Shape 781"/>
          <p:cNvSpPr>
            <a:spLocks noGrp="1"/>
          </p:cNvSpPr>
          <p:nvPr>
            <p:ph type="body" sz="quarter" idx="1"/>
          </p:nvPr>
        </p:nvSpPr>
        <p:spPr>
          <a:prstGeom prst="rect">
            <a:avLst/>
          </a:prstGeom>
        </p:spPr>
        <p:txBody>
          <a:bodyPr/>
          <a:lstStyle/>
          <a:p>
            <a:pPr marL="228600" indent="-228600" defTabSz="914400">
              <a:spcBef>
                <a:spcPts val="0"/>
              </a:spcBef>
              <a:buSzPct val="100000"/>
              <a:buChar char="•"/>
              <a:defRPr sz="3600">
                <a:latin typeface="Calibri"/>
                <a:ea typeface="Calibri"/>
                <a:cs typeface="Calibri"/>
                <a:sym typeface="Calibri"/>
              </a:defRPr>
            </a:pPr>
            <a:r>
              <a:t>Let’s begin by learning about ASEA’s Redox Gel, called RENU 28. RENU28 has helped tens of thousands of people to achieve cellular health from the Outside In:</a:t>
            </a:r>
          </a:p>
          <a:p>
            <a:pPr marL="457200" lvl="1" indent="-228600" defTabSz="914400">
              <a:spcBef>
                <a:spcPts val="0"/>
              </a:spcBef>
              <a:buSzPct val="100000"/>
              <a:buChar char="•"/>
              <a:defRPr sz="3600">
                <a:latin typeface="Calibri"/>
                <a:ea typeface="Calibri"/>
                <a:cs typeface="Calibri"/>
                <a:sym typeface="Calibri"/>
              </a:defRPr>
            </a:pPr>
            <a:r>
              <a:t>It’s simple &amp; pure.</a:t>
            </a:r>
          </a:p>
          <a:p>
            <a:pPr marL="457200" lvl="1" indent="-228600" defTabSz="914400">
              <a:spcBef>
                <a:spcPts val="0"/>
              </a:spcBef>
              <a:buSzPct val="100000"/>
              <a:buChar char="•"/>
              <a:defRPr sz="3600">
                <a:latin typeface="Calibri"/>
                <a:ea typeface="Calibri"/>
                <a:cs typeface="Calibri"/>
                <a:sym typeface="Calibri"/>
              </a:defRPr>
            </a:pPr>
            <a:r>
              <a:t>It’s proven safe &amp; hypoallergenic.</a:t>
            </a:r>
          </a:p>
          <a:p>
            <a:pPr marL="457200" lvl="1" indent="-228600" defTabSz="914400">
              <a:spcBef>
                <a:spcPts val="0"/>
              </a:spcBef>
              <a:buSzPct val="100000"/>
              <a:buChar char="•"/>
              <a:defRPr sz="3600">
                <a:latin typeface="Calibri"/>
                <a:ea typeface="Calibri"/>
                <a:cs typeface="Calibri"/>
                <a:sym typeface="Calibri"/>
              </a:defRPr>
            </a:pPr>
            <a:r>
              <a:t>It’s affordable &amp; very multi-purpose.</a:t>
            </a:r>
          </a:p>
          <a:p>
            <a:pPr marL="457200" lvl="1" indent="-228600" defTabSz="914400">
              <a:spcBef>
                <a:spcPts val="0"/>
              </a:spcBef>
              <a:buSzPct val="100000"/>
              <a:buChar char="•"/>
              <a:defRPr sz="3600">
                <a:latin typeface="Calibri"/>
                <a:ea typeface="Calibri"/>
                <a:cs typeface="Calibri"/>
                <a:sym typeface="Calibri"/>
              </a:defRPr>
            </a:pPr>
            <a:r>
              <a:t>It is effective - for improving skin health &amp; also for relief of aches &amp; discomfort.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Shape 801"/>
          <p:cNvSpPr>
            <a:spLocks noGrp="1" noRot="1" noChangeAspect="1"/>
          </p:cNvSpPr>
          <p:nvPr>
            <p:ph type="sldImg"/>
          </p:nvPr>
        </p:nvSpPr>
        <p:spPr>
          <a:prstGeom prst="rect">
            <a:avLst/>
          </a:prstGeom>
        </p:spPr>
        <p:txBody>
          <a:bodyPr/>
          <a:lstStyle/>
          <a:p>
            <a:endParaRPr/>
          </a:p>
        </p:txBody>
      </p:sp>
      <p:sp>
        <p:nvSpPr>
          <p:cNvPr id="802" name="Shape 802"/>
          <p:cNvSpPr>
            <a:spLocks noGrp="1"/>
          </p:cNvSpPr>
          <p:nvPr>
            <p:ph type="body" sz="quarter" idx="1"/>
          </p:nvPr>
        </p:nvSpPr>
        <p:spPr>
          <a:prstGeom prst="rect">
            <a:avLst/>
          </a:prstGeom>
        </p:spPr>
        <p:txBody>
          <a:bodyPr/>
          <a:lstStyle>
            <a:lvl1pPr defTabSz="914400">
              <a:spcBef>
                <a:spcPts val="0"/>
              </a:spcBef>
              <a:defRPr sz="3600">
                <a:latin typeface="Calibri"/>
                <a:ea typeface="Calibri"/>
                <a:cs typeface="Calibri"/>
                <a:sym typeface="Calibri"/>
              </a:defRPr>
            </a:lvl1pPr>
          </a:lstStyle>
          <a:p>
            <a:r>
              <a:t>Here are a number of ​user-submitted ​before-and-after pictures showing results these people received using RENU 28, the Redox gel.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prstGeom prst="rect">
            <a:avLst/>
          </a:prstGeom>
        </p:spPr>
        <p:txBody>
          <a:bodyPr/>
          <a:lstStyle/>
          <a:p>
            <a:endParaRPr/>
          </a:p>
        </p:txBody>
      </p:sp>
      <p:sp>
        <p:nvSpPr>
          <p:cNvPr id="812" name="Shape 812"/>
          <p:cNvSpPr>
            <a:spLocks noGrp="1"/>
          </p:cNvSpPr>
          <p:nvPr>
            <p:ph type="body" sz="quarter" idx="1"/>
          </p:nvPr>
        </p:nvSpPr>
        <p:spPr>
          <a:prstGeom prst="rect">
            <a:avLst/>
          </a:prstGeom>
        </p:spPr>
        <p:txBody>
          <a:bodyPr/>
          <a:lstStyle/>
          <a:p>
            <a:pPr marL="228600" indent="-228600" defTabSz="584200">
              <a:spcBef>
                <a:spcPts val="0"/>
              </a:spcBef>
              <a:buSzPct val="100000"/>
              <a:buChar char="•"/>
              <a:defRPr sz="3600">
                <a:latin typeface="Lucida Grande"/>
                <a:ea typeface="Lucida Grande"/>
                <a:cs typeface="Lucida Grande"/>
                <a:sym typeface="Lucida Grande"/>
              </a:defRPr>
            </a:pPr>
            <a:r>
              <a:t>This picture demonstrates the power of Redox Molecules to create healthier cells. These are one woman’s 28 day results with RENU 28.</a:t>
            </a:r>
          </a:p>
          <a:p>
            <a:pPr marL="228600" indent="-228600" defTabSz="584200">
              <a:spcBef>
                <a:spcPts val="0"/>
              </a:spcBef>
              <a:buSzPct val="100000"/>
              <a:buChar char="•"/>
              <a:defRPr sz="3600">
                <a:latin typeface="Lucida Grande"/>
                <a:ea typeface="Lucida Grande"/>
                <a:cs typeface="Lucida Grande"/>
                <a:sym typeface="Lucida Grande"/>
              </a:defRPr>
            </a:pPr>
            <a:r>
              <a:t>Redox Molecules send signals that tell our body to eliminate unwanted or dangerous cells. Neighboring healthy cells then divide and take their place, resulting in healthier tissue.</a:t>
            </a:r>
          </a:p>
          <a:p>
            <a:pPr marL="228600" indent="-228600" defTabSz="584200">
              <a:spcBef>
                <a:spcPts val="0"/>
              </a:spcBef>
              <a:buSzPct val="100000"/>
              <a:buChar char="•"/>
              <a:defRPr sz="3600">
                <a:latin typeface="Lucida Grande"/>
                <a:ea typeface="Lucida Grande"/>
                <a:cs typeface="Lucida Grande"/>
                <a:sym typeface="Lucida Grande"/>
              </a:defRPr>
            </a:pPr>
            <a:r>
              <a:t>Isn’t this what we want to happen to the tissues on the ​inside​ as well as the ​outside​ of our body?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lvl1pPr defTabSz="914400">
              <a:spcBef>
                <a:spcPts val="0"/>
              </a:spcBef>
              <a:defRPr sz="1200">
                <a:latin typeface="Calibri"/>
                <a:ea typeface="Calibri"/>
                <a:cs typeface="Calibri"/>
                <a:sym typeface="Calibri"/>
              </a:defRPr>
            </a:lvl1pPr>
          </a:lstStyle>
          <a:p>
            <a:r>
              <a:t>In this short video I will introduce you to a breakthrough technology called ASEA ...that is 10-15 years ahead of its time and is a cutting edge technology that represents an entirely new category of health science. At one time Science had declared that this breakthrough was impossible and yet today many experts are recognizing as one of the most significant health and anti-aging breakthroughs of our lifetime.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 name="Shape 816"/>
          <p:cNvSpPr>
            <a:spLocks noGrp="1" noRot="1" noChangeAspect="1"/>
          </p:cNvSpPr>
          <p:nvPr>
            <p:ph type="sldImg"/>
          </p:nvPr>
        </p:nvSpPr>
        <p:spPr>
          <a:prstGeom prst="rect">
            <a:avLst/>
          </a:prstGeom>
        </p:spPr>
        <p:txBody>
          <a:bodyPr/>
          <a:lstStyle/>
          <a:p>
            <a:endParaRPr/>
          </a:p>
        </p:txBody>
      </p:sp>
      <p:sp>
        <p:nvSpPr>
          <p:cNvPr id="817" name="Shape 817"/>
          <p:cNvSpPr>
            <a:spLocks noGrp="1"/>
          </p:cNvSpPr>
          <p:nvPr>
            <p:ph type="body" sz="quarter" idx="1"/>
          </p:nvPr>
        </p:nvSpPr>
        <p:spPr>
          <a:prstGeom prst="rect">
            <a:avLst/>
          </a:prstGeom>
        </p:spPr>
        <p:txBody>
          <a:bodyPr/>
          <a:lstStyle/>
          <a:p>
            <a:pPr marL="323850" indent="-323850">
              <a:buSzPct val="100000"/>
              <a:buChar char="•"/>
              <a:defRPr sz="3600"/>
            </a:pPr>
            <a:r>
              <a:t>Thousands of testimonials have been received from people experiencing profound benefits from our products. (Testimonials can be accessed at live meetings, websites, Facebook sites, conference calls, webinars)</a:t>
            </a:r>
          </a:p>
          <a:p>
            <a:pPr marL="323850" indent="-323850">
              <a:buSzPct val="100000"/>
              <a:buChar char="•"/>
              <a:defRPr sz="3600"/>
            </a:pPr>
            <a:r>
              <a:t>Some people notice positive changes very quickly.</a:t>
            </a:r>
          </a:p>
          <a:p>
            <a:pPr marL="323850" indent="-323850">
              <a:buSzPct val="100000"/>
              <a:buChar char="•"/>
              <a:defRPr sz="3600"/>
            </a:pPr>
            <a:r>
              <a:t>For others, in can take several months.</a:t>
            </a:r>
          </a:p>
          <a:p>
            <a:pPr marL="323850" indent="-323850">
              <a:buSzPct val="100000"/>
              <a:buChar char="•"/>
              <a:defRPr sz="3600"/>
            </a:pPr>
            <a:r>
              <a:t>But studies have proven: ​everyone​ can benefit from ASEA’s products.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Shape 822"/>
          <p:cNvSpPr>
            <a:spLocks noGrp="1" noRot="1" noChangeAspect="1"/>
          </p:cNvSpPr>
          <p:nvPr>
            <p:ph type="sldImg"/>
          </p:nvPr>
        </p:nvSpPr>
        <p:spPr>
          <a:prstGeom prst="rect">
            <a:avLst/>
          </a:prstGeom>
        </p:spPr>
        <p:txBody>
          <a:bodyPr/>
          <a:lstStyle/>
          <a:p>
            <a:endParaRPr/>
          </a:p>
        </p:txBody>
      </p:sp>
      <p:sp>
        <p:nvSpPr>
          <p:cNvPr id="823" name="Shape 823"/>
          <p:cNvSpPr>
            <a:spLocks noGrp="1"/>
          </p:cNvSpPr>
          <p:nvPr>
            <p:ph type="body" sz="quarter" idx="1"/>
          </p:nvPr>
        </p:nvSpPr>
        <p:spPr>
          <a:prstGeom prst="rect">
            <a:avLst/>
          </a:prstGeom>
        </p:spPr>
        <p:txBody>
          <a:bodyPr/>
          <a:lstStyle/>
          <a:p>
            <a:pPr marL="298938" indent="-298938">
              <a:buSzPct val="100000"/>
              <a:buChar char="•"/>
            </a:pPr>
            <a:r>
              <a:t>ASEA makes no medical claims to prevent, treat, or cure any disease or medical condition. In the United States, only a substance classified as a pharmaceutical drug can makes those claims. ASEA is not classified as a drug, but as a dietary supplement.</a:t>
            </a:r>
          </a:p>
          <a:p>
            <a:pPr marL="298938" indent="-298938">
              <a:buSzPct val="100000"/>
              <a:buChar char="•"/>
            </a:pPr>
            <a:r>
              <a:t>Give it a chance to safely and naturally support your body’s ​own​ innate ability to be healthy, or to heal itself, with ZERO side-effects.</a:t>
            </a:r>
          </a:p>
          <a:p>
            <a:pPr marL="298938" indent="-298938">
              <a:buSzPct val="100000"/>
              <a:buChar char="•"/>
            </a:pPr>
            <a:r>
              <a:t>ASEA is ​more​ available, ​more​ quickly, to ​more​ people, for a much ​broader​ range of health concerns - than it would be if it had become a DRUG.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Shape 830"/>
          <p:cNvSpPr>
            <a:spLocks noGrp="1" noRot="1" noChangeAspect="1"/>
          </p:cNvSpPr>
          <p:nvPr>
            <p:ph type="sldImg"/>
          </p:nvPr>
        </p:nvSpPr>
        <p:spPr>
          <a:prstGeom prst="rect">
            <a:avLst/>
          </a:prstGeom>
        </p:spPr>
        <p:txBody>
          <a:bodyPr/>
          <a:lstStyle/>
          <a:p>
            <a:endParaRPr/>
          </a:p>
        </p:txBody>
      </p:sp>
      <p:sp>
        <p:nvSpPr>
          <p:cNvPr id="831" name="Shape 831"/>
          <p:cNvSpPr>
            <a:spLocks noGrp="1"/>
          </p:cNvSpPr>
          <p:nvPr>
            <p:ph type="body" sz="quarter" idx="1"/>
          </p:nvPr>
        </p:nvSpPr>
        <p:spPr>
          <a:prstGeom prst="rect">
            <a:avLst/>
          </a:prstGeom>
        </p:spPr>
        <p:txBody>
          <a:bodyPr/>
          <a:lstStyle/>
          <a:p>
            <a:pPr>
              <a:spcBef>
                <a:spcPts val="0"/>
              </a:spcBef>
              <a:defRPr sz="1900">
                <a:latin typeface="Calibri"/>
                <a:ea typeface="Calibri"/>
                <a:cs typeface="Calibri"/>
                <a:sym typeface="Calibri"/>
              </a:defRPr>
            </a:pPr>
            <a:r>
              <a:t>ASEA is now ranked in  the top 100 of all NWM companies worldwide , based on cumulative revenue.  This incredible success validates the effectiveness of our products and our business model. </a:t>
            </a:r>
          </a:p>
          <a:p>
            <a:pPr>
              <a:spcBef>
                <a:spcPts val="0"/>
              </a:spcBef>
              <a:defRPr sz="1900">
                <a:latin typeface="Calibri"/>
                <a:ea typeface="Calibri"/>
                <a:cs typeface="Calibri"/>
                <a:sym typeface="Calibri"/>
              </a:defRPr>
            </a:pPr>
            <a:r>
              <a:t>Passing the 5 year mark means ASEA is out of the “risk zone”, but it is still pre-momentum!</a:t>
            </a:r>
          </a:p>
          <a:p>
            <a:pPr>
              <a:spcBef>
                <a:spcPts val="0"/>
              </a:spcBef>
              <a:defRPr sz="1900">
                <a:latin typeface="Calibri"/>
                <a:ea typeface="Calibri"/>
                <a:cs typeface="Calibri"/>
                <a:sym typeface="Calibri"/>
              </a:defRPr>
            </a:pPr>
            <a:r>
              <a:t>ASEA’s objective is to become a long term legacy company.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Shape 835"/>
          <p:cNvSpPr>
            <a:spLocks noGrp="1" noRot="1" noChangeAspect="1"/>
          </p:cNvSpPr>
          <p:nvPr>
            <p:ph type="sldImg"/>
          </p:nvPr>
        </p:nvSpPr>
        <p:spPr>
          <a:prstGeom prst="rect">
            <a:avLst/>
          </a:prstGeom>
        </p:spPr>
        <p:txBody>
          <a:bodyPr/>
          <a:lstStyle/>
          <a:p>
            <a:endParaRPr/>
          </a:p>
        </p:txBody>
      </p:sp>
      <p:sp>
        <p:nvSpPr>
          <p:cNvPr id="836" name="Shape 836"/>
          <p:cNvSpPr>
            <a:spLocks noGrp="1"/>
          </p:cNvSpPr>
          <p:nvPr>
            <p:ph type="body" sz="quarter" idx="1"/>
          </p:nvPr>
        </p:nvSpPr>
        <p:spPr>
          <a:prstGeom prst="rect">
            <a:avLst/>
          </a:prstGeom>
        </p:spPr>
        <p:txBody>
          <a:bodyPr/>
          <a:lstStyle>
            <a:lvl1pPr>
              <a:spcBef>
                <a:spcPts val="0"/>
              </a:spcBef>
              <a:defRPr sz="1600">
                <a:latin typeface="Lucida Grande"/>
                <a:ea typeface="Lucida Grande"/>
                <a:cs typeface="Lucida Grande"/>
                <a:sym typeface="Lucida Grande"/>
              </a:defRPr>
            </a:lvl1pPr>
          </a:lstStyle>
          <a:p>
            <a:r>
              <a:t>Do you see how powerful and unique this technology is? No one in the world except ASEA produces Redox Signaling Molecules outside of the body.How would you like to earn “Thank you” checks by changing people’s lives? who have you thought of that can benefit from Redox Signaling Molecules?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Shape 840"/>
          <p:cNvSpPr>
            <a:spLocks noGrp="1" noRot="1" noChangeAspect="1"/>
          </p:cNvSpPr>
          <p:nvPr>
            <p:ph type="sldImg"/>
          </p:nvPr>
        </p:nvSpPr>
        <p:spPr>
          <a:prstGeom prst="rect">
            <a:avLst/>
          </a:prstGeom>
        </p:spPr>
        <p:txBody>
          <a:bodyPr/>
          <a:lstStyle/>
          <a:p>
            <a:endParaRPr/>
          </a:p>
        </p:txBody>
      </p:sp>
      <p:sp>
        <p:nvSpPr>
          <p:cNvPr id="841" name="Shape 841"/>
          <p:cNvSpPr>
            <a:spLocks noGrp="1"/>
          </p:cNvSpPr>
          <p:nvPr>
            <p:ph type="body" sz="quarter" idx="1"/>
          </p:nvPr>
        </p:nvSpPr>
        <p:spPr>
          <a:prstGeom prst="rect">
            <a:avLst/>
          </a:prstGeom>
        </p:spPr>
        <p:txBody>
          <a:bodyPr/>
          <a:lstStyle/>
          <a:p>
            <a:pPr defTabSz="584200">
              <a:spcBef>
                <a:spcPts val="0"/>
              </a:spcBef>
              <a:defRPr sz="3600">
                <a:latin typeface="Lucida Grande"/>
                <a:ea typeface="Lucida Grande"/>
                <a:cs typeface="Lucida Grande"/>
                <a:sym typeface="Lucida Grande"/>
              </a:defRPr>
            </a:pPr>
            <a:r>
              <a:t>“There is nothing better than making a living while making a difference”. </a:t>
            </a:r>
          </a:p>
          <a:p>
            <a:pPr defTabSz="584200">
              <a:spcBef>
                <a:spcPts val="0"/>
              </a:spcBef>
              <a:defRPr sz="3600">
                <a:latin typeface="Lucida Grande"/>
                <a:ea typeface="Lucida Grande"/>
                <a:cs typeface="Lucida Grande"/>
                <a:sym typeface="Lucida Grande"/>
              </a:defRPr>
            </a:pPr>
            <a:r>
              <a:t>ASEA offers this opportunity to people who share our vision.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a:spLocks noGrp="1" noRot="1" noChangeAspect="1"/>
          </p:cNvSpPr>
          <p:nvPr>
            <p:ph type="sldImg"/>
          </p:nvPr>
        </p:nvSpPr>
        <p:spPr>
          <a:prstGeom prst="rect">
            <a:avLst/>
          </a:prstGeom>
        </p:spPr>
        <p:txBody>
          <a:bodyPr/>
          <a:lstStyle/>
          <a:p>
            <a:endParaRPr/>
          </a:p>
        </p:txBody>
      </p:sp>
      <p:sp>
        <p:nvSpPr>
          <p:cNvPr id="853" name="Shape 853"/>
          <p:cNvSpPr>
            <a:spLocks noGrp="1"/>
          </p:cNvSpPr>
          <p:nvPr>
            <p:ph type="body" sz="quarter" idx="1"/>
          </p:nvPr>
        </p:nvSpPr>
        <p:spPr>
          <a:prstGeom prst="rect">
            <a:avLst/>
          </a:prstGeom>
        </p:spPr>
        <p:txBody>
          <a:bodyPr/>
          <a:lstStyle>
            <a:lvl1pPr defTabSz="914400">
              <a:spcBef>
                <a:spcPts val="0"/>
              </a:spcBef>
              <a:defRPr sz="1200">
                <a:latin typeface="Calibri"/>
                <a:ea typeface="Calibri"/>
                <a:cs typeface="Calibri"/>
                <a:sym typeface="Calibri"/>
              </a:defRPr>
            </a:lvl1pPr>
          </a:lstStyle>
          <a:p>
            <a:r>
              <a:t>Although we are not going to get into a lot of detail on the ASEA compensation plan in this presentation, it’s important to note, that its fair and generous, it pays weekly and there are 8 ways to earn income in ASEA, all the way from part time, to full time, to big time income.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Shape 856"/>
          <p:cNvSpPr>
            <a:spLocks noGrp="1" noRot="1" noChangeAspect="1"/>
          </p:cNvSpPr>
          <p:nvPr>
            <p:ph type="sldImg"/>
          </p:nvPr>
        </p:nvSpPr>
        <p:spPr>
          <a:prstGeom prst="rect">
            <a:avLst/>
          </a:prstGeom>
        </p:spPr>
        <p:txBody>
          <a:bodyPr/>
          <a:lstStyle/>
          <a:p>
            <a:endParaRPr/>
          </a:p>
        </p:txBody>
      </p:sp>
      <p:sp>
        <p:nvSpPr>
          <p:cNvPr id="857" name="Shape 857"/>
          <p:cNvSpPr>
            <a:spLocks noGrp="1"/>
          </p:cNvSpPr>
          <p:nvPr>
            <p:ph type="body" sz="quarter" idx="1"/>
          </p:nvPr>
        </p:nvSpPr>
        <p:spPr>
          <a:prstGeom prst="rect">
            <a:avLst/>
          </a:prstGeom>
        </p:spPr>
        <p:txBody>
          <a:bodyPr/>
          <a:lstStyle>
            <a:lvl1pPr defTabSz="914400">
              <a:spcBef>
                <a:spcPts val="0"/>
              </a:spcBef>
              <a:defRPr sz="1200">
                <a:latin typeface="Calibri"/>
                <a:ea typeface="Calibri"/>
                <a:cs typeface="Calibri"/>
                <a:sym typeface="Calibri"/>
              </a:defRPr>
            </a:lvl1pPr>
          </a:lstStyle>
          <a:p>
            <a:r>
              <a:t>Although we are not going to get into a lot of detail on the ASEA compensation plan in this presentation, it’s important to note, that its fair and generous, it pays weekly and there are 8 ways to earn income in ASEA, all the way from part time, to full time, to big time income.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Shape 863"/>
          <p:cNvSpPr>
            <a:spLocks noGrp="1" noRot="1" noChangeAspect="1"/>
          </p:cNvSpPr>
          <p:nvPr>
            <p:ph type="sldImg"/>
          </p:nvPr>
        </p:nvSpPr>
        <p:spPr>
          <a:prstGeom prst="rect">
            <a:avLst/>
          </a:prstGeom>
        </p:spPr>
        <p:txBody>
          <a:bodyPr/>
          <a:lstStyle/>
          <a:p>
            <a:endParaRPr/>
          </a:p>
        </p:txBody>
      </p:sp>
      <p:sp>
        <p:nvSpPr>
          <p:cNvPr id="864" name="Shape 864"/>
          <p:cNvSpPr>
            <a:spLocks noGrp="1"/>
          </p:cNvSpPr>
          <p:nvPr>
            <p:ph type="body" sz="quarter" idx="1"/>
          </p:nvPr>
        </p:nvSpPr>
        <p:spPr>
          <a:prstGeom prst="rect">
            <a:avLst/>
          </a:prstGeom>
        </p:spPr>
        <p:txBody>
          <a:bodyPr/>
          <a:lstStyle>
            <a:lvl1pPr defTabSz="914400">
              <a:spcBef>
                <a:spcPts val="0"/>
              </a:spcBef>
              <a:defRPr sz="3200">
                <a:latin typeface="Lucida Grande"/>
                <a:ea typeface="Lucida Grande"/>
                <a:cs typeface="Lucida Grande"/>
                <a:sym typeface="Lucida Grande"/>
              </a:defRPr>
            </a:lvl1pPr>
          </a:lstStyle>
          <a:p>
            <a:r>
              <a:t>Here, you can get an idea of what an ASEA income means for many people.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Shape 924"/>
          <p:cNvSpPr>
            <a:spLocks noGrp="1" noRot="1" noChangeAspect="1"/>
          </p:cNvSpPr>
          <p:nvPr>
            <p:ph type="sldImg"/>
          </p:nvPr>
        </p:nvSpPr>
        <p:spPr>
          <a:prstGeom prst="rect">
            <a:avLst/>
          </a:prstGeom>
        </p:spPr>
        <p:txBody>
          <a:bodyPr/>
          <a:lstStyle/>
          <a:p>
            <a:endParaRPr/>
          </a:p>
        </p:txBody>
      </p:sp>
      <p:sp>
        <p:nvSpPr>
          <p:cNvPr id="925" name="Shape 925"/>
          <p:cNvSpPr>
            <a:spLocks noGrp="1"/>
          </p:cNvSpPr>
          <p:nvPr>
            <p:ph type="body" sz="quarter" idx="1"/>
          </p:nvPr>
        </p:nvSpPr>
        <p:spPr>
          <a:prstGeom prst="rect">
            <a:avLst/>
          </a:prstGeom>
        </p:spPr>
        <p:txBody>
          <a:bodyPr/>
          <a:lstStyle/>
          <a:p>
            <a:pPr marL="298938" indent="-298938">
              <a:buClr>
                <a:srgbClr val="000000"/>
              </a:buClr>
              <a:buSzPct val="100000"/>
              <a:buFont typeface="Gill Sans"/>
              <a:buChar char="•"/>
              <a:defRPr sz="3600"/>
            </a:pPr>
            <a:r>
              <a:t>Some people would simply like to use our products and become “ASEA Customers”. They purchase at full retail price or receive discounted “Preferred Customer” pricing if they choose monthly shipments.</a:t>
            </a:r>
          </a:p>
          <a:p>
            <a:pPr marL="298938" indent="-298938">
              <a:buClr>
                <a:srgbClr val="000000"/>
              </a:buClr>
              <a:buSzPct val="100000"/>
              <a:buFont typeface="Gill Sans"/>
              <a:buChar char="•"/>
              <a:defRPr sz="3600"/>
            </a:pPr>
            <a:r>
              <a:t>Every day, all year long, and for as long as they use ASEA, their body will continue to have extra support for health and immunity. Aging and cell damage from the assaults of modern living will have less effect on them.</a:t>
            </a:r>
          </a:p>
          <a:p>
            <a:pPr marL="298938" indent="-298938">
              <a:buClr>
                <a:srgbClr val="000000"/>
              </a:buClr>
              <a:buSzPct val="100000"/>
              <a:buFont typeface="Gill Sans"/>
              <a:buChar char="•"/>
              <a:defRPr sz="3600"/>
            </a:pPr>
            <a:r>
              <a:t>Those who become “ASEA Associates” ​always​ get best wholesale pricing. Associates also qualify to receive the most ​free product​.</a:t>
            </a:r>
          </a:p>
          <a:p>
            <a:pPr marL="298938" indent="-298938">
              <a:buClr>
                <a:srgbClr val="000000"/>
              </a:buClr>
              <a:buSzPct val="100000"/>
              <a:buFont typeface="Gill Sans"/>
              <a:buChar char="•"/>
              <a:defRPr sz="3600"/>
            </a:pPr>
            <a:r>
              <a:t>When you become an Associate, you are set up with everything you need to earn “thank you checks” from ASEA if and when you begin to engage in an ASEA business.</a:t>
            </a:r>
          </a:p>
          <a:p>
            <a:pPr marL="298938" indent="-298938">
              <a:buClr>
                <a:srgbClr val="000000"/>
              </a:buClr>
              <a:buSzPct val="100000"/>
              <a:buFont typeface="Gill Sans"/>
              <a:buChar char="•"/>
              <a:defRPr sz="3600"/>
            </a:pPr>
            <a:r>
              <a:t>It costs $40 to become an Associate. Associates then receive a free personal ASEA website and online business center that is customized for them and fully automated.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 name="Shape 961"/>
          <p:cNvSpPr>
            <a:spLocks noGrp="1" noRot="1" noChangeAspect="1"/>
          </p:cNvSpPr>
          <p:nvPr>
            <p:ph type="sldImg"/>
          </p:nvPr>
        </p:nvSpPr>
        <p:spPr>
          <a:prstGeom prst="rect">
            <a:avLst/>
          </a:prstGeom>
        </p:spPr>
        <p:txBody>
          <a:bodyPr/>
          <a:lstStyle/>
          <a:p>
            <a:endParaRPr/>
          </a:p>
        </p:txBody>
      </p:sp>
      <p:sp>
        <p:nvSpPr>
          <p:cNvPr id="962" name="Shape 962"/>
          <p:cNvSpPr>
            <a:spLocks noGrp="1"/>
          </p:cNvSpPr>
          <p:nvPr>
            <p:ph type="body" sz="quarter" idx="1"/>
          </p:nvPr>
        </p:nvSpPr>
        <p:spPr>
          <a:prstGeom prst="rect">
            <a:avLst/>
          </a:prstGeom>
        </p:spPr>
        <p:txBody>
          <a:bodyPr/>
          <a:lstStyle/>
          <a:p>
            <a:pPr marL="263769" indent="-263769">
              <a:buSzPct val="100000"/>
              <a:buChar char="•"/>
              <a:defRPr sz="3000"/>
            </a:pPr>
            <a:r>
              <a:t>Sign up or purchase directly from the person who is responsible for your choosing to join ASEA. They have an approved, legitimate ASEA business and have taken the time to reach out to you.</a:t>
            </a:r>
          </a:p>
          <a:p>
            <a:pPr marL="263769" indent="-263769">
              <a:buSzPct val="100000"/>
              <a:buChar char="•"/>
              <a:defRPr sz="3000"/>
            </a:pPr>
            <a:r>
              <a:t>Never order ASEA online from a non-branded ASEA website. The product is not guaranteed to be authentic, may be fraudulent or beyond the expiration date. Some people are illegally selling product purchased with stolen credit cards - criminal activity we would never want to support.</a:t>
            </a:r>
          </a:p>
          <a:p>
            <a:pPr marL="263769" indent="-263769">
              <a:buSzPct val="100000"/>
              <a:buChar char="•"/>
              <a:defRPr sz="3000"/>
            </a:pPr>
            <a:r>
              <a:t>Joining correctly means you have the option to earn Loyalty Reward Points with ASEA, redeemable for FREE products. It also means you will have support and guidance when you need 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hape 512"/>
          <p:cNvSpPr>
            <a:spLocks noGrp="1" noRot="1" noChangeAspect="1"/>
          </p:cNvSpPr>
          <p:nvPr>
            <p:ph type="sldImg"/>
          </p:nvPr>
        </p:nvSpPr>
        <p:spPr>
          <a:prstGeom prst="rect">
            <a:avLst/>
          </a:prstGeom>
        </p:spPr>
        <p:txBody>
          <a:bodyPr/>
          <a:lstStyle/>
          <a:p>
            <a:endParaRPr/>
          </a:p>
        </p:txBody>
      </p:sp>
      <p:sp>
        <p:nvSpPr>
          <p:cNvPr id="513" name="Shape 513"/>
          <p:cNvSpPr>
            <a:spLocks noGrp="1"/>
          </p:cNvSpPr>
          <p:nvPr>
            <p:ph type="body" sz="quarter" idx="1"/>
          </p:nvPr>
        </p:nvSpPr>
        <p:spPr>
          <a:prstGeom prst="rect">
            <a:avLst/>
          </a:prstGeom>
        </p:spPr>
        <p:txBody>
          <a:bodyPr/>
          <a:lstStyle/>
          <a:p>
            <a:pPr defTabSz="584200">
              <a:spcBef>
                <a:spcPts val="0"/>
              </a:spcBef>
              <a:defRPr sz="1600">
                <a:latin typeface="Lucida Grande"/>
                <a:ea typeface="Lucida Grande"/>
                <a:cs typeface="Lucida Grande"/>
                <a:sym typeface="Lucida Grande"/>
              </a:defRPr>
            </a:pPr>
            <a:endParaRPr/>
          </a:p>
          <a:p>
            <a:pPr defTabSz="584200">
              <a:spcBef>
                <a:spcPts val="0"/>
              </a:spcBef>
              <a:defRPr sz="1600">
                <a:latin typeface="Lucida Grande"/>
                <a:ea typeface="Lucida Grande"/>
                <a:cs typeface="Lucida Grande"/>
                <a:sym typeface="Lucida Grande"/>
              </a:defRPr>
            </a:pPr>
            <a:r>
              <a:t>By seeing and feeling results with the Redox Gel, you can  begin to understand the transformative power of Redox Molecules!  What could happen to the inside the  body when consuming the same Redox Molecules in supplement form?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Shape 968"/>
          <p:cNvSpPr>
            <a:spLocks noGrp="1" noRot="1" noChangeAspect="1"/>
          </p:cNvSpPr>
          <p:nvPr>
            <p:ph type="sldImg"/>
          </p:nvPr>
        </p:nvSpPr>
        <p:spPr>
          <a:prstGeom prst="rect">
            <a:avLst/>
          </a:prstGeom>
        </p:spPr>
        <p:txBody>
          <a:bodyPr/>
          <a:lstStyle/>
          <a:p>
            <a:endParaRPr/>
          </a:p>
        </p:txBody>
      </p:sp>
      <p:sp>
        <p:nvSpPr>
          <p:cNvPr id="969" name="Shape 969"/>
          <p:cNvSpPr>
            <a:spLocks noGrp="1"/>
          </p:cNvSpPr>
          <p:nvPr>
            <p:ph type="body" sz="quarter" idx="1"/>
          </p:nvPr>
        </p:nvSpPr>
        <p:spPr>
          <a:prstGeom prst="rect">
            <a:avLst/>
          </a:prstGeom>
        </p:spPr>
        <p:txBody>
          <a:bodyPr/>
          <a:lstStyle/>
          <a:p>
            <a:pPr marL="298938" indent="-298938">
              <a:buClr>
                <a:srgbClr val="000000"/>
              </a:buClr>
              <a:buSzPct val="100000"/>
              <a:buFont typeface="Gill Sans"/>
              <a:buChar char="•"/>
              <a:defRPr sz="3600"/>
            </a:pPr>
            <a:r>
              <a:t>Some people would simply like to use our products and become “ASEA Customers”. They purchase at full retail price or receive discounted “Preferred Customer” pricing if they choose monthly shipments.</a:t>
            </a:r>
          </a:p>
          <a:p>
            <a:pPr marL="298938" indent="-298938">
              <a:buClr>
                <a:srgbClr val="000000"/>
              </a:buClr>
              <a:buSzPct val="100000"/>
              <a:buFont typeface="Gill Sans"/>
              <a:buChar char="•"/>
              <a:defRPr sz="3600"/>
            </a:pPr>
            <a:r>
              <a:t>Every day, all year long, and for as long as they use ASEA, their body will continue to have extra support for health and immunity. Aging and cell damage from the assaults of modern living will have less effect on them.</a:t>
            </a:r>
          </a:p>
          <a:p>
            <a:pPr marL="298938" indent="-298938">
              <a:buClr>
                <a:srgbClr val="000000"/>
              </a:buClr>
              <a:buSzPct val="100000"/>
              <a:buFont typeface="Gill Sans"/>
              <a:buChar char="•"/>
              <a:defRPr sz="3600"/>
            </a:pPr>
            <a:r>
              <a:t>Those who become “ASEA Associates” ​always​ get best wholesale pricing. Associates also qualify to receive the most ​free product​.</a:t>
            </a:r>
          </a:p>
          <a:p>
            <a:pPr marL="298938" indent="-298938">
              <a:buClr>
                <a:srgbClr val="000000"/>
              </a:buClr>
              <a:buSzPct val="100000"/>
              <a:buFont typeface="Gill Sans"/>
              <a:buChar char="•"/>
              <a:defRPr sz="3600"/>
            </a:pPr>
            <a:r>
              <a:t>When you become an Associate, you are set up with everything you need to earn “thank you checks” from ASEA if and when you begin to engage in an ASEA business.</a:t>
            </a:r>
          </a:p>
          <a:p>
            <a:pPr marL="298938" indent="-298938">
              <a:buClr>
                <a:srgbClr val="000000"/>
              </a:buClr>
              <a:buSzPct val="100000"/>
              <a:buFont typeface="Gill Sans"/>
              <a:buChar char="•"/>
              <a:defRPr sz="3600"/>
            </a:pPr>
            <a:r>
              <a:t>It costs $40 to become an Associate. Associates then receive a free personal ASEA website and online business center that is customized for them and fully automated.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Shape 973"/>
          <p:cNvSpPr>
            <a:spLocks noGrp="1" noRot="1" noChangeAspect="1"/>
          </p:cNvSpPr>
          <p:nvPr>
            <p:ph type="sldImg"/>
          </p:nvPr>
        </p:nvSpPr>
        <p:spPr>
          <a:prstGeom prst="rect">
            <a:avLst/>
          </a:prstGeom>
        </p:spPr>
        <p:txBody>
          <a:bodyPr/>
          <a:lstStyle/>
          <a:p>
            <a:endParaRPr/>
          </a:p>
        </p:txBody>
      </p:sp>
      <p:sp>
        <p:nvSpPr>
          <p:cNvPr id="974" name="Shape 974"/>
          <p:cNvSpPr>
            <a:spLocks noGrp="1"/>
          </p:cNvSpPr>
          <p:nvPr>
            <p:ph type="body" sz="quarter" idx="1"/>
          </p:nvPr>
        </p:nvSpPr>
        <p:spPr>
          <a:prstGeom prst="rect">
            <a:avLst/>
          </a:prstGeom>
        </p:spPr>
        <p:txBody>
          <a:bodyPr/>
          <a:lstStyle/>
          <a:p>
            <a:pPr marL="298938" indent="-298938">
              <a:buClr>
                <a:srgbClr val="000000"/>
              </a:buClr>
              <a:buSzPct val="100000"/>
              <a:buFont typeface="Gill Sans"/>
              <a:buChar char="•"/>
              <a:defRPr sz="3600"/>
            </a:pPr>
            <a:r>
              <a:t>Some people would simply like to use our products and become “ASEA Customers”. They purchase at full retail price or receive discounted “Preferred Customer” pricing if they choose monthly shipments.</a:t>
            </a:r>
          </a:p>
          <a:p>
            <a:pPr marL="298938" indent="-298938">
              <a:buClr>
                <a:srgbClr val="000000"/>
              </a:buClr>
              <a:buSzPct val="100000"/>
              <a:buFont typeface="Gill Sans"/>
              <a:buChar char="•"/>
              <a:defRPr sz="3600"/>
            </a:pPr>
            <a:r>
              <a:t>Every day, all year long, and for as long as they use ASEA, their body will continue to have extra support for health and immunity. Aging and cell damage from the assaults of modern living will have less effect on them.</a:t>
            </a:r>
          </a:p>
          <a:p>
            <a:pPr marL="298938" indent="-298938">
              <a:buClr>
                <a:srgbClr val="000000"/>
              </a:buClr>
              <a:buSzPct val="100000"/>
              <a:buFont typeface="Gill Sans"/>
              <a:buChar char="•"/>
              <a:defRPr sz="3600"/>
            </a:pPr>
            <a:r>
              <a:t>Those who become “ASEA Associates” ​always​ get best wholesale pricing. Associates also qualify to receive the most ​free product​.</a:t>
            </a:r>
          </a:p>
          <a:p>
            <a:pPr marL="298938" indent="-298938">
              <a:buClr>
                <a:srgbClr val="000000"/>
              </a:buClr>
              <a:buSzPct val="100000"/>
              <a:buFont typeface="Gill Sans"/>
              <a:buChar char="•"/>
              <a:defRPr sz="3600"/>
            </a:pPr>
            <a:r>
              <a:t>When you become an Associate, you are set up with everything you need to earn “thank you checks” from ASEA if and when you begin to engage in an ASEA business.</a:t>
            </a:r>
          </a:p>
          <a:p>
            <a:pPr marL="298938" indent="-298938">
              <a:buClr>
                <a:srgbClr val="000000"/>
              </a:buClr>
              <a:buSzPct val="100000"/>
              <a:buFont typeface="Gill Sans"/>
              <a:buChar char="•"/>
              <a:defRPr sz="3600"/>
            </a:pPr>
            <a:r>
              <a:t>It costs $40 to become an Associate. Associates then receive a free personal ASEA website and online business center that is customized for them and fully automated.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prstGeom prst="rect">
            <a:avLst/>
          </a:prstGeom>
        </p:spPr>
        <p:txBody>
          <a:bodyPr/>
          <a:lstStyle/>
          <a:p>
            <a:endParaRPr/>
          </a:p>
        </p:txBody>
      </p:sp>
      <p:sp>
        <p:nvSpPr>
          <p:cNvPr id="986" name="Shape 986"/>
          <p:cNvSpPr>
            <a:spLocks noGrp="1"/>
          </p:cNvSpPr>
          <p:nvPr>
            <p:ph type="body" sz="quarter" idx="1"/>
          </p:nvPr>
        </p:nvSpPr>
        <p:spPr>
          <a:prstGeom prst="rect">
            <a:avLst/>
          </a:prstGeom>
        </p:spPr>
        <p:txBody>
          <a:bodyPr/>
          <a:lstStyle/>
          <a:p>
            <a:pPr marL="228600" indent="-228600">
              <a:spcBef>
                <a:spcPts val="0"/>
              </a:spcBef>
              <a:buSzPct val="100000"/>
              <a:buChar char="•"/>
              <a:defRPr sz="3600">
                <a:latin typeface="Avenir Roman"/>
                <a:ea typeface="Avenir Roman"/>
                <a:cs typeface="Avenir Roman"/>
                <a:sym typeface="Avenir Roman"/>
              </a:defRPr>
            </a:pPr>
            <a:r>
              <a:t>Maybe you have a health problem or ​know​ someone with a health problem.</a:t>
            </a:r>
          </a:p>
          <a:p>
            <a:pPr marL="228600" indent="-228600">
              <a:spcBef>
                <a:spcPts val="0"/>
              </a:spcBef>
              <a:buSzPct val="100000"/>
              <a:buChar char="•"/>
              <a:defRPr sz="3600">
                <a:latin typeface="Avenir Roman"/>
                <a:ea typeface="Avenir Roman"/>
                <a:cs typeface="Avenir Roman"/>
                <a:sym typeface="Avenir Roman"/>
              </a:defRPr>
            </a:pPr>
            <a:r>
              <a:t>Maybe you like the idea of improving your chances for maintaining good health as you age.</a:t>
            </a:r>
          </a:p>
          <a:p>
            <a:pPr marL="228600" indent="-228600">
              <a:spcBef>
                <a:spcPts val="0"/>
              </a:spcBef>
              <a:buSzPct val="100000"/>
              <a:buChar char="•"/>
              <a:defRPr sz="3600">
                <a:latin typeface="Avenir Roman"/>
                <a:ea typeface="Avenir Roman"/>
                <a:cs typeface="Avenir Roman"/>
                <a:sym typeface="Avenir Roman"/>
              </a:defRPr>
            </a:pPr>
            <a:r>
              <a:t>Maybe you like ​athletics​ or sports - and would love to go farther and faster. Or do you just want to have less fatigue, more energy and stamina in your daily life?</a:t>
            </a:r>
          </a:p>
          <a:p>
            <a:pPr marL="228600" indent="-228600">
              <a:spcBef>
                <a:spcPts val="0"/>
              </a:spcBef>
              <a:buSzPct val="100000"/>
              <a:buChar char="•"/>
              <a:defRPr sz="3600">
                <a:latin typeface="Avenir Roman"/>
                <a:ea typeface="Avenir Roman"/>
                <a:cs typeface="Avenir Roman"/>
                <a:sym typeface="Avenir Roman"/>
              </a:defRPr>
            </a:pPr>
            <a:r>
              <a:t>You may be attracted to the idea of having fewer wrinkles! Healthier, younger-looking skin!</a:t>
            </a:r>
          </a:p>
          <a:p>
            <a:pPr marL="228600" indent="-228600">
              <a:spcBef>
                <a:spcPts val="0"/>
              </a:spcBef>
              <a:buSzPct val="100000"/>
              <a:buChar char="•"/>
              <a:defRPr sz="3600">
                <a:latin typeface="Avenir Roman"/>
                <a:ea typeface="Avenir Roman"/>
                <a:cs typeface="Avenir Roman"/>
                <a:sym typeface="Avenir Roman"/>
              </a:defRPr>
            </a:pPr>
            <a:r>
              <a:t>You might like the idea of having extra income! And building residual income for retirement - with an ASEA business.</a:t>
            </a:r>
          </a:p>
          <a:p>
            <a:pPr marL="228600" indent="-228600">
              <a:spcBef>
                <a:spcPts val="0"/>
              </a:spcBef>
              <a:buSzPct val="100000"/>
              <a:buChar char="•"/>
              <a:defRPr sz="3600">
                <a:latin typeface="Avenir Roman"/>
                <a:ea typeface="Avenir Roman"/>
                <a:cs typeface="Avenir Roman"/>
                <a:sym typeface="Avenir Roman"/>
              </a:defRPr>
            </a:pPr>
            <a:r>
              <a:t>You may find fulfillment in joining others of like mind, serving so many who need help.</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 name="Shape 991"/>
          <p:cNvSpPr>
            <a:spLocks noGrp="1" noRot="1" noChangeAspect="1"/>
          </p:cNvSpPr>
          <p:nvPr>
            <p:ph type="sldImg"/>
          </p:nvPr>
        </p:nvSpPr>
        <p:spPr>
          <a:prstGeom prst="rect">
            <a:avLst/>
          </a:prstGeom>
        </p:spPr>
        <p:txBody>
          <a:bodyPr/>
          <a:lstStyle/>
          <a:p>
            <a:endParaRPr/>
          </a:p>
        </p:txBody>
      </p:sp>
      <p:sp>
        <p:nvSpPr>
          <p:cNvPr id="992" name="Shape 992"/>
          <p:cNvSpPr>
            <a:spLocks noGrp="1"/>
          </p:cNvSpPr>
          <p:nvPr>
            <p:ph type="body" sz="quarter" idx="1"/>
          </p:nvPr>
        </p:nvSpPr>
        <p:spPr>
          <a:prstGeom prst="rect">
            <a:avLst/>
          </a:prstGeom>
        </p:spPr>
        <p:txBody>
          <a:bodyPr/>
          <a:lstStyle/>
          <a:p>
            <a:pPr marL="228600" indent="-228600" defTabSz="584200">
              <a:spcBef>
                <a:spcPts val="0"/>
              </a:spcBef>
              <a:buSzPct val="100000"/>
              <a:buChar char="•"/>
              <a:defRPr sz="3600">
                <a:latin typeface="Lucida Grande"/>
                <a:ea typeface="Lucida Grande"/>
                <a:cs typeface="Lucida Grande"/>
                <a:sym typeface="Lucida Grande"/>
              </a:defRPr>
            </a:pPr>
            <a:r>
              <a:t>What type of interest do YOU have?</a:t>
            </a:r>
          </a:p>
          <a:p>
            <a:pPr marL="228600" indent="-228600" defTabSz="584200">
              <a:spcBef>
                <a:spcPts val="0"/>
              </a:spcBef>
              <a:buSzPct val="100000"/>
              <a:buChar char="•"/>
              <a:defRPr sz="3600">
                <a:latin typeface="Lucida Grande"/>
                <a:ea typeface="Lucida Grande"/>
                <a:cs typeface="Lucida Grande"/>
                <a:sym typeface="Lucida Grande"/>
              </a:defRPr>
            </a:pPr>
            <a:r>
              <a:t>With ASEA, you have the potential to change your life for the better in so many ways! And if you choose to tell others, you can be instrumental in changing the lives of thousands.</a:t>
            </a:r>
          </a:p>
          <a:p>
            <a:pPr marL="228600" indent="-228600" defTabSz="584200">
              <a:spcBef>
                <a:spcPts val="0"/>
              </a:spcBef>
              <a:buSzPct val="100000"/>
              <a:buChar char="•"/>
              <a:defRPr sz="3600">
                <a:latin typeface="Lucida Grande"/>
                <a:ea typeface="Lucida Grande"/>
                <a:cs typeface="Lucida Grande"/>
                <a:sym typeface="Lucida Grande"/>
              </a:defRPr>
            </a:pPr>
            <a:r>
              <a:t>Thank you for your time...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Shape 518"/>
          <p:cNvSpPr>
            <a:spLocks noGrp="1" noRot="1" noChangeAspect="1"/>
          </p:cNvSpPr>
          <p:nvPr>
            <p:ph type="sldImg"/>
          </p:nvPr>
        </p:nvSpPr>
        <p:spPr>
          <a:prstGeom prst="rect">
            <a:avLst/>
          </a:prstGeom>
        </p:spPr>
        <p:txBody>
          <a:bodyPr/>
          <a:lstStyle/>
          <a:p>
            <a:endParaRPr/>
          </a:p>
        </p:txBody>
      </p:sp>
      <p:sp>
        <p:nvSpPr>
          <p:cNvPr id="519" name="Shape 519"/>
          <p:cNvSpPr>
            <a:spLocks noGrp="1"/>
          </p:cNvSpPr>
          <p:nvPr>
            <p:ph type="body" sz="quarter" idx="1"/>
          </p:nvPr>
        </p:nvSpPr>
        <p:spPr>
          <a:prstGeom prst="rect">
            <a:avLst/>
          </a:prstGeom>
        </p:spPr>
        <p:txBody>
          <a:bodyPr/>
          <a:lstStyle/>
          <a:p>
            <a:pPr>
              <a:lnSpc>
                <a:spcPct val="117999"/>
              </a:lnSpc>
              <a:spcBef>
                <a:spcPts val="0"/>
              </a:spcBef>
              <a:defRPr sz="2200"/>
            </a:pPr>
            <a:r>
              <a:t>Trish was especially impressed with ASEA’s  Redox Signalling Technology: </a:t>
            </a:r>
          </a:p>
          <a:p>
            <a:pPr marL="388055" indent="-388055">
              <a:lnSpc>
                <a:spcPct val="117999"/>
              </a:lnSpc>
              <a:spcBef>
                <a:spcPts val="0"/>
              </a:spcBef>
              <a:buSzPct val="100000"/>
              <a:buAutoNum type="arabicPeriod"/>
              <a:defRPr sz="2200"/>
            </a:pPr>
            <a:r>
              <a:t>it was Different. ASEA is the only company in the world that  has developed Redox Signalling technology. ASEA is a true category creator , developing products based on a new frontier of science.</a:t>
            </a:r>
          </a:p>
          <a:p>
            <a:pPr marL="388055" indent="-388055">
              <a:lnSpc>
                <a:spcPct val="117999"/>
              </a:lnSpc>
              <a:spcBef>
                <a:spcPts val="0"/>
              </a:spcBef>
              <a:buSzPct val="100000"/>
              <a:buAutoNum type="arabicPeriod"/>
              <a:defRPr sz="2200"/>
            </a:pPr>
            <a:r>
              <a:t>ASEA’s  difference is sustainable:  due to  ASEA’s many patents, that are constantly being layered and updated, ASEA has zero  competition and no copy cats.</a:t>
            </a:r>
          </a:p>
          <a:p>
            <a:pPr marL="388055" indent="-388055">
              <a:lnSpc>
                <a:spcPct val="117999"/>
              </a:lnSpc>
              <a:spcBef>
                <a:spcPts val="0"/>
              </a:spcBef>
              <a:buSzPct val="100000"/>
              <a:buAutoNum type="arabicPeriod"/>
              <a:defRPr sz="2200"/>
            </a:pPr>
            <a:r>
              <a:t>ASEA’s products deliver meaningful results that truly change people’s lives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p>
            <a:pPr marL="228600" indent="-228600" defTabSz="914400">
              <a:spcBef>
                <a:spcPts val="0"/>
              </a:spcBef>
              <a:buSzPct val="100000"/>
              <a:buChar char="•"/>
              <a:defRPr sz="3600">
                <a:latin typeface="Calibri"/>
                <a:ea typeface="Calibri"/>
                <a:cs typeface="Calibri"/>
                <a:sym typeface="Calibri"/>
              </a:defRPr>
            </a:pPr>
            <a:r>
              <a:t>Here is a little about the SCIENCE behind ASEA:</a:t>
            </a:r>
          </a:p>
          <a:p>
            <a:pPr marL="228600" indent="-228600" defTabSz="914400">
              <a:spcBef>
                <a:spcPts val="0"/>
              </a:spcBef>
              <a:buSzPct val="100000"/>
              <a:buChar char="•"/>
              <a:defRPr sz="3600">
                <a:latin typeface="Calibri"/>
                <a:ea typeface="Calibri"/>
                <a:cs typeface="Calibri"/>
                <a:sym typeface="Calibri"/>
              </a:defRPr>
            </a:pPr>
            <a:r>
              <a:t>Redox Signaling Molecules are native to our body. They are made from the salt water found inside our cells.</a:t>
            </a:r>
          </a:p>
          <a:p>
            <a:pPr marL="228600" indent="-228600" defTabSz="914400">
              <a:spcBef>
                <a:spcPts val="0"/>
              </a:spcBef>
              <a:buSzPct val="100000"/>
              <a:buChar char="•"/>
              <a:defRPr sz="3600">
                <a:latin typeface="Calibri"/>
                <a:ea typeface="Calibri"/>
                <a:cs typeface="Calibri"/>
                <a:sym typeface="Calibri"/>
              </a:defRPr>
            </a:pPr>
            <a:r>
              <a:t>The molecules were once thought to be useless by-products of cell metabolism.</a:t>
            </a:r>
          </a:p>
          <a:p>
            <a:pPr marL="228600" indent="-228600" defTabSz="914400">
              <a:spcBef>
                <a:spcPts val="0"/>
              </a:spcBef>
              <a:buSzPct val="100000"/>
              <a:buChar char="•"/>
              <a:defRPr sz="3600">
                <a:latin typeface="Calibri"/>
                <a:ea typeface="Calibri"/>
                <a:cs typeface="Calibri"/>
                <a:sym typeface="Calibri"/>
              </a:defRPr>
            </a:pPr>
            <a:r>
              <a:t>But now: there are over 15 thousand peer-reviewed articles and 12 hundred books exploring ways that Redox Signaling Molecules are critical to every major body system.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noRot="1" noChangeAspect="1"/>
          </p:cNvSpPr>
          <p:nvPr>
            <p:ph type="sldImg"/>
          </p:nvPr>
        </p:nvSpPr>
        <p:spPr>
          <a:prstGeom prst="rect">
            <a:avLst/>
          </a:prstGeom>
        </p:spPr>
        <p:txBody>
          <a:bodyPr/>
          <a:lstStyle/>
          <a:p>
            <a:endParaRPr/>
          </a:p>
        </p:txBody>
      </p:sp>
      <p:sp>
        <p:nvSpPr>
          <p:cNvPr id="579" name="Shape 579"/>
          <p:cNvSpPr>
            <a:spLocks noGrp="1"/>
          </p:cNvSpPr>
          <p:nvPr>
            <p:ph type="body" sz="quarter" idx="1"/>
          </p:nvPr>
        </p:nvSpPr>
        <p:spPr>
          <a:prstGeom prst="rect">
            <a:avLst/>
          </a:prstGeom>
        </p:spPr>
        <p:txBody>
          <a:bodyPr/>
          <a:lstStyle/>
          <a:p>
            <a:r>
              <a:t>• 随着年龄越大，我们产生的氧化还原信号分子就越少。由于当身体有问题时，需要氧化还原信号分子发出信号。没有足够的氧化还原信号分子，就像是我们的细胞要播119却没有好的信号。因此结果就是，比起年轻时，我们现在出现更多慢性健康问题。</a:t>
            </a:r>
          </a:p>
          <a:p>
            <a:r>
              <a:t>• 我们的视力减弱，记忆力大不如前，关节开始疼痛。我们的免疫系统变弱或过度反应。原来灵活的身体，似乎少了些以往的灵活。</a:t>
            </a:r>
          </a:p>
          <a:p>
            <a:r>
              <a:t>• 许多人认为这些问题不可避免，或只是老化的一部分。但研究发现，这其实是氧化还原功能不足或失衡的结果。</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pPr marL="228600" indent="-228600">
              <a:lnSpc>
                <a:spcPct val="125000"/>
              </a:lnSpc>
              <a:spcBef>
                <a:spcPts val="0"/>
              </a:spcBef>
              <a:buSzPct val="100000"/>
              <a:buChar char="•"/>
              <a:defRPr sz="3600">
                <a:latin typeface="Avenir Roman"/>
                <a:ea typeface="Avenir Roman"/>
                <a:cs typeface="Avenir Roman"/>
                <a:sym typeface="Avenir Roman"/>
              </a:defRPr>
            </a:pPr>
            <a:r>
              <a:t>Many people assume these issues are inevitable or just a part of aging. But researchers now understand that many are the result of deficiencies and imbalances in Redox function.</a:t>
            </a:r>
          </a:p>
          <a:p>
            <a:pPr marL="228600" indent="-228600">
              <a:lnSpc>
                <a:spcPct val="125000"/>
              </a:lnSpc>
              <a:spcBef>
                <a:spcPts val="0"/>
              </a:spcBef>
              <a:buSzPct val="100000"/>
              <a:buChar char="•"/>
              <a:defRPr sz="3600">
                <a:latin typeface="Avenir Roman"/>
                <a:ea typeface="Avenir Roman"/>
                <a:cs typeface="Avenir Roman"/>
                <a:sym typeface="Avenir Roman"/>
              </a:defRPr>
            </a:pPr>
            <a:r>
              <a:t>What if there were a way to replenish these molecules... so that we could start to feel and look the way we did 5-10-15-20 years ago??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prstGeom prst="rect">
            <a:avLst/>
          </a:prstGeom>
        </p:spPr>
        <p:txBody>
          <a:bodyPr/>
          <a:lstStyle/>
          <a:p>
            <a:endParaRPr/>
          </a:p>
        </p:txBody>
      </p:sp>
      <p:sp>
        <p:nvSpPr>
          <p:cNvPr id="591" name="Shape 591"/>
          <p:cNvSpPr>
            <a:spLocks noGrp="1"/>
          </p:cNvSpPr>
          <p:nvPr>
            <p:ph type="body" sz="quarter" idx="1"/>
          </p:nvPr>
        </p:nvSpPr>
        <p:spPr>
          <a:prstGeom prst="rect">
            <a:avLst/>
          </a:prstGeom>
        </p:spPr>
        <p:txBody>
          <a:bodyPr/>
          <a:lstStyle>
            <a:lvl1pPr defTabSz="584200">
              <a:spcBef>
                <a:spcPts val="0"/>
              </a:spcBef>
              <a:defRPr sz="3600">
                <a:latin typeface="Lucida Grande"/>
                <a:ea typeface="Lucida Grande"/>
                <a:cs typeface="Lucida Grande"/>
                <a:sym typeface="Lucida Grande"/>
              </a:defRPr>
            </a:lvl1pPr>
          </a:lstStyle>
          <a:p>
            <a:r>
              <a:t>ONE company was able to harness the power of Redox Signaling Molecules. They’ve created products that provide astounding health and anti-aging benefits to people all over the world.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 2_Custom Layout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89" name="Slide Number"/>
          <p:cNvSpPr txBox="1">
            <a:spLocks noGrp="1"/>
          </p:cNvSpPr>
          <p:nvPr>
            <p:ph type="sldNum" sz="quarter" idx="2"/>
          </p:nvPr>
        </p:nvSpPr>
        <p:spPr>
          <a:xfrm>
            <a:off x="10941076" y="8024643"/>
            <a:ext cx="316205" cy="338827"/>
          </a:xfrm>
          <a:prstGeom prst="rect">
            <a:avLst/>
          </a:prstGeom>
          <a:ln>
            <a:miter lim="400000"/>
          </a:ln>
        </p:spPr>
        <p:txBody>
          <a:bodyPr lIns="48762" tIns="48762" rIns="48762" bIns="48762"/>
          <a:lstStyle>
            <a:lvl1pPr defTabSz="650166">
              <a:buClrTx/>
              <a:defRPr>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 name="Title Text"/>
          <p:cNvSpPr txBox="1">
            <a:spLocks noGrp="1"/>
          </p:cNvSpPr>
          <p:nvPr>
            <p:ph type="title"/>
          </p:nvPr>
        </p:nvSpPr>
        <p:spPr>
          <a:xfrm>
            <a:off x="650239" y="1253928"/>
            <a:ext cx="11704322" cy="1354784"/>
          </a:xfrm>
          <a:prstGeom prst="rect">
            <a:avLst/>
          </a:prstGeom>
          <a:ln>
            <a:miter lim="400000"/>
          </a:ln>
        </p:spPr>
        <p:txBody>
          <a:bodyPr lIns="65023" tIns="65023" rIns="65023" bIns="65023"/>
          <a:lstStyle>
            <a:lvl1pPr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97" name="Body Level One…"/>
          <p:cNvSpPr txBox="1">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indent="-436638" defTabSz="866986">
              <a:buClrTx/>
              <a:defRPr sz="3800">
                <a:solidFill>
                  <a:srgbClr val="6C6C6C"/>
                </a:solidFill>
                <a:uFillTx/>
                <a:latin typeface="Helvetica Light"/>
                <a:ea typeface="Helvetica Light"/>
                <a:cs typeface="Helvetica Light"/>
                <a:sym typeface="Helvetica Light"/>
              </a:defRPr>
            </a:lvl3pPr>
            <a:lvl4pPr marL="2240279"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98" name="Slide Number"/>
          <p:cNvSpPr txBox="1">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bg>
      <p:bgPr>
        <a:gradFill flip="none" rotWithShape="1">
          <a:gsLst>
            <a:gs pos="0">
              <a:srgbClr val="0433FF"/>
            </a:gs>
            <a:gs pos="100000">
              <a:srgbClr val="0096FF"/>
            </a:gs>
          </a:gsLst>
          <a:lin ang="5400000" scaled="0"/>
        </a:gradFill>
        <a:effectLst/>
      </p:bgPr>
    </p:bg>
    <p:spTree>
      <p:nvGrpSpPr>
        <p:cNvPr id="1" name=""/>
        <p:cNvGrpSpPr/>
        <p:nvPr/>
      </p:nvGrpSpPr>
      <p:grpSpPr>
        <a:xfrm>
          <a:off x="0" y="0"/>
          <a:ext cx="0" cy="0"/>
          <a:chOff x="0" y="0"/>
          <a:chExt cx="0" cy="0"/>
        </a:xfrm>
      </p:grpSpPr>
      <p:sp>
        <p:nvSpPr>
          <p:cNvPr id="105" name="Title Text"/>
          <p:cNvSpPr txBox="1">
            <a:spLocks noGrp="1"/>
          </p:cNvSpPr>
          <p:nvPr>
            <p:ph type="title"/>
          </p:nvPr>
        </p:nvSpPr>
        <p:spPr>
          <a:xfrm>
            <a:off x="1270000" y="3225800"/>
            <a:ext cx="10464800" cy="3302000"/>
          </a:xfrm>
          <a:prstGeom prst="rect">
            <a:avLst/>
          </a:prstGeom>
          <a:ln>
            <a:miter lim="400000"/>
          </a:ln>
        </p:spPr>
        <p:txBody>
          <a:bodyPr lIns="50800" tIns="50800" rIns="50800" bIns="50800">
            <a:normAutofit/>
          </a:bodyPr>
          <a:lstStyle>
            <a:lvl1pPr defTabSz="584200">
              <a:defRPr sz="8000">
                <a:solidFill>
                  <a:srgbClr val="FFFFFF"/>
                </a:solidFill>
                <a:uFillTx/>
                <a:latin typeface="Helvetica"/>
                <a:ea typeface="Helvetica"/>
                <a:cs typeface="Helvetica"/>
                <a:sym typeface="Helvetica"/>
              </a:defRPr>
            </a:lvl1pPr>
          </a:lstStyle>
          <a:p>
            <a:r>
              <a:t>Title Text</a:t>
            </a:r>
          </a:p>
        </p:txBody>
      </p:sp>
      <p:sp>
        <p:nvSpPr>
          <p:cNvPr id="106" name="Slide Number"/>
          <p:cNvSpPr txBox="1">
            <a:spLocks noGrp="1"/>
          </p:cNvSpPr>
          <p:nvPr>
            <p:ph type="sldNum" sz="quarter" idx="2"/>
          </p:nvPr>
        </p:nvSpPr>
        <p:spPr>
          <a:xfrm>
            <a:off x="6311798" y="9245600"/>
            <a:ext cx="368504" cy="381000"/>
          </a:xfrm>
          <a:prstGeom prst="rect">
            <a:avLst/>
          </a:prstGeom>
          <a:ln>
            <a:miter lim="400000"/>
          </a:ln>
        </p:spPr>
        <p:txBody>
          <a:bodyPr lIns="50800" tIns="50800" rIns="50800" bIns="50800" anchor="t"/>
          <a:lstStyle>
            <a:lvl1pPr algn="ctr" defTabSz="584200">
              <a:buClrTx/>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13" name="Slide Number"/>
          <p:cNvSpPr txBox="1">
            <a:spLocks noGrp="1"/>
          </p:cNvSpPr>
          <p:nvPr>
            <p:ph type="sldNum" sz="quarter" idx="2"/>
          </p:nvPr>
        </p:nvSpPr>
        <p:spPr>
          <a:xfrm>
            <a:off x="6343650" y="9372600"/>
            <a:ext cx="317500" cy="342900"/>
          </a:xfrm>
          <a:prstGeom prst="rect">
            <a:avLst/>
          </a:prstGeom>
          <a:ln>
            <a:miter lim="400000"/>
          </a:ln>
        </p:spPr>
        <p:txBody>
          <a:bodyPr lIns="50800" tIns="50800" rIns="50800" bIns="50800" anchor="t"/>
          <a:lstStyle>
            <a:lvl1pPr algn="ctr" defTabSz="457200">
              <a:buClrTx/>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9_Office Theme copy">
    <p:bg>
      <p:bgPr>
        <a:solidFill>
          <a:srgbClr val="FFFFFF"/>
        </a:solidFill>
        <a:effectLst/>
      </p:bgPr>
    </p:bg>
    <p:spTree>
      <p:nvGrpSpPr>
        <p:cNvPr id="1" name=""/>
        <p:cNvGrpSpPr/>
        <p:nvPr/>
      </p:nvGrpSpPr>
      <p:grpSpPr>
        <a:xfrm>
          <a:off x="0" y="0"/>
          <a:ext cx="0" cy="0"/>
          <a:chOff x="0" y="0"/>
          <a:chExt cx="0" cy="0"/>
        </a:xfrm>
      </p:grpSpPr>
      <p:sp>
        <p:nvSpPr>
          <p:cNvPr id="120" name="Title Text"/>
          <p:cNvSpPr txBox="1">
            <a:spLocks noGrp="1"/>
          </p:cNvSpPr>
          <p:nvPr>
            <p:ph type="title"/>
          </p:nvPr>
        </p:nvSpPr>
        <p:spPr>
          <a:xfrm>
            <a:off x="647700" y="130951"/>
            <a:ext cx="11709400" cy="2144889"/>
          </a:xfrm>
          <a:prstGeom prst="rect">
            <a:avLst/>
          </a:prstGeom>
          <a:ln>
            <a:miter lim="400000"/>
          </a:ln>
        </p:spPr>
        <p:txBody>
          <a:bodyPr lIns="50800" tIns="50800" rIns="50800" bIns="50800"/>
          <a:lstStyle>
            <a:lvl1pPr marL="57799" marR="57799" defTabSz="647700">
              <a:defRPr>
                <a:solidFill>
                  <a:srgbClr val="000000"/>
                </a:solidFill>
                <a:uFill>
                  <a:solidFill>
                    <a:srgbClr val="000000"/>
                  </a:solidFill>
                </a:uFill>
                <a:latin typeface="Lucida Grande"/>
                <a:ea typeface="Lucida Grande"/>
                <a:cs typeface="Lucida Grande"/>
                <a:sym typeface="Lucida Grande"/>
              </a:defRPr>
            </a:lvl1pPr>
          </a:lstStyle>
          <a:p>
            <a:r>
              <a:t>Title Text</a:t>
            </a:r>
          </a:p>
        </p:txBody>
      </p:sp>
      <p:sp>
        <p:nvSpPr>
          <p:cNvPr id="121" name="Body Level One…"/>
          <p:cNvSpPr txBox="1">
            <a:spLocks noGrp="1"/>
          </p:cNvSpPr>
          <p:nvPr>
            <p:ph type="body" idx="1"/>
          </p:nvPr>
        </p:nvSpPr>
        <p:spPr>
          <a:prstGeom prst="rect">
            <a:avLst/>
          </a:prstGeom>
        </p:spPr>
        <p:txBody>
          <a:bodyPr lIns="50800" tIns="50800" rIns="50800" bIns="50800"/>
          <a:lstStyle>
            <a:lvl1pPr marL="383540" marR="57799" defTabSz="647700">
              <a:defRPr>
                <a:latin typeface="Lucida Grande"/>
                <a:ea typeface="Lucida Grande"/>
                <a:cs typeface="Lucida Grande"/>
                <a:sym typeface="Lucida Grande"/>
              </a:defRPr>
            </a:lvl1pPr>
            <a:lvl2pPr marL="783590" marR="57799" defTabSz="647700">
              <a:defRPr>
                <a:latin typeface="Lucida Grande"/>
                <a:ea typeface="Lucida Grande"/>
                <a:cs typeface="Lucida Grande"/>
                <a:sym typeface="Lucida Grande"/>
              </a:defRPr>
            </a:lvl2pPr>
            <a:lvl3pPr marL="1183639" marR="57799" defTabSz="647700">
              <a:defRPr>
                <a:latin typeface="Lucida Grande"/>
                <a:ea typeface="Lucida Grande"/>
                <a:cs typeface="Lucida Grande"/>
                <a:sym typeface="Lucida Grande"/>
              </a:defRPr>
            </a:lvl3pPr>
            <a:lvl4pPr marL="1640839" marR="57799" defTabSz="647700">
              <a:defRPr>
                <a:latin typeface="Lucida Grande"/>
                <a:ea typeface="Lucida Grande"/>
                <a:cs typeface="Lucida Grande"/>
                <a:sym typeface="Lucida Grande"/>
              </a:defRPr>
            </a:lvl4pPr>
            <a:lvl5pPr marL="2098039" marR="57799" defTabSz="647700">
              <a:defRPr>
                <a:latin typeface="Lucida Grande"/>
                <a:ea typeface="Lucida Grande"/>
                <a:cs typeface="Lucida Grande"/>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xfrm>
            <a:off x="10651694" y="9136521"/>
            <a:ext cx="371278" cy="330201"/>
          </a:xfrm>
          <a:prstGeom prst="rect">
            <a:avLst/>
          </a:prstGeom>
          <a:ln>
            <a:miter lim="400000"/>
          </a:ln>
        </p:spPr>
        <p:txBody>
          <a:bodyPr lIns="50800" tIns="50800" rIns="50800" bIns="50800"/>
          <a:lstStyle>
            <a:lvl1pPr algn="ctr" defTabSz="647700">
              <a:buClrTx/>
              <a:defRPr>
                <a:solidFill>
                  <a:srgbClr val="9B9B9B"/>
                </a:solidFill>
                <a:uFill>
                  <a:solidFill>
                    <a:srgbClr val="9B9B9B"/>
                  </a:solidFill>
                </a:uFill>
                <a:latin typeface="Lucida Grande"/>
                <a:ea typeface="Lucida Grande"/>
                <a:cs typeface="Lucida Grande"/>
                <a:sym typeface="Lucida Grand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9" name="Title Text"/>
          <p:cNvSpPr txBox="1">
            <a:spLocks noGrp="1"/>
          </p:cNvSpPr>
          <p:nvPr>
            <p:ph type="title"/>
          </p:nvPr>
        </p:nvSpPr>
        <p:spPr>
          <a:xfrm>
            <a:off x="650239" y="955040"/>
            <a:ext cx="11704322" cy="2144889"/>
          </a:xfrm>
          <a:prstGeom prst="rect">
            <a:avLst/>
          </a:prstGeom>
          <a:ln>
            <a:miter lim="400000"/>
          </a:ln>
        </p:spPr>
        <p:txBody>
          <a:bodyPr lIns="65023" tIns="65023" rIns="65023" bIns="65023">
            <a:normAutofit/>
          </a:bodyPr>
          <a:lstStyle>
            <a:lvl1pPr defTabSz="914400">
              <a:defRPr>
                <a:solidFill>
                  <a:srgbClr val="000000"/>
                </a:solidFill>
                <a:uFillTx/>
              </a:defRPr>
            </a:lvl1pPr>
          </a:lstStyle>
          <a:p>
            <a:r>
              <a:t>Title Text</a:t>
            </a:r>
          </a:p>
        </p:txBody>
      </p:sp>
      <p:sp>
        <p:nvSpPr>
          <p:cNvPr id="130" name="Body Level One…"/>
          <p:cNvSpPr txBox="1">
            <a:spLocks noGrp="1"/>
          </p:cNvSpPr>
          <p:nvPr>
            <p:ph type="body" idx="1"/>
          </p:nvPr>
        </p:nvSpPr>
        <p:spPr>
          <a:xfrm>
            <a:off x="650239" y="3099928"/>
            <a:ext cx="11704322" cy="6653673"/>
          </a:xfrm>
          <a:prstGeom prst="rect">
            <a:avLst/>
          </a:prstGeom>
        </p:spPr>
        <p:txBody>
          <a:bodyPr lIns="65023" tIns="65023" rIns="65023" bIns="65023">
            <a:normAutofit/>
          </a:bodyPr>
          <a:lstStyle>
            <a:lvl1pPr marL="471487" indent="-471487" defTabSz="914400">
              <a:spcBef>
                <a:spcPts val="700"/>
              </a:spcBef>
              <a:buClrTx/>
              <a:defRPr>
                <a:uFillTx/>
              </a:defRPr>
            </a:lvl1pPr>
            <a:lvl2pPr marL="906235" indent="-449035" defTabSz="914400">
              <a:spcBef>
                <a:spcPts val="700"/>
              </a:spcBef>
              <a:buClrTx/>
              <a:defRPr sz="4400">
                <a:uFillTx/>
              </a:defRPr>
            </a:lvl2pPr>
            <a:lvl3pPr marL="1333500" indent="-419100" defTabSz="914400">
              <a:spcBef>
                <a:spcPts val="700"/>
              </a:spcBef>
              <a:buClrTx/>
              <a:defRPr sz="4400">
                <a:uFillTx/>
              </a:defRPr>
            </a:lvl3pPr>
            <a:lvl4pPr marL="1874520" indent="-502920" defTabSz="914400">
              <a:spcBef>
                <a:spcPts val="700"/>
              </a:spcBef>
              <a:buClrTx/>
              <a:defRPr sz="4400">
                <a:uFillTx/>
              </a:defRPr>
            </a:lvl4pPr>
            <a:lvl5pPr marL="2331720" indent="-502920" defTabSz="914400">
              <a:spcBef>
                <a:spcPts val="700"/>
              </a:spcBef>
              <a:buClrTx/>
              <a:defRPr sz="4400">
                <a:uFillTx/>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9320107" y="8779792"/>
            <a:ext cx="3034454" cy="520701"/>
          </a:xfrm>
          <a:prstGeom prst="rect">
            <a:avLst/>
          </a:prstGeom>
          <a:ln>
            <a:miter lim="400000"/>
          </a:ln>
        </p:spPr>
        <p:txBody>
          <a:bodyPr wrap="square" lIns="65023" tIns="65023" rIns="65023" bIns="65023"/>
          <a:lstStyle>
            <a:lvl1pPr defTabSz="914400">
              <a:buClrTx/>
              <a:defRPr>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650239" y="1264176"/>
            <a:ext cx="11704322" cy="1354784"/>
          </a:xfrm>
          <a:prstGeom prst="rect">
            <a:avLst/>
          </a:prstGeom>
          <a:ln>
            <a:miter lim="400000"/>
          </a:ln>
        </p:spPr>
        <p:txBody>
          <a:bodyPr lIns="65023" tIns="65023" rIns="65023" bIns="65023"/>
          <a:lstStyle>
            <a:lvl1pPr defTabSz="866986">
              <a:defRPr spc="620">
                <a:solidFill>
                  <a:srgbClr val="0071AD"/>
                </a:solidFill>
                <a:uFillTx/>
                <a:latin typeface="Helvetica Light"/>
                <a:ea typeface="Helvetica Light"/>
                <a:cs typeface="Helvetica Light"/>
                <a:sym typeface="Helvetica Light"/>
              </a:defRPr>
            </a:lvl1pPr>
          </a:lstStyle>
          <a:p>
            <a:r>
              <a:t>Title Text</a:t>
            </a:r>
          </a:p>
        </p:txBody>
      </p:sp>
      <p:sp>
        <p:nvSpPr>
          <p:cNvPr id="139" name="Body Level One…"/>
          <p:cNvSpPr txBox="1">
            <a:spLocks noGrp="1"/>
          </p:cNvSpPr>
          <p:nvPr>
            <p:ph type="body" sz="half" idx="1"/>
          </p:nvPr>
        </p:nvSpPr>
        <p:spPr>
          <a:xfrm>
            <a:off x="650239" y="2926081"/>
            <a:ext cx="5725566" cy="5608320"/>
          </a:xfrm>
          <a:prstGeom prst="rect">
            <a:avLst/>
          </a:prstGeom>
        </p:spPr>
        <p:txBody>
          <a:bodyPr lIns="65023" tIns="65023" rIns="65023" bIns="65023">
            <a:normAutofit/>
          </a:bodyPr>
          <a:lstStyle>
            <a:lvl1pPr marL="391885" indent="-391885" defTabSz="866986">
              <a:spcBef>
                <a:spcPts val="800"/>
              </a:spcBef>
              <a:buClrTx/>
              <a:defRPr sz="3600">
                <a:solidFill>
                  <a:srgbClr val="6C6C6C"/>
                </a:solidFill>
                <a:uFillTx/>
                <a:latin typeface="Helvetica Light"/>
                <a:ea typeface="Helvetica Light"/>
                <a:cs typeface="Helvetica Light"/>
                <a:sym typeface="Helvetica Light"/>
              </a:defRPr>
            </a:lvl1pPr>
            <a:lvl2pPr marL="914400" indent="-457200" defTabSz="866986">
              <a:spcBef>
                <a:spcPts val="800"/>
              </a:spcBef>
              <a:buClrTx/>
              <a:defRPr sz="3600">
                <a:solidFill>
                  <a:srgbClr val="6C6C6C"/>
                </a:solidFill>
                <a:uFillTx/>
                <a:latin typeface="Helvetica Light"/>
                <a:ea typeface="Helvetica Light"/>
                <a:cs typeface="Helvetica Light"/>
                <a:sym typeface="Helvetica Light"/>
              </a:defRPr>
            </a:lvl2pPr>
            <a:lvl3pPr marL="1328057" indent="-413657" defTabSz="866986">
              <a:buClrTx/>
              <a:defRPr sz="3600">
                <a:solidFill>
                  <a:srgbClr val="6C6C6C"/>
                </a:solidFill>
                <a:uFillTx/>
                <a:latin typeface="Helvetica Light"/>
                <a:ea typeface="Helvetica Light"/>
                <a:cs typeface="Helvetica Light"/>
                <a:sym typeface="Helvetica Light"/>
              </a:defRPr>
            </a:lvl3pPr>
            <a:lvl4pPr marL="2194559" indent="-822959" defTabSz="866986">
              <a:spcBef>
                <a:spcPts val="800"/>
              </a:spcBef>
              <a:buClrTx/>
              <a:defRPr sz="3600">
                <a:solidFill>
                  <a:srgbClr val="6C6C6C"/>
                </a:solidFill>
                <a:uFillTx/>
                <a:latin typeface="Helvetica Light"/>
                <a:ea typeface="Helvetica Light"/>
                <a:cs typeface="Helvetica Light"/>
                <a:sym typeface="Helvetica Light"/>
              </a:defRPr>
            </a:lvl4pPr>
            <a:lvl5pPr marL="2240279" indent="-411479" defTabSz="866986">
              <a:spcBef>
                <a:spcPts val="800"/>
              </a:spcBef>
              <a:buClrTx/>
              <a:defRPr sz="3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9320107" y="7800933"/>
            <a:ext cx="3034454" cy="396749"/>
          </a:xfrm>
          <a:prstGeom prst="rect">
            <a:avLst/>
          </a:prstGeom>
          <a:ln>
            <a:miter lim="400000"/>
          </a:ln>
        </p:spPr>
        <p:txBody>
          <a:bodyPr wrap="square" lIns="65023" tIns="65023" rIns="65023" bIns="65023"/>
          <a:lstStyle>
            <a:lvl1pPr defTabSz="866986">
              <a:buClrTx/>
              <a:defRPr sz="18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147" name="Title Text"/>
          <p:cNvSpPr txBox="1">
            <a:spLocks noGrp="1"/>
          </p:cNvSpPr>
          <p:nvPr>
            <p:ph type="title"/>
          </p:nvPr>
        </p:nvSpPr>
        <p:spPr>
          <a:xfrm>
            <a:off x="2113279" y="2207260"/>
            <a:ext cx="8778241" cy="1206502"/>
          </a:xfrm>
          <a:prstGeom prst="rect">
            <a:avLst/>
          </a:prstGeom>
          <a:ln>
            <a:miter lim="400000"/>
          </a:ln>
        </p:spPr>
        <p:txBody>
          <a:bodyPr lIns="48767" tIns="48767" rIns="48767" bIns="48767"/>
          <a:lstStyle>
            <a:lvl1pPr defTabSz="866986">
              <a:defRPr sz="7000" spc="700">
                <a:solidFill>
                  <a:srgbClr val="0071AD"/>
                </a:solidFill>
                <a:uFillTx/>
                <a:latin typeface="Helvetica Light"/>
                <a:ea typeface="Helvetica Light"/>
                <a:cs typeface="Helvetica Light"/>
                <a:sym typeface="Helvetica Light"/>
              </a:defRPr>
            </a:lvl1pPr>
          </a:lstStyle>
          <a:p>
            <a:r>
              <a:t>Title Text</a:t>
            </a:r>
          </a:p>
        </p:txBody>
      </p:sp>
      <p:sp>
        <p:nvSpPr>
          <p:cNvPr id="148" name="Body Level One…"/>
          <p:cNvSpPr txBox="1">
            <a:spLocks noGrp="1"/>
          </p:cNvSpPr>
          <p:nvPr>
            <p:ph type="body" sz="quarter" idx="1"/>
          </p:nvPr>
        </p:nvSpPr>
        <p:spPr>
          <a:xfrm>
            <a:off x="2113279" y="3413761"/>
            <a:ext cx="4294175" cy="4206240"/>
          </a:xfrm>
          <a:prstGeom prst="rect">
            <a:avLst/>
          </a:prstGeom>
        </p:spPr>
        <p:txBody>
          <a:bodyPr lIns="48767" tIns="48767" rIns="48767" bIns="48767">
            <a:normAutofit/>
          </a:bodyPr>
          <a:lstStyle>
            <a:lvl1pPr marL="685800" indent="-685800" defTabSz="866986">
              <a:spcBef>
                <a:spcPts val="800"/>
              </a:spcBef>
              <a:buClrTx/>
              <a:defRPr sz="3600">
                <a:solidFill>
                  <a:srgbClr val="6C6C6C"/>
                </a:solidFill>
                <a:uFillTx/>
                <a:latin typeface="Helvetica Light"/>
                <a:ea typeface="Helvetica Light"/>
                <a:cs typeface="Helvetica Light"/>
                <a:sym typeface="Helvetica Light"/>
              </a:defRPr>
            </a:lvl1pPr>
            <a:lvl2pPr marL="971550" indent="-514350" defTabSz="866986">
              <a:spcBef>
                <a:spcPts val="800"/>
              </a:spcBef>
              <a:buClrTx/>
              <a:defRPr sz="3600">
                <a:solidFill>
                  <a:srgbClr val="6C6C6C"/>
                </a:solidFill>
                <a:uFillTx/>
                <a:latin typeface="Helvetica Light"/>
                <a:ea typeface="Helvetica Light"/>
                <a:cs typeface="Helvetica Light"/>
                <a:sym typeface="Helvetica Light"/>
              </a:defRPr>
            </a:lvl2pPr>
            <a:lvl3pPr marL="1428750" indent="-514350" defTabSz="866986">
              <a:buClrTx/>
              <a:defRPr sz="3600">
                <a:solidFill>
                  <a:srgbClr val="6C6C6C"/>
                </a:solidFill>
                <a:uFillTx/>
                <a:latin typeface="Helvetica Light"/>
                <a:ea typeface="Helvetica Light"/>
                <a:cs typeface="Helvetica Light"/>
                <a:sym typeface="Helvetica Light"/>
              </a:defRPr>
            </a:lvl3pPr>
            <a:lvl4pPr marL="2194559" indent="-822959" defTabSz="866986">
              <a:spcBef>
                <a:spcPts val="800"/>
              </a:spcBef>
              <a:buClrTx/>
              <a:defRPr sz="3600">
                <a:solidFill>
                  <a:srgbClr val="6C6C6C"/>
                </a:solidFill>
                <a:uFillTx/>
                <a:latin typeface="Helvetica Light"/>
                <a:ea typeface="Helvetica Light"/>
                <a:cs typeface="Helvetica Light"/>
                <a:sym typeface="Helvetica Light"/>
              </a:defRPr>
            </a:lvl4pPr>
            <a:lvl5pPr marL="2240279" indent="-411479" defTabSz="866986">
              <a:spcBef>
                <a:spcPts val="800"/>
              </a:spcBef>
              <a:buClrTx/>
              <a:defRPr sz="3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8615680" y="7023862"/>
            <a:ext cx="2275841" cy="389637"/>
          </a:xfrm>
          <a:prstGeom prst="rect">
            <a:avLst/>
          </a:prstGeom>
          <a:ln>
            <a:miter lim="400000"/>
          </a:ln>
        </p:spPr>
        <p:txBody>
          <a:bodyPr wrap="square" lIns="48767" tIns="48767" rIns="48767" bIns="48767"/>
          <a:lstStyle>
            <a:lvl1pPr defTabSz="866986">
              <a:buClrTx/>
              <a:defRPr sz="20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copy 2">
    <p:bg>
      <p:bgPr>
        <a:solidFill>
          <a:srgbClr val="FFFFFF"/>
        </a:solidFill>
        <a:effectLst/>
      </p:bgPr>
    </p:bg>
    <p:spTree>
      <p:nvGrpSpPr>
        <p:cNvPr id="1" name=""/>
        <p:cNvGrpSpPr/>
        <p:nvPr/>
      </p:nvGrpSpPr>
      <p:grpSpPr>
        <a:xfrm>
          <a:off x="0" y="0"/>
          <a:ext cx="0" cy="0"/>
          <a:chOff x="0" y="0"/>
          <a:chExt cx="0" cy="0"/>
        </a:xfrm>
      </p:grpSpPr>
      <p:sp>
        <p:nvSpPr>
          <p:cNvPr id="156" name="Body Level One…"/>
          <p:cNvSpPr txBox="1">
            <a:spLocks noGrp="1"/>
          </p:cNvSpPr>
          <p:nvPr>
            <p:ph type="body" idx="1"/>
          </p:nvPr>
        </p:nvSpPr>
        <p:spPr>
          <a:xfrm>
            <a:off x="1270000" y="1270000"/>
            <a:ext cx="10477500" cy="7226300"/>
          </a:xfrm>
          <a:prstGeom prst="rect">
            <a:avLst/>
          </a:prstGeom>
        </p:spPr>
        <p:txBody>
          <a:bodyPr anchor="ctr"/>
          <a:lstStyle>
            <a:lvl1pPr marL="660400" indent="-444500">
              <a:spcBef>
                <a:spcPts val="4700"/>
              </a:spcBef>
              <a:buSzPct val="171000"/>
              <a:buFont typeface="Lucida Grande"/>
              <a:defRPr sz="3800">
                <a:latin typeface="Lucida Grande"/>
                <a:ea typeface="Lucida Grande"/>
                <a:cs typeface="Lucida Grande"/>
                <a:sym typeface="Lucida Grande"/>
              </a:defRPr>
            </a:lvl1pPr>
            <a:lvl2pPr marL="1003300" indent="-444500">
              <a:spcBef>
                <a:spcPts val="4700"/>
              </a:spcBef>
              <a:buSzPct val="171000"/>
              <a:buFont typeface="Lucida Grande"/>
              <a:buChar char="•"/>
              <a:defRPr>
                <a:latin typeface="Lucida Grande"/>
                <a:ea typeface="Lucida Grande"/>
                <a:cs typeface="Lucida Grande"/>
                <a:sym typeface="Lucida Grande"/>
              </a:defRPr>
            </a:lvl2pPr>
            <a:lvl3pPr marL="1346200" indent="-444500">
              <a:spcBef>
                <a:spcPts val="4700"/>
              </a:spcBef>
              <a:buSzPct val="171000"/>
              <a:buFont typeface="Lucida Grande"/>
              <a:defRPr sz="3800">
                <a:latin typeface="Lucida Grande"/>
                <a:ea typeface="Lucida Grande"/>
                <a:cs typeface="Lucida Grande"/>
                <a:sym typeface="Lucida Grande"/>
              </a:defRPr>
            </a:lvl3pPr>
            <a:lvl4pPr marL="1701800" indent="-444500">
              <a:spcBef>
                <a:spcPts val="4700"/>
              </a:spcBef>
              <a:buSzPct val="171000"/>
              <a:buFont typeface="Lucida Grande"/>
              <a:buChar char="•"/>
              <a:defRPr sz="3800">
                <a:latin typeface="Lucida Grande"/>
                <a:ea typeface="Lucida Grande"/>
                <a:cs typeface="Lucida Grande"/>
                <a:sym typeface="Lucida Grande"/>
              </a:defRPr>
            </a:lvl4pPr>
            <a:lvl5pPr marL="2044700" indent="-444500">
              <a:spcBef>
                <a:spcPts val="4700"/>
              </a:spcBef>
              <a:buSzPct val="171000"/>
              <a:buFont typeface="Lucida Grande"/>
              <a:buChar char="•"/>
              <a:defRPr sz="3800">
                <a:latin typeface="Lucida Grande"/>
                <a:ea typeface="Lucida Grande"/>
                <a:cs typeface="Lucida Grande"/>
                <a:sym typeface="Lucida Grande"/>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6344496" y="9207500"/>
            <a:ext cx="317501" cy="342900"/>
          </a:xfrm>
          <a:prstGeom prst="rect">
            <a:avLst/>
          </a:prstGeom>
          <a:ln>
            <a:miter lim="400000"/>
          </a:ln>
        </p:spPr>
        <p:txBody>
          <a:bodyPr lIns="50800" tIns="50800" rIns="50800" bIns="50800" anchor="t"/>
          <a:lstStyle>
            <a:lvl1pPr algn="ctr" defTabSz="647700">
              <a:buClrTx/>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tel og innho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4" name="Title Text"/>
          <p:cNvSpPr txBox="1">
            <a:spLocks noGrp="1"/>
          </p:cNvSpPr>
          <p:nvPr>
            <p:ph type="title"/>
          </p:nvPr>
        </p:nvSpPr>
        <p:spPr>
          <a:xfrm>
            <a:off x="2296159" y="1219199"/>
            <a:ext cx="8412482" cy="1198319"/>
          </a:xfrm>
          <a:prstGeom prst="rect">
            <a:avLst/>
          </a:prstGeom>
          <a:ln>
            <a:miter lim="400000"/>
          </a:ln>
        </p:spPr>
        <p:txBody>
          <a:bodyPr lIns="48766" tIns="48766" rIns="48766" bIns="48766">
            <a:normAutofit/>
          </a:bodyPr>
          <a:lstStyle>
            <a:lvl1pPr algn="l" defTabSz="975360">
              <a:lnSpc>
                <a:spcPct val="90000"/>
              </a:lnSpc>
              <a:defRPr sz="5600" b="1">
                <a:solidFill>
                  <a:srgbClr val="0070C0"/>
                </a:solidFill>
                <a:uFillTx/>
              </a:defRPr>
            </a:lvl1pPr>
          </a:lstStyle>
          <a:p>
            <a:r>
              <a:t>Title Text</a:t>
            </a:r>
          </a:p>
        </p:txBody>
      </p:sp>
      <p:sp>
        <p:nvSpPr>
          <p:cNvPr id="165" name="Body Level One…"/>
          <p:cNvSpPr txBox="1">
            <a:spLocks noGrp="1"/>
          </p:cNvSpPr>
          <p:nvPr>
            <p:ph type="body" idx="1"/>
          </p:nvPr>
        </p:nvSpPr>
        <p:spPr>
          <a:xfrm>
            <a:off x="2296159" y="2417516"/>
            <a:ext cx="8412482" cy="6116886"/>
          </a:xfrm>
          <a:prstGeom prst="rect">
            <a:avLst/>
          </a:prstGeom>
        </p:spPr>
        <p:txBody>
          <a:bodyPr lIns="48766" tIns="48766" rIns="48766" bIns="48766">
            <a:normAutofit/>
          </a:bodyPr>
          <a:lstStyle>
            <a:lvl1pPr marL="232682" indent="-232682" defTabSz="975360">
              <a:lnSpc>
                <a:spcPct val="90000"/>
              </a:lnSpc>
              <a:spcBef>
                <a:spcPts val="900"/>
              </a:spcBef>
              <a:buClrTx/>
              <a:defRPr sz="3800">
                <a:solidFill>
                  <a:srgbClr val="0070C0"/>
                </a:solidFill>
                <a:uFillTx/>
              </a:defRPr>
            </a:lvl1pPr>
            <a:lvl2pPr marL="614362" indent="-271462" defTabSz="975360">
              <a:lnSpc>
                <a:spcPct val="90000"/>
              </a:lnSpc>
              <a:buClrTx/>
              <a:buChar char="•"/>
              <a:defRPr>
                <a:solidFill>
                  <a:srgbClr val="0070C0"/>
                </a:solidFill>
                <a:uFillTx/>
              </a:defRPr>
            </a:lvl2pPr>
            <a:lvl3pPr marL="1047750" indent="-361950" defTabSz="975360">
              <a:lnSpc>
                <a:spcPct val="90000"/>
              </a:lnSpc>
              <a:spcBef>
                <a:spcPts val="900"/>
              </a:spcBef>
              <a:buClrTx/>
              <a:defRPr sz="3800">
                <a:solidFill>
                  <a:srgbClr val="0070C0"/>
                </a:solidFill>
                <a:uFillTx/>
              </a:defRPr>
            </a:lvl3pPr>
            <a:lvl4pPr marL="1435893" indent="-407193" defTabSz="975360">
              <a:lnSpc>
                <a:spcPct val="90000"/>
              </a:lnSpc>
              <a:spcBef>
                <a:spcPts val="900"/>
              </a:spcBef>
              <a:buClrTx/>
              <a:buChar char="•"/>
              <a:defRPr sz="3800">
                <a:solidFill>
                  <a:srgbClr val="0070C0"/>
                </a:solidFill>
                <a:uFillTx/>
              </a:defRPr>
            </a:lvl4pPr>
            <a:lvl5pPr marL="1778792" indent="-407193" defTabSz="975360">
              <a:lnSpc>
                <a:spcPct val="90000"/>
              </a:lnSpc>
              <a:spcBef>
                <a:spcPts val="900"/>
              </a:spcBef>
              <a:buClrTx/>
              <a:buChar char="•"/>
              <a:defRPr sz="3800">
                <a:solidFill>
                  <a:srgbClr val="0070C0"/>
                </a:solidFill>
                <a:uFillTx/>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1099450" y="8270861"/>
            <a:ext cx="279751" cy="275335"/>
          </a:xfrm>
          <a:prstGeom prst="rect">
            <a:avLst/>
          </a:prstGeom>
          <a:ln>
            <a:miter lim="400000"/>
          </a:ln>
        </p:spPr>
        <p:txBody>
          <a:bodyPr lIns="48766" tIns="48766" rIns="48766" bIns="48766"/>
          <a:lstStyle>
            <a:lvl1pPr defTabSz="650240">
              <a:buClrTx/>
              <a:defRPr sz="1200">
                <a:solidFill>
                  <a:srgbClr val="888888"/>
                </a:solidFill>
                <a:uFillTx/>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2_Custom Layout copy 1">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650239" y="1512147"/>
            <a:ext cx="11704322" cy="1219201"/>
          </a:xfrm>
          <a:prstGeom prst="rect">
            <a:avLst/>
          </a:prstGeom>
          <a:ln>
            <a:miter lim="400000"/>
          </a:ln>
        </p:spPr>
        <p:txBody>
          <a:bodyPr lIns="65023" tIns="65023" rIns="65023" bIns="65023">
            <a:normAutofit/>
          </a:bodyPr>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174" name="Slide Number"/>
          <p:cNvSpPr txBox="1">
            <a:spLocks noGrp="1"/>
          </p:cNvSpPr>
          <p:nvPr>
            <p:ph type="sldNum" sz="quarter" idx="2"/>
          </p:nvPr>
        </p:nvSpPr>
        <p:spPr>
          <a:xfrm>
            <a:off x="6285653" y="7762833"/>
            <a:ext cx="3034455" cy="472949"/>
          </a:xfrm>
          <a:prstGeom prst="rect">
            <a:avLst/>
          </a:prstGeom>
          <a:ln>
            <a:miter lim="400000"/>
          </a:ln>
        </p:spPr>
        <p:txBody>
          <a:bodyPr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FFFFFF"/>
        </a:solidFill>
        <a:effectLst/>
      </p:bgPr>
    </p:bg>
    <p:spTree>
      <p:nvGrpSpPr>
        <p:cNvPr id="1" name=""/>
        <p:cNvGrpSpPr/>
        <p:nvPr/>
      </p:nvGrpSpPr>
      <p:grpSpPr>
        <a:xfrm>
          <a:off x="0" y="0"/>
          <a:ext cx="0" cy="0"/>
          <a:chOff x="0" y="0"/>
          <a:chExt cx="0" cy="0"/>
        </a:xfrm>
      </p:grpSpPr>
      <p:sp>
        <p:nvSpPr>
          <p:cNvPr id="181" name="Title Text"/>
          <p:cNvSpPr txBox="1">
            <a:spLocks noGrp="1"/>
          </p:cNvSpPr>
          <p:nvPr>
            <p:ph type="title"/>
          </p:nvPr>
        </p:nvSpPr>
        <p:spPr>
          <a:xfrm>
            <a:off x="650239" y="1512148"/>
            <a:ext cx="11704322" cy="1219201"/>
          </a:xfrm>
          <a:prstGeom prst="rect">
            <a:avLst/>
          </a:prstGeom>
          <a:ln>
            <a:miter lim="400000"/>
          </a:ln>
        </p:spPr>
        <p:txBody>
          <a:bodyPr lIns="48767" tIns="48767" rIns="48767" bIns="48767">
            <a:normAutofit/>
          </a:bodyPr>
          <a:lstStyle>
            <a:lvl1pPr defTabSz="1300480">
              <a:defRPr>
                <a:solidFill>
                  <a:srgbClr val="0071AD"/>
                </a:solidFill>
                <a:uFillTx/>
                <a:latin typeface="Helvetica Light"/>
                <a:ea typeface="Helvetica Light"/>
                <a:cs typeface="Helvetica Light"/>
                <a:sym typeface="Helvetica Light"/>
              </a:defRPr>
            </a:lvl1pPr>
          </a:lstStyle>
          <a:p>
            <a:r>
              <a:t>Title Text</a:t>
            </a:r>
          </a:p>
        </p:txBody>
      </p:sp>
      <p:sp>
        <p:nvSpPr>
          <p:cNvPr id="182" name="Body Level One…"/>
          <p:cNvSpPr txBox="1">
            <a:spLocks noGrp="1"/>
          </p:cNvSpPr>
          <p:nvPr>
            <p:ph type="body" sz="half" idx="1"/>
          </p:nvPr>
        </p:nvSpPr>
        <p:spPr>
          <a:xfrm>
            <a:off x="650239" y="2926080"/>
            <a:ext cx="5725566" cy="4827695"/>
          </a:xfrm>
          <a:prstGeom prst="rect">
            <a:avLst/>
          </a:prstGeom>
        </p:spPr>
        <p:txBody>
          <a:bodyPr lIns="48767" tIns="48767" rIns="48767" bIns="48767">
            <a:normAutofit/>
          </a:bodyPr>
          <a:lstStyle>
            <a:lvl1pPr marL="471487" indent="-471487" defTabSz="1300480">
              <a:buClrTx/>
              <a:defRPr>
                <a:uFillTx/>
              </a:defRPr>
            </a:lvl1pPr>
            <a:lvl2pPr marL="906235" indent="-449035" defTabSz="1300480">
              <a:spcBef>
                <a:spcPts val="1000"/>
              </a:spcBef>
              <a:buClrTx/>
              <a:defRPr sz="4400">
                <a:uFillTx/>
              </a:defRPr>
            </a:lvl2pPr>
            <a:lvl3pPr marL="1333500" indent="-419100" defTabSz="1300480">
              <a:spcBef>
                <a:spcPts val="1000"/>
              </a:spcBef>
              <a:buClrTx/>
              <a:defRPr sz="4400">
                <a:uFillTx/>
              </a:defRPr>
            </a:lvl3pPr>
            <a:lvl4pPr marL="1874520" indent="-502920" defTabSz="1300480">
              <a:spcBef>
                <a:spcPts val="1000"/>
              </a:spcBef>
              <a:buClrTx/>
              <a:defRPr sz="4400">
                <a:uFillTx/>
              </a:defRPr>
            </a:lvl4pPr>
            <a:lvl5pPr marL="2331720" indent="-502920" defTabSz="1300480">
              <a:spcBef>
                <a:spcPts val="1000"/>
              </a:spcBef>
              <a:buClrTx/>
              <a:defRPr sz="4400">
                <a:uFillTx/>
              </a:defRPr>
            </a:lvl5pPr>
          </a:lstStyle>
          <a:p>
            <a:r>
              <a:t>Body Level One</a:t>
            </a:r>
          </a:p>
          <a:p>
            <a:pPr lvl="1"/>
            <a:r>
              <a:t>Body Level Two</a:t>
            </a:r>
          </a:p>
          <a:p>
            <a:pPr lvl="2"/>
            <a:r>
              <a:t>Body Level Three</a:t>
            </a:r>
          </a:p>
          <a:p>
            <a:pPr lvl="3"/>
            <a:r>
              <a:t>Body Level Four</a:t>
            </a:r>
          </a:p>
          <a:p>
            <a:pPr lvl="4"/>
            <a:r>
              <a:t>Body Level Five</a:t>
            </a:r>
          </a:p>
        </p:txBody>
      </p:sp>
      <p:sp>
        <p:nvSpPr>
          <p:cNvPr id="183" name="Slide Number"/>
          <p:cNvSpPr txBox="1">
            <a:spLocks noGrp="1"/>
          </p:cNvSpPr>
          <p:nvPr>
            <p:ph type="sldNum" sz="quarter" idx="2"/>
          </p:nvPr>
        </p:nvSpPr>
        <p:spPr>
          <a:xfrm>
            <a:off x="6285653" y="7802457"/>
            <a:ext cx="3034455" cy="393701"/>
          </a:xfrm>
          <a:prstGeom prst="rect">
            <a:avLst/>
          </a:prstGeom>
          <a:ln>
            <a:miter lim="400000"/>
          </a:ln>
        </p:spPr>
        <p:txBody>
          <a:bodyPr lIns="48767" tIns="48767" rIns="48767" bIns="48767"/>
          <a:lstStyle>
            <a:lvl1pPr defTabSz="1300480">
              <a:buClrTx/>
              <a:defRPr>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FFFFFF"/>
        </a:solidFill>
        <a:effectLst/>
      </p:bgPr>
    </p:bg>
    <p:spTree>
      <p:nvGrpSpPr>
        <p:cNvPr id="1" name=""/>
        <p:cNvGrpSpPr/>
        <p:nvPr/>
      </p:nvGrpSpPr>
      <p:grpSpPr>
        <a:xfrm>
          <a:off x="0" y="0"/>
          <a:ext cx="0" cy="0"/>
          <a:chOff x="0" y="0"/>
          <a:chExt cx="0" cy="0"/>
        </a:xfrm>
      </p:grpSpPr>
      <p:pic>
        <p:nvPicPr>
          <p:cNvPr id="190" name="ASEA-LOGO-NEW.png" descr="ASEA-LOGO-NEW.png"/>
          <p:cNvPicPr>
            <a:picLocks noChangeAspect="1"/>
          </p:cNvPicPr>
          <p:nvPr/>
        </p:nvPicPr>
        <p:blipFill>
          <a:blip r:embed="rId2"/>
          <a:stretch>
            <a:fillRect/>
          </a:stretch>
        </p:blipFill>
        <p:spPr>
          <a:xfrm>
            <a:off x="165799" y="620517"/>
            <a:ext cx="2634225" cy="752636"/>
          </a:xfrm>
          <a:prstGeom prst="rect">
            <a:avLst/>
          </a:prstGeom>
          <a:ln w="12700">
            <a:miter lim="400000"/>
          </a:ln>
        </p:spPr>
      </p:pic>
      <p:sp>
        <p:nvSpPr>
          <p:cNvPr id="191" name="Slide Number"/>
          <p:cNvSpPr txBox="1">
            <a:spLocks noGrp="1"/>
          </p:cNvSpPr>
          <p:nvPr>
            <p:ph type="sldNum" sz="quarter" idx="2"/>
          </p:nvPr>
        </p:nvSpPr>
        <p:spPr>
          <a:xfrm>
            <a:off x="9320107" y="7762833"/>
            <a:ext cx="3034454" cy="472949"/>
          </a:xfrm>
          <a:prstGeom prst="rect">
            <a:avLst/>
          </a:prstGeom>
          <a:ln>
            <a:miter lim="400000"/>
          </a:ln>
        </p:spPr>
        <p:txBody>
          <a:bodyPr wrap="square" lIns="65023" tIns="65023" rIns="65023" bIns="65023"/>
          <a:lstStyle>
            <a:lvl1pPr defTabSz="457200">
              <a:buClrTx/>
              <a:defRPr sz="2200">
                <a:solidFill>
                  <a:srgbClr val="006EB7"/>
                </a:solidFill>
                <a:uFillTx/>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8" name="Title Text"/>
          <p:cNvSpPr txBox="1">
            <a:spLocks noGrp="1"/>
          </p:cNvSpPr>
          <p:nvPr>
            <p:ph type="title"/>
          </p:nvPr>
        </p:nvSpPr>
        <p:spPr>
          <a:xfrm>
            <a:off x="650239" y="1512147"/>
            <a:ext cx="11704322" cy="1219201"/>
          </a:xfrm>
          <a:prstGeom prst="rect">
            <a:avLst/>
          </a:prstGeom>
          <a:ln>
            <a:miter lim="400000"/>
          </a:ln>
        </p:spPr>
        <p:txBody>
          <a:bodyPr lIns="65023" tIns="65023" rIns="65023" bIns="65023">
            <a:normAutofit/>
          </a:bodyPr>
          <a:lstStyle>
            <a:lvl1pPr defTabSz="866986">
              <a:defRPr sz="5600" spc="560">
                <a:solidFill>
                  <a:srgbClr val="FFFFFF"/>
                </a:solidFill>
                <a:uFillTx/>
                <a:latin typeface="Helvetica Light"/>
                <a:ea typeface="Helvetica Light"/>
                <a:cs typeface="Helvetica Light"/>
                <a:sym typeface="Helvetica Light"/>
              </a:defRPr>
            </a:lvl1pPr>
          </a:lstStyle>
          <a:p>
            <a:r>
              <a:t>Title Text</a:t>
            </a:r>
          </a:p>
        </p:txBody>
      </p:sp>
      <p:sp>
        <p:nvSpPr>
          <p:cNvPr id="199" name="Slide Number"/>
          <p:cNvSpPr txBox="1">
            <a:spLocks noGrp="1"/>
          </p:cNvSpPr>
          <p:nvPr>
            <p:ph type="sldNum" sz="quarter" idx="2"/>
          </p:nvPr>
        </p:nvSpPr>
        <p:spPr>
          <a:xfrm>
            <a:off x="6285653" y="7762833"/>
            <a:ext cx="3034455" cy="472949"/>
          </a:xfrm>
          <a:prstGeom prst="rect">
            <a:avLst/>
          </a:prstGeom>
          <a:ln>
            <a:miter lim="400000"/>
          </a:ln>
        </p:spPr>
        <p:txBody>
          <a:bodyPr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6" name="Title Text"/>
          <p:cNvSpPr txBox="1">
            <a:spLocks noGrp="1"/>
          </p:cNvSpPr>
          <p:nvPr>
            <p:ph type="title"/>
          </p:nvPr>
        </p:nvSpPr>
        <p:spPr>
          <a:xfrm>
            <a:off x="1892299" y="1409699"/>
            <a:ext cx="9220203" cy="1828802"/>
          </a:xfrm>
          <a:prstGeom prst="rect">
            <a:avLst/>
          </a:prstGeom>
          <a:ln>
            <a:miter lim="400000"/>
          </a:ln>
        </p:spPr>
        <p:txBody>
          <a:bodyPr lIns="38099" tIns="38099" rIns="38099" bIns="38099">
            <a:normAutofit/>
          </a:bodyPr>
          <a:lstStyle>
            <a:lvl1pPr defTabSz="830862">
              <a:defRPr sz="6800" cap="all">
                <a:solidFill>
                  <a:srgbClr val="535353"/>
                </a:solidFill>
                <a:uFillTx/>
                <a:latin typeface="+mn-lt"/>
                <a:ea typeface="+mn-ea"/>
                <a:cs typeface="+mn-cs"/>
                <a:sym typeface="Gill Sans Light"/>
              </a:defRPr>
            </a:lvl1pPr>
          </a:lstStyle>
          <a:p>
            <a:r>
              <a:t>Title Text</a:t>
            </a:r>
          </a:p>
        </p:txBody>
      </p:sp>
      <p:sp>
        <p:nvSpPr>
          <p:cNvPr id="207" name="Slide Number"/>
          <p:cNvSpPr txBox="1">
            <a:spLocks noGrp="1"/>
          </p:cNvSpPr>
          <p:nvPr>
            <p:ph type="sldNum" sz="quarter" idx="2"/>
          </p:nvPr>
        </p:nvSpPr>
        <p:spPr>
          <a:xfrm>
            <a:off x="6351588" y="8172449"/>
            <a:ext cx="292099" cy="304799"/>
          </a:xfrm>
          <a:prstGeom prst="rect">
            <a:avLst/>
          </a:prstGeom>
          <a:ln>
            <a:miter lim="400000"/>
          </a:ln>
        </p:spPr>
        <p:txBody>
          <a:bodyPr lIns="38099" tIns="38099" rIns="38099" bIns="38099" anchor="t"/>
          <a:lstStyle>
            <a:lvl1pPr algn="ctr" defTabSz="830862">
              <a:buClrTx/>
              <a:defRPr>
                <a:solidFill>
                  <a:srgbClr val="232323"/>
                </a:solidFill>
                <a:uFillTx/>
                <a:latin typeface="+mn-lt"/>
                <a:ea typeface="+mn-ea"/>
                <a:cs typeface="+mn-cs"/>
                <a:sym typeface="Gill Sans Light"/>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4" name="Slide Number"/>
          <p:cNvSpPr txBox="1">
            <a:spLocks noGrp="1"/>
          </p:cNvSpPr>
          <p:nvPr>
            <p:ph type="sldNum" sz="quarter" idx="2"/>
          </p:nvPr>
        </p:nvSpPr>
        <p:spPr>
          <a:xfrm>
            <a:off x="11928591" y="7957566"/>
            <a:ext cx="425969" cy="472949"/>
          </a:xfrm>
          <a:prstGeom prst="rect">
            <a:avLst/>
          </a:prstGeom>
          <a:ln>
            <a:miter lim="400000"/>
          </a:ln>
        </p:spPr>
        <p:txBody>
          <a:bodyPr lIns="65023" tIns="65023" rIns="65023" bIns="65023"/>
          <a:lstStyle>
            <a:lvl1pPr defTabSz="866986">
              <a:buClrTx/>
              <a:defRPr sz="2200">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Slide Number"/>
          <p:cNvSpPr txBox="1">
            <a:spLocks noGrp="1"/>
          </p:cNvSpPr>
          <p:nvPr>
            <p:ph type="sldNum" sz="quarter" idx="2"/>
          </p:nvPr>
        </p:nvSpPr>
        <p:spPr>
          <a:xfrm>
            <a:off x="8615681" y="8088133"/>
            <a:ext cx="2275841" cy="211836"/>
          </a:xfrm>
          <a:prstGeom prst="rect">
            <a:avLst/>
          </a:prstGeom>
          <a:ln>
            <a:miter lim="400000"/>
          </a:ln>
        </p:spPr>
        <p:txBody>
          <a:bodyPr wrap="square" lIns="48767" tIns="48767" rIns="48767" bIns="48767"/>
          <a:lstStyle>
            <a:lvl1pPr defTabSz="487643">
              <a:buClrTx/>
              <a:defRPr sz="700">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8" name="Slide Number"/>
          <p:cNvSpPr txBox="1">
            <a:spLocks noGrp="1"/>
          </p:cNvSpPr>
          <p:nvPr>
            <p:ph type="sldNum" sz="quarter" idx="2"/>
          </p:nvPr>
        </p:nvSpPr>
        <p:spPr>
          <a:xfrm>
            <a:off x="12105967" y="8829737"/>
            <a:ext cx="248595" cy="259733"/>
          </a:xfrm>
          <a:prstGeom prst="rect">
            <a:avLst/>
          </a:prstGeom>
          <a:ln>
            <a:miter lim="400000"/>
          </a:ln>
        </p:spPr>
        <p:txBody>
          <a:bodyPr lIns="60015" tIns="60015" rIns="60015" bIns="60015"/>
          <a:lstStyle>
            <a:lvl1pPr defTabSz="650166">
              <a:buClrTx/>
              <a:defRPr sz="900">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sp>
        <p:nvSpPr>
          <p:cNvPr id="235" name="Title Text"/>
          <p:cNvSpPr txBox="1">
            <a:spLocks noGrp="1"/>
          </p:cNvSpPr>
          <p:nvPr>
            <p:ph type="title"/>
          </p:nvPr>
        </p:nvSpPr>
        <p:spPr>
          <a:xfrm>
            <a:off x="650239" y="735690"/>
            <a:ext cx="11704322" cy="1500554"/>
          </a:xfrm>
          <a:prstGeom prst="rect">
            <a:avLst/>
          </a:prstGeom>
          <a:ln>
            <a:miter lim="400000"/>
          </a:ln>
        </p:spPr>
        <p:txBody>
          <a:bodyPr lIns="60015" tIns="60015" rIns="60015" bIns="60015">
            <a:normAutofit/>
          </a:bodyPr>
          <a:lstStyle>
            <a:lvl1pPr defTabSz="650166">
              <a:defRPr sz="6000">
                <a:solidFill>
                  <a:srgbClr val="0071AD"/>
                </a:solidFill>
                <a:uFillTx/>
                <a:latin typeface="Helvetica Light"/>
                <a:ea typeface="Helvetica Light"/>
                <a:cs typeface="Helvetica Light"/>
                <a:sym typeface="Helvetica Light"/>
              </a:defRPr>
            </a:lvl1pPr>
          </a:lstStyle>
          <a:p>
            <a:r>
              <a:t>Title Text</a:t>
            </a:r>
          </a:p>
        </p:txBody>
      </p:sp>
      <p:sp>
        <p:nvSpPr>
          <p:cNvPr id="236" name="Body Level One…"/>
          <p:cNvSpPr txBox="1">
            <a:spLocks noGrp="1"/>
          </p:cNvSpPr>
          <p:nvPr>
            <p:ph type="body" sz="half" idx="1"/>
          </p:nvPr>
        </p:nvSpPr>
        <p:spPr>
          <a:xfrm>
            <a:off x="650239" y="2475921"/>
            <a:ext cx="5725566" cy="5941778"/>
          </a:xfrm>
          <a:prstGeom prst="rect">
            <a:avLst/>
          </a:prstGeom>
        </p:spPr>
        <p:txBody>
          <a:bodyPr lIns="60015" tIns="60015" rIns="60015" bIns="60015">
            <a:normAutofit/>
          </a:bodyPr>
          <a:lstStyle>
            <a:lvl1pPr marL="471433" indent="-471433" defTabSz="650166">
              <a:buClrTx/>
              <a:defRPr>
                <a:uFillTx/>
              </a:defRPr>
            </a:lvl1pPr>
            <a:lvl2pPr marL="906132" indent="-448983" defTabSz="650166">
              <a:spcBef>
                <a:spcPts val="1000"/>
              </a:spcBef>
              <a:buClrTx/>
              <a:defRPr sz="4400">
                <a:uFillTx/>
              </a:defRPr>
            </a:lvl2pPr>
            <a:lvl3pPr marL="1351567" indent="-437272" defTabSz="650166">
              <a:spcBef>
                <a:spcPts val="1000"/>
              </a:spcBef>
              <a:buClrTx/>
              <a:defRPr sz="4400">
                <a:uFillTx/>
              </a:defRPr>
            </a:lvl3pPr>
            <a:lvl4pPr marL="1874305" indent="-502862" defTabSz="650166">
              <a:spcBef>
                <a:spcPts val="1000"/>
              </a:spcBef>
              <a:buClrTx/>
              <a:defRPr sz="4400">
                <a:uFillTx/>
              </a:defRPr>
            </a:lvl4pPr>
            <a:lvl5pPr marL="2331454" indent="-502862" defTabSz="650166">
              <a:spcBef>
                <a:spcPts val="1000"/>
              </a:spcBef>
              <a:buClrTx/>
              <a:defRPr sz="4400">
                <a:uFillTx/>
              </a:defRPr>
            </a:lvl5pPr>
          </a:lstStyle>
          <a:p>
            <a:r>
              <a:t>Body Level One</a:t>
            </a:r>
          </a:p>
          <a:p>
            <a:pPr lvl="1"/>
            <a:r>
              <a:t>Body Level Two</a:t>
            </a:r>
          </a:p>
          <a:p>
            <a:pPr lvl="2"/>
            <a:r>
              <a:t>Body Level Three</a:t>
            </a:r>
          </a:p>
          <a:p>
            <a:pPr lvl="3"/>
            <a:r>
              <a:t>Body Level Four</a:t>
            </a:r>
          </a:p>
          <a:p>
            <a:pPr lvl="4"/>
            <a:r>
              <a:t>Body Level Five</a:t>
            </a:r>
          </a:p>
        </p:txBody>
      </p:sp>
      <p:sp>
        <p:nvSpPr>
          <p:cNvPr id="237" name="Slide Number"/>
          <p:cNvSpPr txBox="1">
            <a:spLocks noGrp="1"/>
          </p:cNvSpPr>
          <p:nvPr>
            <p:ph type="sldNum" sz="quarter" idx="2"/>
          </p:nvPr>
        </p:nvSpPr>
        <p:spPr>
          <a:xfrm>
            <a:off x="6285653" y="8478585"/>
            <a:ext cx="3034454" cy="482601"/>
          </a:xfrm>
          <a:prstGeom prst="rect">
            <a:avLst/>
          </a:prstGeom>
          <a:ln>
            <a:miter lim="400000"/>
          </a:ln>
        </p:spPr>
        <p:txBody>
          <a:bodyPr lIns="60015" tIns="60015" rIns="60015" bIns="60015"/>
          <a:lstStyle>
            <a:lvl1pPr defTabSz="650166">
              <a:buClrTx/>
              <a:defRPr>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 Top - Dar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3044824" y="2276474"/>
            <a:ext cx="6915151" cy="1371601"/>
          </a:xfrm>
          <a:prstGeom prst="rect">
            <a:avLst/>
          </a:prstGeom>
          <a:ln>
            <a:miter lim="400000"/>
          </a:ln>
        </p:spPr>
        <p:txBody>
          <a:bodyPr lIns="28575" tIns="28575" rIns="28575" bIns="28575"/>
          <a:lstStyle>
            <a:lvl1pPr defTabSz="584200">
              <a:defRPr sz="6600" cap="small">
                <a:solidFill>
                  <a:srgbClr val="535353"/>
                </a:solidFill>
                <a:uFillTx/>
                <a:latin typeface="Gill Sans"/>
                <a:ea typeface="Gill Sans"/>
                <a:cs typeface="Gill Sans"/>
                <a:sym typeface="Gill Sans"/>
              </a:defRPr>
            </a:lvl1pPr>
          </a:lstStyle>
          <a:p>
            <a:r>
              <a:t>Title Text</a:t>
            </a:r>
          </a:p>
        </p:txBody>
      </p:sp>
      <p:sp>
        <p:nvSpPr>
          <p:cNvPr id="245" name="Slide Number"/>
          <p:cNvSpPr txBox="1">
            <a:spLocks noGrp="1"/>
          </p:cNvSpPr>
          <p:nvPr>
            <p:ph type="sldNum" sz="quarter" idx="2"/>
          </p:nvPr>
        </p:nvSpPr>
        <p:spPr>
          <a:xfrm>
            <a:off x="6375003" y="7348537"/>
            <a:ext cx="247651" cy="260351"/>
          </a:xfrm>
          <a:prstGeom prst="rect">
            <a:avLst/>
          </a:prstGeom>
          <a:ln>
            <a:miter lim="400000"/>
          </a:ln>
        </p:spPr>
        <p:txBody>
          <a:bodyPr lIns="28575" tIns="28575" rIns="28575" bIns="28575" anchor="t"/>
          <a:lstStyle>
            <a:lvl1pPr algn="ctr" defTabSz="584200">
              <a:buClrTx/>
              <a:defRPr sz="1400">
                <a:solidFill>
                  <a:srgbClr val="232323"/>
                </a:solidFill>
                <a:uFillTx/>
                <a:latin typeface="+mn-lt"/>
                <a:ea typeface="+mn-ea"/>
                <a:cs typeface="+mn-cs"/>
                <a:sym typeface="Gill Sans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 name="Title Text"/>
          <p:cNvSpPr txBox="1">
            <a:spLocks noGrp="1"/>
          </p:cNvSpPr>
          <p:nvPr>
            <p:ph type="title"/>
          </p:nvPr>
        </p:nvSpPr>
        <p:spPr>
          <a:xfrm>
            <a:off x="975359" y="3492782"/>
            <a:ext cx="11054082" cy="1871699"/>
          </a:xfrm>
          <a:prstGeom prst="rect">
            <a:avLst/>
          </a:prstGeom>
          <a:ln>
            <a:miter lim="400000"/>
          </a:ln>
        </p:spPr>
        <p:txBody>
          <a:bodyPr lIns="65023" tIns="65023" rIns="65023" bIns="65023" anchor="t"/>
          <a:lstStyle>
            <a:lvl1pPr defTabSz="457200">
              <a:defRPr sz="8200">
                <a:solidFill>
                  <a:srgbClr val="000000"/>
                </a:solidFill>
                <a:uFillTx/>
                <a:latin typeface="Helvetica Neue"/>
                <a:ea typeface="Helvetica Neue"/>
                <a:cs typeface="Helvetica Neue"/>
                <a:sym typeface="Helvetica Neue"/>
              </a:defRPr>
            </a:lvl1pPr>
          </a:lstStyle>
          <a:p>
            <a:r>
              <a:t>Title Text</a:t>
            </a:r>
          </a:p>
        </p:txBody>
      </p:sp>
      <p:sp>
        <p:nvSpPr>
          <p:cNvPr id="29" name="Body Level One…"/>
          <p:cNvSpPr txBox="1">
            <a:spLocks noGrp="1"/>
          </p:cNvSpPr>
          <p:nvPr>
            <p:ph type="body" sz="half" idx="1"/>
          </p:nvPr>
        </p:nvSpPr>
        <p:spPr>
          <a:xfrm>
            <a:off x="1950719" y="5364479"/>
            <a:ext cx="9103361" cy="3169921"/>
          </a:xfrm>
          <a:prstGeom prst="rect">
            <a:avLst/>
          </a:prstGeom>
        </p:spPr>
        <p:txBody>
          <a:bodyPr lIns="65023" tIns="65023" rIns="65023" bIns="65023"/>
          <a:lstStyle>
            <a:lvl1pPr marL="0" indent="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1pPr>
            <a:lvl2pPr marL="0" indent="4572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2pPr>
            <a:lvl3pPr marL="0" indent="9144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3pPr>
            <a:lvl4pPr marL="0" indent="13716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4pPr>
            <a:lvl5pPr marL="0" indent="1828800" algn="ctr" defTabSz="457200">
              <a:spcBef>
                <a:spcPts val="700"/>
              </a:spcBef>
              <a:buClrTx/>
              <a:buSzTx/>
              <a:buFontTx/>
              <a:buNone/>
              <a:defRPr sz="4900">
                <a:solidFill>
                  <a:srgbClr val="888888"/>
                </a:solidFill>
                <a:uFillTx/>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xfrm>
            <a:off x="9320107" y="7999307"/>
            <a:ext cx="3034454" cy="650749"/>
          </a:xfrm>
          <a:prstGeom prst="rect">
            <a:avLst/>
          </a:prstGeom>
          <a:ln>
            <a:miter lim="400000"/>
          </a:ln>
        </p:spPr>
        <p:txBody>
          <a:bodyPr wrap="square" lIns="65023" tIns="65023" rIns="65023" bIns="65023" anchor="t"/>
          <a:lstStyle>
            <a:lvl1pPr algn="l" defTabSz="457200">
              <a:buClrTx/>
              <a:defRPr sz="34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FFFFFF"/>
        </a:solidFill>
        <a:effectLst/>
      </p:bgPr>
    </p:bg>
    <p:spTree>
      <p:nvGrpSpPr>
        <p:cNvPr id="1" name=""/>
        <p:cNvGrpSpPr/>
        <p:nvPr/>
      </p:nvGrpSpPr>
      <p:grpSpPr>
        <a:xfrm>
          <a:off x="0" y="0"/>
          <a:ext cx="0" cy="0"/>
          <a:chOff x="0" y="0"/>
          <a:chExt cx="0" cy="0"/>
        </a:xfrm>
      </p:grpSpPr>
      <p:pic>
        <p:nvPicPr>
          <p:cNvPr id="252" name="ASEA-2018-European-Conference-&amp;-Envision-PPT-03.jpg" descr="ASEA-2018-European-Conference-&amp;-Envision-PPT-03.jpg"/>
          <p:cNvPicPr>
            <a:picLocks noChangeAspect="1"/>
          </p:cNvPicPr>
          <p:nvPr/>
        </p:nvPicPr>
        <p:blipFill>
          <a:blip r:embed="rId2"/>
          <a:stretch>
            <a:fillRect/>
          </a:stretch>
        </p:blipFill>
        <p:spPr>
          <a:xfrm>
            <a:off x="-1" y="1219199"/>
            <a:ext cx="13004801" cy="7315201"/>
          </a:xfrm>
          <a:prstGeom prst="rect">
            <a:avLst/>
          </a:prstGeom>
          <a:ln w="12700">
            <a:miter lim="400000"/>
          </a:ln>
        </p:spPr>
      </p:pic>
      <p:sp>
        <p:nvSpPr>
          <p:cNvPr id="253" name="Slide Number"/>
          <p:cNvSpPr txBox="1">
            <a:spLocks noGrp="1"/>
          </p:cNvSpPr>
          <p:nvPr>
            <p:ph type="sldNum" sz="quarter" idx="2"/>
          </p:nvPr>
        </p:nvSpPr>
        <p:spPr>
          <a:xfrm>
            <a:off x="6352590" y="8195733"/>
            <a:ext cx="292846" cy="276894"/>
          </a:xfrm>
          <a:prstGeom prst="rect">
            <a:avLst/>
          </a:prstGeom>
          <a:ln>
            <a:miter lim="400000"/>
          </a:ln>
        </p:spPr>
        <p:txBody>
          <a:bodyPr lIns="27093" tIns="27093" rIns="27093" bIns="27093" anchor="t"/>
          <a:lstStyle>
            <a:lvl1pPr algn="ctr" defTabSz="587022">
              <a:buClrTx/>
              <a:defRPr>
                <a:solidFill>
                  <a:srgbClr val="000000"/>
                </a:solidFill>
                <a:uFillTx/>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1_Title - Top">
    <p:bg>
      <p:bgPr>
        <a:solidFill>
          <a:srgbClr val="FFFFFF"/>
        </a:solidFill>
        <a:effectLst/>
      </p:bgPr>
    </p:bg>
    <p:spTree>
      <p:nvGrpSpPr>
        <p:cNvPr id="1" name=""/>
        <p:cNvGrpSpPr/>
        <p:nvPr/>
      </p:nvGrpSpPr>
      <p:grpSpPr>
        <a:xfrm>
          <a:off x="0" y="0"/>
          <a:ext cx="0" cy="0"/>
          <a:chOff x="0" y="0"/>
          <a:chExt cx="0" cy="0"/>
        </a:xfrm>
      </p:grpSpPr>
      <p:pic>
        <p:nvPicPr>
          <p:cNvPr id="260" name="image.jpg" descr="image.jpg"/>
          <p:cNvPicPr>
            <a:picLocks/>
          </p:cNvPicPr>
          <p:nvPr/>
        </p:nvPicPr>
        <p:blipFill>
          <a:blip r:embed="rId2"/>
          <a:stretch>
            <a:fillRect/>
          </a:stretch>
        </p:blipFill>
        <p:spPr>
          <a:xfrm>
            <a:off x="-1" y="-1"/>
            <a:ext cx="13004801" cy="9753601"/>
          </a:xfrm>
          <a:prstGeom prst="rect">
            <a:avLst/>
          </a:prstGeom>
          <a:ln w="12700">
            <a:miter lim="400000"/>
          </a:ln>
        </p:spPr>
      </p:pic>
      <p:sp>
        <p:nvSpPr>
          <p:cNvPr id="261" name="Title Text"/>
          <p:cNvSpPr txBox="1">
            <a:spLocks noGrp="1"/>
          </p:cNvSpPr>
          <p:nvPr>
            <p:ph type="title"/>
          </p:nvPr>
        </p:nvSpPr>
        <p:spPr>
          <a:xfrm>
            <a:off x="1269999" y="253999"/>
            <a:ext cx="10477501" cy="2438401"/>
          </a:xfrm>
          <a:prstGeom prst="rect">
            <a:avLst/>
          </a:prstGeom>
          <a:ln>
            <a:miter lim="400000"/>
          </a:ln>
        </p:spPr>
        <p:txBody>
          <a:bodyPr/>
          <a:lstStyle>
            <a:lvl1pPr defTabSz="914400">
              <a:defRPr sz="7600" b="1">
                <a:solidFill>
                  <a:srgbClr val="002E72"/>
                </a:solidFill>
                <a:uFill>
                  <a:solidFill>
                    <a:srgbClr val="002E72"/>
                  </a:solidFill>
                </a:uFill>
                <a:latin typeface="Frobisher"/>
                <a:ea typeface="Frobisher"/>
                <a:cs typeface="Frobisher"/>
                <a:sym typeface="Frobisher"/>
              </a:defRPr>
            </a:lvl1pPr>
          </a:lstStyle>
          <a:p>
            <a:r>
              <a:t>Title Text</a:t>
            </a:r>
          </a:p>
        </p:txBody>
      </p:sp>
      <p:sp>
        <p:nvSpPr>
          <p:cNvPr id="262" name="Slide Number"/>
          <p:cNvSpPr txBox="1">
            <a:spLocks noGrp="1"/>
          </p:cNvSpPr>
          <p:nvPr>
            <p:ph type="sldNum" sz="quarter" idx="2"/>
          </p:nvPr>
        </p:nvSpPr>
        <p:spPr>
          <a:xfrm>
            <a:off x="10678318" y="9040812"/>
            <a:ext cx="317501" cy="330201"/>
          </a:xfrm>
          <a:prstGeom prst="rect">
            <a:avLst/>
          </a:prstGeom>
          <a:ln>
            <a:miter lim="400000"/>
          </a:ln>
        </p:spPr>
        <p:txBody>
          <a:bodyPr lIns="63500" tIns="63500" rIns="63500" bIns="63500" anchor="t"/>
          <a:lstStyle>
            <a:lvl1pPr algn="ctr" defTabSz="457200">
              <a:buClrTx/>
              <a:defRPr sz="1400">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9" name="Title Text"/>
          <p:cNvSpPr txBox="1">
            <a:spLocks noGrp="1"/>
          </p:cNvSpPr>
          <p:nvPr>
            <p:ph type="title"/>
          </p:nvPr>
        </p:nvSpPr>
        <p:spPr>
          <a:xfrm>
            <a:off x="650239" y="1512147"/>
            <a:ext cx="11704322" cy="1219201"/>
          </a:xfrm>
          <a:prstGeom prst="rect">
            <a:avLst/>
          </a:prstGeom>
          <a:ln>
            <a:miter lim="400000"/>
          </a:ln>
        </p:spPr>
        <p:txBody>
          <a:bodyPr lIns="48767" tIns="48767" rIns="48767" bIns="48767">
            <a:normAutofit/>
          </a:bodyPr>
          <a:lstStyle>
            <a:lvl1pPr defTabSz="1300480">
              <a:defRPr>
                <a:solidFill>
                  <a:srgbClr val="000000"/>
                </a:solidFill>
                <a:uFillTx/>
              </a:defRPr>
            </a:lvl1pPr>
          </a:lstStyle>
          <a:p>
            <a:r>
              <a:t>Title Text</a:t>
            </a:r>
          </a:p>
        </p:txBody>
      </p:sp>
      <p:sp>
        <p:nvSpPr>
          <p:cNvPr id="270" name="Body Level One…"/>
          <p:cNvSpPr txBox="1">
            <a:spLocks noGrp="1"/>
          </p:cNvSpPr>
          <p:nvPr>
            <p:ph type="body" idx="1"/>
          </p:nvPr>
        </p:nvSpPr>
        <p:spPr>
          <a:xfrm>
            <a:off x="650239" y="2926080"/>
            <a:ext cx="11704322" cy="4827695"/>
          </a:xfrm>
          <a:prstGeom prst="rect">
            <a:avLst/>
          </a:prstGeom>
        </p:spPr>
        <p:txBody>
          <a:bodyPr lIns="48767" tIns="48767" rIns="48767" bIns="48767">
            <a:normAutofit/>
          </a:bodyPr>
          <a:lstStyle>
            <a:lvl1pPr marL="471487" indent="-471487" defTabSz="1300480">
              <a:buClrTx/>
              <a:defRPr>
                <a:uFillTx/>
              </a:defRPr>
            </a:lvl1pPr>
            <a:lvl2pPr marL="906235" indent="-449035" defTabSz="1300480">
              <a:spcBef>
                <a:spcPts val="1000"/>
              </a:spcBef>
              <a:buClrTx/>
              <a:defRPr sz="4400">
                <a:uFillTx/>
              </a:defRPr>
            </a:lvl2pPr>
            <a:lvl3pPr marL="1333500" indent="-419100" defTabSz="1300480">
              <a:spcBef>
                <a:spcPts val="1000"/>
              </a:spcBef>
              <a:buClrTx/>
              <a:defRPr sz="4400">
                <a:uFillTx/>
              </a:defRPr>
            </a:lvl3pPr>
            <a:lvl4pPr marL="1874520" indent="-502920" defTabSz="1300480">
              <a:spcBef>
                <a:spcPts val="1000"/>
              </a:spcBef>
              <a:buClrTx/>
              <a:defRPr sz="4400">
                <a:uFillTx/>
              </a:defRPr>
            </a:lvl4pPr>
            <a:lvl5pPr marL="2331720" indent="-502920" defTabSz="1300480">
              <a:spcBef>
                <a:spcPts val="1000"/>
              </a:spcBef>
              <a:buClrTx/>
              <a:defRPr sz="4400">
                <a:uFillTx/>
              </a:defRPr>
            </a:lvl5pPr>
          </a:lstStyle>
          <a:p>
            <a:r>
              <a:t>Body Level One</a:t>
            </a:r>
          </a:p>
          <a:p>
            <a:pPr lvl="1"/>
            <a:r>
              <a:t>Body Level Two</a:t>
            </a:r>
          </a:p>
          <a:p>
            <a:pPr lvl="2"/>
            <a:r>
              <a:t>Body Level Three</a:t>
            </a:r>
          </a:p>
          <a:p>
            <a:pPr lvl="3"/>
            <a:r>
              <a:t>Body Level Four</a:t>
            </a:r>
          </a:p>
          <a:p>
            <a:pPr lvl="4"/>
            <a:r>
              <a:t>Body Level Five</a:t>
            </a:r>
          </a:p>
        </p:txBody>
      </p:sp>
      <p:sp>
        <p:nvSpPr>
          <p:cNvPr id="271" name="Slide Number"/>
          <p:cNvSpPr txBox="1">
            <a:spLocks noGrp="1"/>
          </p:cNvSpPr>
          <p:nvPr>
            <p:ph type="sldNum" sz="quarter" idx="2"/>
          </p:nvPr>
        </p:nvSpPr>
        <p:spPr>
          <a:xfrm>
            <a:off x="12038346" y="8024623"/>
            <a:ext cx="316215" cy="338837"/>
          </a:xfrm>
          <a:prstGeom prst="rect">
            <a:avLst/>
          </a:prstGeom>
          <a:ln>
            <a:miter lim="400000"/>
          </a:ln>
        </p:spPr>
        <p:txBody>
          <a:bodyPr lIns="48767" tIns="48767" rIns="48767" bIns="48767"/>
          <a:lstStyle>
            <a:lvl1pPr defTabSz="1300480">
              <a:buClrTx/>
              <a:defRPr>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
        <p:nvSpPr>
          <p:cNvPr id="278" name="Title Text"/>
          <p:cNvSpPr txBox="1">
            <a:spLocks noGrp="1"/>
          </p:cNvSpPr>
          <p:nvPr>
            <p:ph type="title"/>
          </p:nvPr>
        </p:nvSpPr>
        <p:spPr>
          <a:xfrm>
            <a:off x="650239" y="1512147"/>
            <a:ext cx="11704322" cy="1219201"/>
          </a:xfrm>
          <a:prstGeom prst="rect">
            <a:avLst/>
          </a:prstGeom>
          <a:ln>
            <a:miter lim="400000"/>
          </a:ln>
        </p:spPr>
        <p:txBody>
          <a:bodyPr lIns="48767" tIns="48767" rIns="48767" bIns="48767">
            <a:normAutofit/>
          </a:bodyPr>
          <a:lstStyle>
            <a:lvl1pPr defTabSz="1300480">
              <a:defRPr>
                <a:solidFill>
                  <a:srgbClr val="000000"/>
                </a:solidFill>
                <a:uFillTx/>
              </a:defRPr>
            </a:lvl1pPr>
          </a:lstStyle>
          <a:p>
            <a:r>
              <a:t>Title Text</a:t>
            </a:r>
          </a:p>
        </p:txBody>
      </p:sp>
      <p:sp>
        <p:nvSpPr>
          <p:cNvPr id="279" name="Slide Number"/>
          <p:cNvSpPr txBox="1">
            <a:spLocks noGrp="1"/>
          </p:cNvSpPr>
          <p:nvPr>
            <p:ph type="sldNum" sz="quarter" idx="2"/>
          </p:nvPr>
        </p:nvSpPr>
        <p:spPr>
          <a:xfrm>
            <a:off x="6285653" y="7802457"/>
            <a:ext cx="3034455" cy="393701"/>
          </a:xfrm>
          <a:prstGeom prst="rect">
            <a:avLst/>
          </a:prstGeom>
          <a:ln>
            <a:miter lim="400000"/>
          </a:ln>
        </p:spPr>
        <p:txBody>
          <a:bodyPr lIns="48767" tIns="48767" rIns="48767" bIns="48767"/>
          <a:lstStyle>
            <a:lvl1pPr defTabSz="1300480">
              <a:buClrTx/>
              <a:defRPr>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xfrm>
            <a:off x="3210559" y="2838934"/>
            <a:ext cx="6583682" cy="762066"/>
          </a:xfrm>
          <a:prstGeom prst="rect">
            <a:avLst/>
          </a:prstGeom>
          <a:ln>
            <a:miter lim="400000"/>
          </a:ln>
        </p:spPr>
        <p:txBody>
          <a:bodyPr lIns="36576" tIns="36576" rIns="36576" bIns="36576"/>
          <a:lstStyle>
            <a:lvl1pPr defTabSz="866986">
              <a:defRPr sz="5800" spc="580">
                <a:solidFill>
                  <a:srgbClr val="0071AD"/>
                </a:solidFill>
                <a:uFillTx/>
                <a:latin typeface="Helvetica Light"/>
                <a:ea typeface="Helvetica Light"/>
                <a:cs typeface="Helvetica Light"/>
                <a:sym typeface="Helvetica Light"/>
              </a:defRPr>
            </a:lvl1pPr>
          </a:lstStyle>
          <a:p>
            <a:r>
              <a:t>Title Text</a:t>
            </a:r>
          </a:p>
        </p:txBody>
      </p:sp>
      <p:sp>
        <p:nvSpPr>
          <p:cNvPr id="287" name="Body Level One…"/>
          <p:cNvSpPr txBox="1">
            <a:spLocks noGrp="1"/>
          </p:cNvSpPr>
          <p:nvPr>
            <p:ph type="body" sz="quarter" idx="1"/>
          </p:nvPr>
        </p:nvSpPr>
        <p:spPr>
          <a:xfrm>
            <a:off x="3210559" y="3779520"/>
            <a:ext cx="3220632" cy="3154681"/>
          </a:xfrm>
          <a:prstGeom prst="rect">
            <a:avLst/>
          </a:prstGeom>
        </p:spPr>
        <p:txBody>
          <a:bodyPr lIns="36576" tIns="36576" rIns="36576" bIns="36576">
            <a:normAutofit/>
          </a:bodyPr>
          <a:lstStyle>
            <a:lvl1pPr marL="370114" indent="-370114" defTabSz="866986">
              <a:spcBef>
                <a:spcPts val="800"/>
              </a:spcBef>
              <a:buClrTx/>
              <a:defRPr sz="3400">
                <a:solidFill>
                  <a:srgbClr val="6C6C6C"/>
                </a:solidFill>
                <a:uFillTx/>
                <a:latin typeface="Helvetica Light"/>
                <a:ea typeface="Helvetica Light"/>
                <a:cs typeface="Helvetica Light"/>
                <a:sym typeface="Helvetica Light"/>
              </a:defRPr>
            </a:lvl1pPr>
            <a:lvl2pPr marL="889000" indent="-431800" defTabSz="866986">
              <a:spcBef>
                <a:spcPts val="800"/>
              </a:spcBef>
              <a:buClrTx/>
              <a:defRPr sz="3400">
                <a:solidFill>
                  <a:srgbClr val="6C6C6C"/>
                </a:solidFill>
                <a:uFillTx/>
                <a:latin typeface="Helvetica Light"/>
                <a:ea typeface="Helvetica Light"/>
                <a:cs typeface="Helvetica Light"/>
                <a:sym typeface="Helvetica Light"/>
              </a:defRPr>
            </a:lvl2pPr>
            <a:lvl3pPr marL="1305076" indent="-390676" defTabSz="866986">
              <a:buClrTx/>
              <a:defRPr>
                <a:solidFill>
                  <a:srgbClr val="6C6C6C"/>
                </a:solidFill>
                <a:uFillTx/>
                <a:latin typeface="Helvetica Light"/>
                <a:ea typeface="Helvetica Light"/>
                <a:cs typeface="Helvetica Light"/>
                <a:sym typeface="Helvetica Light"/>
              </a:defRPr>
            </a:lvl3pPr>
            <a:lvl4pPr marL="2148839" indent="-777239" defTabSz="866986">
              <a:spcBef>
                <a:spcPts val="800"/>
              </a:spcBef>
              <a:buClrTx/>
              <a:defRPr sz="3400">
                <a:solidFill>
                  <a:srgbClr val="6C6C6C"/>
                </a:solidFill>
                <a:uFillTx/>
                <a:latin typeface="Helvetica Light"/>
                <a:ea typeface="Helvetica Light"/>
                <a:cs typeface="Helvetica Light"/>
                <a:sym typeface="Helvetica Light"/>
              </a:defRPr>
            </a:lvl4pPr>
            <a:lvl5pPr marL="2217420" indent="-388620" defTabSz="866986">
              <a:spcBef>
                <a:spcPts val="800"/>
              </a:spcBef>
              <a:buClr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288" name="Slide Number"/>
          <p:cNvSpPr txBox="1">
            <a:spLocks noGrp="1"/>
          </p:cNvSpPr>
          <p:nvPr>
            <p:ph type="sldNum" sz="quarter" idx="2"/>
          </p:nvPr>
        </p:nvSpPr>
        <p:spPr>
          <a:xfrm>
            <a:off x="8087359" y="6463284"/>
            <a:ext cx="1706881" cy="339853"/>
          </a:xfrm>
          <a:prstGeom prst="rect">
            <a:avLst/>
          </a:prstGeom>
          <a:ln>
            <a:miter lim="400000"/>
          </a:ln>
        </p:spPr>
        <p:txBody>
          <a:bodyPr wrap="square" lIns="36576" tIns="36576" rIns="36576" bIns="36576"/>
          <a:lstStyle>
            <a:lvl1pPr defTabSz="866986">
              <a:buClrTx/>
              <a:defRPr sz="18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1_Title - Top">
    <p:bg>
      <p:bgPr>
        <a:gradFill flip="none" rotWithShape="1">
          <a:gsLst>
            <a:gs pos="1234">
              <a:srgbClr val="B2D6F6"/>
            </a:gs>
            <a:gs pos="38227">
              <a:srgbClr val="D7E9FA"/>
            </a:gs>
            <a:gs pos="100000">
              <a:srgbClr val="FDFDFD"/>
            </a:gs>
          </a:gsLst>
          <a:lin ang="6570747" scaled="0"/>
        </a:gra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2578099" y="1409699"/>
            <a:ext cx="7858127" cy="1828801"/>
          </a:xfrm>
          <a:prstGeom prst="rect">
            <a:avLst/>
          </a:prstGeom>
          <a:ln>
            <a:miter lim="400000"/>
          </a:ln>
        </p:spPr>
        <p:txBody>
          <a:bodyPr lIns="28575" tIns="28575" rIns="28575" bIns="28575"/>
          <a:lstStyle>
            <a:lvl1pPr defTabSz="914400">
              <a:defRPr sz="7600" b="1">
                <a:solidFill>
                  <a:srgbClr val="002E72"/>
                </a:solidFill>
                <a:uFill>
                  <a:solidFill>
                    <a:srgbClr val="002E72"/>
                  </a:solidFill>
                </a:uFill>
                <a:latin typeface="Frobisher"/>
                <a:ea typeface="Frobisher"/>
                <a:cs typeface="Frobisher"/>
                <a:sym typeface="Frobisher"/>
              </a:defRPr>
            </a:lvl1pPr>
          </a:lstStyle>
          <a:p>
            <a:r>
              <a:t>Title Text</a:t>
            </a:r>
          </a:p>
        </p:txBody>
      </p:sp>
      <p:pic>
        <p:nvPicPr>
          <p:cNvPr id="296" name="ASEA Molecules 2.png" descr="ASEA Molecules 2.png"/>
          <p:cNvPicPr>
            <a:picLocks noChangeAspect="1"/>
          </p:cNvPicPr>
          <p:nvPr/>
        </p:nvPicPr>
        <p:blipFill>
          <a:blip r:embed="rId2">
            <a:alphaModFix amt="37969"/>
          </a:blip>
          <a:stretch>
            <a:fillRect/>
          </a:stretch>
        </p:blipFill>
        <p:spPr>
          <a:xfrm rot="620369">
            <a:off x="-31516" y="1305175"/>
            <a:ext cx="2323254" cy="4930988"/>
          </a:xfrm>
          <a:prstGeom prst="rect">
            <a:avLst/>
          </a:prstGeom>
          <a:ln w="12700">
            <a:miter lim="400000"/>
          </a:ln>
        </p:spPr>
      </p:pic>
      <p:sp>
        <p:nvSpPr>
          <p:cNvPr id="297" name="Slide Number"/>
          <p:cNvSpPr txBox="1">
            <a:spLocks noGrp="1"/>
          </p:cNvSpPr>
          <p:nvPr>
            <p:ph type="sldNum" sz="quarter" idx="2"/>
          </p:nvPr>
        </p:nvSpPr>
        <p:spPr>
          <a:xfrm>
            <a:off x="9610526" y="7999809"/>
            <a:ext cx="285751" cy="298451"/>
          </a:xfrm>
          <a:prstGeom prst="rect">
            <a:avLst/>
          </a:prstGeom>
          <a:ln>
            <a:miter lim="400000"/>
          </a:ln>
        </p:spPr>
        <p:txBody>
          <a:bodyPr lIns="47625" tIns="47625" rIns="47625" bIns="47625" anchor="t"/>
          <a:lstStyle>
            <a:lvl1pPr algn="ctr" defTabSz="457200">
              <a:buClrTx/>
              <a:defRPr sz="1400">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1_Title - Top">
    <p:bg>
      <p:bgPr>
        <a:gradFill flip="none" rotWithShape="1">
          <a:gsLst>
            <a:gs pos="1234">
              <a:srgbClr val="B2D6F6"/>
            </a:gs>
            <a:gs pos="38227">
              <a:srgbClr val="D7E9FA"/>
            </a:gs>
            <a:gs pos="100000">
              <a:srgbClr val="FDFDFD"/>
            </a:gs>
          </a:gsLst>
          <a:lin ang="6570747" scaled="0"/>
        </a:gradFill>
        <a:effectLst/>
      </p:bgPr>
    </p:bg>
    <p:spTree>
      <p:nvGrpSpPr>
        <p:cNvPr id="1" name=""/>
        <p:cNvGrpSpPr/>
        <p:nvPr/>
      </p:nvGrpSpPr>
      <p:grpSpPr>
        <a:xfrm>
          <a:off x="0" y="0"/>
          <a:ext cx="0" cy="0"/>
          <a:chOff x="0" y="0"/>
          <a:chExt cx="0" cy="0"/>
        </a:xfrm>
      </p:grpSpPr>
      <p:sp>
        <p:nvSpPr>
          <p:cNvPr id="304" name="Title Text"/>
          <p:cNvSpPr txBox="1">
            <a:spLocks noGrp="1"/>
          </p:cNvSpPr>
          <p:nvPr>
            <p:ph type="title"/>
          </p:nvPr>
        </p:nvSpPr>
        <p:spPr>
          <a:xfrm>
            <a:off x="2578100" y="1409699"/>
            <a:ext cx="7858125" cy="1828801"/>
          </a:xfrm>
          <a:prstGeom prst="rect">
            <a:avLst/>
          </a:prstGeom>
          <a:ln>
            <a:miter lim="400000"/>
          </a:ln>
        </p:spPr>
        <p:txBody>
          <a:bodyPr lIns="28575" tIns="28575" rIns="28575" bIns="28575"/>
          <a:lstStyle>
            <a:lvl1pPr defTabSz="914400">
              <a:defRPr sz="7400" b="1">
                <a:solidFill>
                  <a:srgbClr val="002E72"/>
                </a:solidFill>
                <a:uFill>
                  <a:solidFill>
                    <a:srgbClr val="002E72"/>
                  </a:solidFill>
                </a:uFill>
                <a:latin typeface="Frobisher"/>
                <a:ea typeface="Frobisher"/>
                <a:cs typeface="Frobisher"/>
                <a:sym typeface="Frobisher"/>
              </a:defRPr>
            </a:lvl1pPr>
          </a:lstStyle>
          <a:p>
            <a:r>
              <a:t>Title Text</a:t>
            </a:r>
          </a:p>
        </p:txBody>
      </p:sp>
      <p:pic>
        <p:nvPicPr>
          <p:cNvPr id="305" name="ASEA Molecules 2.png" descr="ASEA Molecules 2.png"/>
          <p:cNvPicPr>
            <a:picLocks noChangeAspect="1"/>
          </p:cNvPicPr>
          <p:nvPr/>
        </p:nvPicPr>
        <p:blipFill>
          <a:blip r:embed="rId2">
            <a:alphaModFix amt="37969"/>
          </a:blip>
          <a:stretch>
            <a:fillRect/>
          </a:stretch>
        </p:blipFill>
        <p:spPr>
          <a:xfrm rot="620369">
            <a:off x="-31516" y="1305175"/>
            <a:ext cx="2323254" cy="4930987"/>
          </a:xfrm>
          <a:prstGeom prst="rect">
            <a:avLst/>
          </a:prstGeom>
          <a:ln w="12700">
            <a:miter lim="400000"/>
          </a:ln>
        </p:spPr>
      </p:pic>
      <p:sp>
        <p:nvSpPr>
          <p:cNvPr id="306" name="Slide Number"/>
          <p:cNvSpPr txBox="1">
            <a:spLocks noGrp="1"/>
          </p:cNvSpPr>
          <p:nvPr>
            <p:ph type="sldNum" sz="quarter" idx="2"/>
          </p:nvPr>
        </p:nvSpPr>
        <p:spPr>
          <a:xfrm>
            <a:off x="9610526" y="7999809"/>
            <a:ext cx="285751" cy="298451"/>
          </a:xfrm>
          <a:prstGeom prst="rect">
            <a:avLst/>
          </a:prstGeom>
          <a:ln>
            <a:miter lim="400000"/>
          </a:ln>
        </p:spPr>
        <p:txBody>
          <a:bodyPr lIns="47625" tIns="47625" rIns="47625" bIns="47625" anchor="t"/>
          <a:lstStyle>
            <a:lvl1pPr algn="ctr" defTabSz="457200">
              <a:buClrTx/>
              <a:defRPr sz="1400">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 name="Title Text"/>
          <p:cNvSpPr txBox="1">
            <a:spLocks noGrp="1"/>
          </p:cNvSpPr>
          <p:nvPr>
            <p:ph type="title"/>
          </p:nvPr>
        </p:nvSpPr>
        <p:spPr>
          <a:xfrm>
            <a:off x="3210559" y="2838934"/>
            <a:ext cx="6583682" cy="762066"/>
          </a:xfrm>
          <a:prstGeom prst="rect">
            <a:avLst/>
          </a:prstGeom>
          <a:ln>
            <a:miter lim="400000"/>
          </a:ln>
        </p:spPr>
        <p:txBody>
          <a:bodyPr lIns="36576" tIns="36576" rIns="36576" bIns="36576"/>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314" name="Body Level One…"/>
          <p:cNvSpPr txBox="1">
            <a:spLocks noGrp="1"/>
          </p:cNvSpPr>
          <p:nvPr>
            <p:ph type="body" sz="quarter" idx="1"/>
          </p:nvPr>
        </p:nvSpPr>
        <p:spPr>
          <a:xfrm>
            <a:off x="3210559" y="3779520"/>
            <a:ext cx="3220632" cy="3154681"/>
          </a:xfrm>
          <a:prstGeom prst="rect">
            <a:avLst/>
          </a:prstGeom>
        </p:spPr>
        <p:txBody>
          <a:bodyPr lIns="36576" tIns="36576" rIns="36576" bIns="36576">
            <a:normAutofit/>
          </a:bodyPr>
          <a:lstStyle>
            <a:lvl1pPr marL="370114" indent="-370114" defTabSz="866986">
              <a:spcBef>
                <a:spcPts val="800"/>
              </a:spcBef>
              <a:buClrTx/>
              <a:defRPr sz="3400">
                <a:solidFill>
                  <a:srgbClr val="6C6C6C"/>
                </a:solidFill>
                <a:uFillTx/>
                <a:latin typeface="Helvetica Light"/>
                <a:ea typeface="Helvetica Light"/>
                <a:cs typeface="Helvetica Light"/>
                <a:sym typeface="Helvetica Light"/>
              </a:defRPr>
            </a:lvl1pPr>
            <a:lvl2pPr marL="889000" indent="-431800" defTabSz="866986">
              <a:spcBef>
                <a:spcPts val="800"/>
              </a:spcBef>
              <a:buClrTx/>
              <a:defRPr sz="3400">
                <a:solidFill>
                  <a:srgbClr val="6C6C6C"/>
                </a:solidFill>
                <a:uFillTx/>
                <a:latin typeface="Helvetica Light"/>
                <a:ea typeface="Helvetica Light"/>
                <a:cs typeface="Helvetica Light"/>
                <a:sym typeface="Helvetica Light"/>
              </a:defRPr>
            </a:lvl2pPr>
            <a:lvl3pPr marL="1305076" indent="-390676" defTabSz="866986">
              <a:buClrTx/>
              <a:defRPr>
                <a:solidFill>
                  <a:srgbClr val="6C6C6C"/>
                </a:solidFill>
                <a:uFillTx/>
                <a:latin typeface="Helvetica Light"/>
                <a:ea typeface="Helvetica Light"/>
                <a:cs typeface="Helvetica Light"/>
                <a:sym typeface="Helvetica Light"/>
              </a:defRPr>
            </a:lvl3pPr>
            <a:lvl4pPr marL="2148839" indent="-777239" defTabSz="866986">
              <a:spcBef>
                <a:spcPts val="800"/>
              </a:spcBef>
              <a:buClrTx/>
              <a:defRPr sz="3400">
                <a:solidFill>
                  <a:srgbClr val="6C6C6C"/>
                </a:solidFill>
                <a:uFillTx/>
                <a:latin typeface="Helvetica Light"/>
                <a:ea typeface="Helvetica Light"/>
                <a:cs typeface="Helvetica Light"/>
                <a:sym typeface="Helvetica Light"/>
              </a:defRPr>
            </a:lvl4pPr>
            <a:lvl5pPr marL="2217420" indent="-388620" defTabSz="866986">
              <a:spcBef>
                <a:spcPts val="800"/>
              </a:spcBef>
              <a:buClr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15" name="Slide Number"/>
          <p:cNvSpPr txBox="1">
            <a:spLocks noGrp="1"/>
          </p:cNvSpPr>
          <p:nvPr>
            <p:ph type="sldNum" sz="quarter" idx="2"/>
          </p:nvPr>
        </p:nvSpPr>
        <p:spPr>
          <a:xfrm>
            <a:off x="8087359" y="6463284"/>
            <a:ext cx="1706881" cy="339853"/>
          </a:xfrm>
          <a:prstGeom prst="rect">
            <a:avLst/>
          </a:prstGeom>
          <a:ln>
            <a:miter lim="400000"/>
          </a:ln>
        </p:spPr>
        <p:txBody>
          <a:bodyPr wrap="square" lIns="36576" tIns="36576" rIns="36576" bIns="36576"/>
          <a:lstStyle>
            <a:lvl1pPr defTabSz="866986">
              <a:buClrTx/>
              <a:defRPr sz="18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pic>
        <p:nvPicPr>
          <p:cNvPr id="322" name="Picture 6" descr="Picture 6"/>
          <p:cNvPicPr>
            <a:picLocks noChangeAspect="1"/>
          </p:cNvPicPr>
          <p:nvPr/>
        </p:nvPicPr>
        <p:blipFill>
          <a:blip r:embed="rId2"/>
          <a:stretch>
            <a:fillRect/>
          </a:stretch>
        </p:blipFill>
        <p:spPr>
          <a:xfrm>
            <a:off x="-1" y="1219199"/>
            <a:ext cx="13011577" cy="7315201"/>
          </a:xfrm>
          <a:prstGeom prst="rect">
            <a:avLst/>
          </a:prstGeom>
          <a:ln w="12700">
            <a:miter lim="400000"/>
          </a:ln>
        </p:spPr>
      </p:pic>
      <p:sp>
        <p:nvSpPr>
          <p:cNvPr id="323" name="Parallelogram 9"/>
          <p:cNvSpPr/>
          <p:nvPr/>
        </p:nvSpPr>
        <p:spPr>
          <a:xfrm rot="1800000" flipH="1">
            <a:off x="-1068856" y="5811088"/>
            <a:ext cx="12402110" cy="8655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70" y="0"/>
                </a:lnTo>
                <a:lnTo>
                  <a:pt x="21600" y="0"/>
                </a:lnTo>
                <a:lnTo>
                  <a:pt x="20730" y="21600"/>
                </a:lnTo>
                <a:close/>
              </a:path>
            </a:pathLst>
          </a:custGeom>
          <a:solidFill>
            <a:srgbClr val="4FC6E0">
              <a:alpha val="50000"/>
            </a:srgbClr>
          </a:solidFill>
          <a:ln w="12700">
            <a:miter lim="400000"/>
          </a:ln>
        </p:spPr>
        <p:txBody>
          <a:bodyPr lIns="65023" tIns="65023" rIns="65023" bIns="65023" anchor="ctr"/>
          <a:lstStyle/>
          <a:p>
            <a:pPr defTabSz="1300480">
              <a:defRPr sz="2400">
                <a:solidFill>
                  <a:srgbClr val="FFFFFF"/>
                </a:solidFill>
                <a:latin typeface="Helvetica"/>
                <a:ea typeface="Helvetica"/>
                <a:cs typeface="Helvetica"/>
                <a:sym typeface="Helvetica"/>
              </a:defRPr>
            </a:pPr>
            <a:endParaRPr/>
          </a:p>
        </p:txBody>
      </p:sp>
      <p:sp>
        <p:nvSpPr>
          <p:cNvPr id="324" name="Parallelogram 10"/>
          <p:cNvSpPr/>
          <p:nvPr/>
        </p:nvSpPr>
        <p:spPr>
          <a:xfrm rot="9000000">
            <a:off x="-637149" y="1481379"/>
            <a:ext cx="6041136" cy="88798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33" y="0"/>
                </a:lnTo>
                <a:lnTo>
                  <a:pt x="21600" y="0"/>
                </a:lnTo>
                <a:lnTo>
                  <a:pt x="19767" y="21600"/>
                </a:lnTo>
                <a:close/>
              </a:path>
            </a:pathLst>
          </a:custGeom>
          <a:solidFill>
            <a:srgbClr val="4FC6E0"/>
          </a:solidFill>
          <a:ln w="12700">
            <a:miter lim="400000"/>
          </a:ln>
        </p:spPr>
        <p:txBody>
          <a:bodyPr lIns="65023" tIns="65023" rIns="65023" bIns="65023" anchor="ctr"/>
          <a:lstStyle/>
          <a:p>
            <a:pPr defTabSz="1300480">
              <a:defRPr sz="2400">
                <a:solidFill>
                  <a:srgbClr val="FFFFFF"/>
                </a:solidFill>
                <a:latin typeface="Helvetica"/>
                <a:ea typeface="Helvetica"/>
                <a:cs typeface="Helvetica"/>
                <a:sym typeface="Helvetica"/>
              </a:defRPr>
            </a:pPr>
            <a:endParaRPr/>
          </a:p>
        </p:txBody>
      </p:sp>
      <p:sp>
        <p:nvSpPr>
          <p:cNvPr id="325" name="Slide Number"/>
          <p:cNvSpPr txBox="1">
            <a:spLocks noGrp="1"/>
          </p:cNvSpPr>
          <p:nvPr>
            <p:ph type="sldNum" sz="quarter" idx="2"/>
          </p:nvPr>
        </p:nvSpPr>
        <p:spPr>
          <a:xfrm>
            <a:off x="6285653" y="7769183"/>
            <a:ext cx="3034454" cy="460249"/>
          </a:xfrm>
          <a:prstGeom prst="rect">
            <a:avLst/>
          </a:prstGeom>
          <a:ln>
            <a:miter lim="400000"/>
          </a:ln>
        </p:spPr>
        <p:txBody>
          <a:bodyPr lIns="65023" tIns="65023" rIns="65023" bIns="65023"/>
          <a:lstStyle>
            <a:lvl1pPr defTabSz="1300480">
              <a:buClrTx/>
              <a:defRPr sz="2200">
                <a:solidFill>
                  <a:srgbClr val="000000"/>
                </a:solidFill>
                <a:uFillTx/>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pic>
        <p:nvPicPr>
          <p:cNvPr id="332" name="Picture 1" descr="Picture 1"/>
          <p:cNvPicPr>
            <a:picLocks noChangeAspect="1"/>
          </p:cNvPicPr>
          <p:nvPr/>
        </p:nvPicPr>
        <p:blipFill>
          <a:blip r:embed="rId2"/>
          <a:stretch>
            <a:fillRect/>
          </a:stretch>
        </p:blipFill>
        <p:spPr>
          <a:xfrm>
            <a:off x="-1" y="1219199"/>
            <a:ext cx="13004803" cy="7315201"/>
          </a:xfrm>
          <a:prstGeom prst="rect">
            <a:avLst/>
          </a:prstGeom>
          <a:ln w="12700">
            <a:miter lim="400000"/>
          </a:ln>
        </p:spPr>
      </p:pic>
      <p:sp>
        <p:nvSpPr>
          <p:cNvPr id="333" name="Slide Number"/>
          <p:cNvSpPr txBox="1">
            <a:spLocks noGrp="1"/>
          </p:cNvSpPr>
          <p:nvPr>
            <p:ph type="sldNum" sz="quarter" idx="2"/>
          </p:nvPr>
        </p:nvSpPr>
        <p:spPr>
          <a:xfrm>
            <a:off x="6285653" y="7769183"/>
            <a:ext cx="3034454" cy="460249"/>
          </a:xfrm>
          <a:prstGeom prst="rect">
            <a:avLst/>
          </a:prstGeom>
          <a:ln>
            <a:miter lim="400000"/>
          </a:ln>
        </p:spPr>
        <p:txBody>
          <a:bodyPr lIns="65023" tIns="65023" rIns="65023" bIns="65023"/>
          <a:lstStyle>
            <a:lvl1pPr defTabSz="1300480">
              <a:buClrTx/>
              <a:defRPr sz="2200">
                <a:solidFill>
                  <a:srgbClr val="000000"/>
                </a:solidFill>
                <a:uFillTx/>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Slide cop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 name="Slide Number"/>
          <p:cNvSpPr txBox="1">
            <a:spLocks noGrp="1"/>
          </p:cNvSpPr>
          <p:nvPr>
            <p:ph type="sldNum" sz="quarter" idx="2"/>
          </p:nvPr>
        </p:nvSpPr>
        <p:spPr>
          <a:xfrm>
            <a:off x="9320107" y="7999307"/>
            <a:ext cx="3034454" cy="650749"/>
          </a:xfrm>
          <a:prstGeom prst="rect">
            <a:avLst/>
          </a:prstGeom>
          <a:ln>
            <a:miter lim="400000"/>
          </a:ln>
        </p:spPr>
        <p:txBody>
          <a:bodyPr wrap="square" lIns="65023" tIns="65023" rIns="65023" bIns="65023" anchor="t"/>
          <a:lstStyle>
            <a:lvl1pPr algn="l" defTabSz="457200">
              <a:buClrTx/>
              <a:defRPr sz="34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pic>
        <p:nvPicPr>
          <p:cNvPr id="340" name="molecules.png" descr="molecules.png"/>
          <p:cNvPicPr>
            <a:picLocks noChangeAspect="1"/>
          </p:cNvPicPr>
          <p:nvPr/>
        </p:nvPicPr>
        <p:blipFill>
          <a:blip r:embed="rId2"/>
          <a:stretch>
            <a:fillRect/>
          </a:stretch>
        </p:blipFill>
        <p:spPr>
          <a:xfrm>
            <a:off x="10844108" y="1560125"/>
            <a:ext cx="4671343" cy="6491111"/>
          </a:xfrm>
          <a:prstGeom prst="rect">
            <a:avLst/>
          </a:prstGeom>
          <a:ln w="12700">
            <a:miter lim="400000"/>
          </a:ln>
        </p:spPr>
      </p:pic>
      <p:sp>
        <p:nvSpPr>
          <p:cNvPr id="341" name="Rectangle"/>
          <p:cNvSpPr/>
          <p:nvPr/>
        </p:nvSpPr>
        <p:spPr>
          <a:xfrm>
            <a:off x="1" y="9104208"/>
            <a:ext cx="13056731" cy="666046"/>
          </a:xfrm>
          <a:prstGeom prst="rect">
            <a:avLst/>
          </a:prstGeom>
          <a:solidFill>
            <a:srgbClr val="0071CE"/>
          </a:solidFill>
          <a:ln w="12700">
            <a:miter lim="400000"/>
          </a:ln>
          <a:effectLst>
            <a:outerShdw blurRad="25400" dist="25400" dir="15839969" rotWithShape="0">
              <a:srgbClr val="808080">
                <a:alpha val="12000"/>
              </a:srgbClr>
            </a:outerShdw>
          </a:effectLst>
        </p:spPr>
        <p:txBody>
          <a:bodyPr lIns="72248" tIns="72248" rIns="72248" bIns="72248" anchor="ctr"/>
          <a:lstStyle/>
          <a:p>
            <a:pPr defTabSz="587007">
              <a:defRPr sz="3600">
                <a:solidFill>
                  <a:srgbClr val="FFFFFF"/>
                </a:solidFill>
                <a:latin typeface="Helvetica Light"/>
                <a:ea typeface="Helvetica Light"/>
                <a:cs typeface="Helvetica Light"/>
                <a:sym typeface="Helvetica Light"/>
              </a:defRPr>
            </a:pPr>
            <a:endParaRPr/>
          </a:p>
        </p:txBody>
      </p:sp>
      <p:sp>
        <p:nvSpPr>
          <p:cNvPr id="342" name="Line"/>
          <p:cNvSpPr/>
          <p:nvPr/>
        </p:nvSpPr>
        <p:spPr>
          <a:xfrm>
            <a:off x="1790418" y="8080588"/>
            <a:ext cx="1" cy="307059"/>
          </a:xfrm>
          <a:prstGeom prst="line">
            <a:avLst/>
          </a:prstGeom>
          <a:ln w="3175">
            <a:solidFill>
              <a:srgbClr val="FFFFFF"/>
            </a:solidFill>
            <a:miter lim="0"/>
          </a:ln>
        </p:spPr>
        <p:txBody>
          <a:bodyPr lIns="72248" tIns="72248" rIns="72248" bIns="72248" anchor="ctr"/>
          <a:lstStyle/>
          <a:p>
            <a:pPr algn="l" defTabSz="866986">
              <a:defRPr sz="2200">
                <a:solidFill>
                  <a:srgbClr val="000000"/>
                </a:solidFill>
                <a:latin typeface="Helvetica"/>
                <a:ea typeface="Helvetica"/>
                <a:cs typeface="Helvetica"/>
                <a:sym typeface="Helvetica"/>
              </a:defRPr>
            </a:pPr>
            <a:endParaRPr/>
          </a:p>
        </p:txBody>
      </p:sp>
      <p:pic>
        <p:nvPicPr>
          <p:cNvPr id="343" name="ASEA-white.png" descr="ASEA-white.png"/>
          <p:cNvPicPr>
            <a:picLocks noChangeAspect="1"/>
          </p:cNvPicPr>
          <p:nvPr/>
        </p:nvPicPr>
        <p:blipFill>
          <a:blip r:embed="rId3"/>
          <a:stretch>
            <a:fillRect/>
          </a:stretch>
        </p:blipFill>
        <p:spPr>
          <a:xfrm>
            <a:off x="392854" y="9298375"/>
            <a:ext cx="1090508" cy="282224"/>
          </a:xfrm>
          <a:prstGeom prst="rect">
            <a:avLst/>
          </a:prstGeom>
          <a:ln w="12700">
            <a:miter lim="400000"/>
          </a:ln>
        </p:spPr>
      </p:pic>
      <p:sp>
        <p:nvSpPr>
          <p:cNvPr id="344" name="Slide Number"/>
          <p:cNvSpPr txBox="1">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amp; Bullets copy 2">
    <p:bg>
      <p:bgPr>
        <a:solidFill>
          <a:srgbClr val="FFFFFF"/>
        </a:solidFill>
        <a:effectLst/>
      </p:bgPr>
    </p:bg>
    <p:spTree>
      <p:nvGrpSpPr>
        <p:cNvPr id="1" name=""/>
        <p:cNvGrpSpPr/>
        <p:nvPr/>
      </p:nvGrpSpPr>
      <p:grpSpPr>
        <a:xfrm>
          <a:off x="0" y="0"/>
          <a:ext cx="0" cy="0"/>
          <a:chOff x="0" y="0"/>
          <a:chExt cx="0" cy="0"/>
        </a:xfrm>
      </p:grpSpPr>
      <p:pic>
        <p:nvPicPr>
          <p:cNvPr id="351" name="b2.png" descr="b2.png"/>
          <p:cNvPicPr>
            <a:picLocks noChangeAspect="1"/>
          </p:cNvPicPr>
          <p:nvPr/>
        </p:nvPicPr>
        <p:blipFill>
          <a:blip r:embed="rId2"/>
          <a:stretch>
            <a:fillRect/>
          </a:stretch>
        </p:blipFill>
        <p:spPr>
          <a:xfrm>
            <a:off x="-1" y="2451447"/>
            <a:ext cx="13004801" cy="7315201"/>
          </a:xfrm>
          <a:prstGeom prst="rect">
            <a:avLst/>
          </a:prstGeom>
          <a:ln w="12700">
            <a:miter lim="400000"/>
          </a:ln>
        </p:spPr>
      </p:pic>
      <p:sp>
        <p:nvSpPr>
          <p:cNvPr id="352" name="Title Text"/>
          <p:cNvSpPr txBox="1">
            <a:spLocks noGrp="1"/>
          </p:cNvSpPr>
          <p:nvPr>
            <p:ph type="title"/>
          </p:nvPr>
        </p:nvSpPr>
        <p:spPr>
          <a:xfrm>
            <a:off x="761999" y="1656079"/>
            <a:ext cx="11460482" cy="1026161"/>
          </a:xfrm>
          <a:prstGeom prst="rect">
            <a:avLst/>
          </a:prstGeom>
          <a:ln>
            <a:miter lim="400000"/>
          </a:ln>
        </p:spPr>
        <p:txBody>
          <a:bodyPr lIns="40640" tIns="40640" rIns="40640" bIns="40640"/>
          <a:lstStyle>
            <a:lvl1pPr defTabSz="388337">
              <a:defRPr sz="8200" b="1">
                <a:solidFill>
                  <a:srgbClr val="77777A"/>
                </a:solidFill>
                <a:uFillTx/>
                <a:latin typeface="Helvetica"/>
                <a:ea typeface="Helvetica"/>
                <a:cs typeface="Helvetica"/>
                <a:sym typeface="Helvetica"/>
              </a:defRPr>
            </a:lvl1pPr>
          </a:lstStyle>
          <a:p>
            <a:r>
              <a:t>Title Text</a:t>
            </a:r>
          </a:p>
        </p:txBody>
      </p:sp>
      <p:sp>
        <p:nvSpPr>
          <p:cNvPr id="353" name="Body Level One…"/>
          <p:cNvSpPr txBox="1">
            <a:spLocks noGrp="1"/>
          </p:cNvSpPr>
          <p:nvPr>
            <p:ph type="body" sz="half" idx="1"/>
          </p:nvPr>
        </p:nvSpPr>
        <p:spPr>
          <a:xfrm>
            <a:off x="761999" y="2844799"/>
            <a:ext cx="11460482" cy="4236721"/>
          </a:xfrm>
          <a:prstGeom prst="rect">
            <a:avLst/>
          </a:prstGeom>
        </p:spPr>
        <p:txBody>
          <a:bodyPr lIns="40640" tIns="40640" rIns="40640" bIns="40640"/>
          <a:lstStyle>
            <a:lvl1pPr marL="873125" indent="-555625" defTabSz="388337">
              <a:spcBef>
                <a:spcPts val="1600"/>
              </a:spcBef>
              <a:buClrTx/>
              <a:buSzPct val="29000"/>
              <a:buFont typeface="Helvetica"/>
              <a:buBlip>
                <a:blip r:embed="rId3"/>
              </a:buBlip>
              <a:defRPr sz="5000">
                <a:solidFill>
                  <a:srgbClr val="77777A"/>
                </a:solidFill>
                <a:uFillTx/>
                <a:latin typeface="Helvetica"/>
                <a:ea typeface="Helvetica"/>
                <a:cs typeface="Helvetica"/>
                <a:sym typeface="Helvetica"/>
              </a:defRPr>
            </a:lvl1pPr>
            <a:lvl2pPr marL="1317625" indent="-555625" defTabSz="388337">
              <a:spcBef>
                <a:spcPts val="1600"/>
              </a:spcBef>
              <a:buClrTx/>
              <a:buSzPct val="29000"/>
              <a:buFont typeface="Helvetica"/>
              <a:buBlip>
                <a:blip r:embed="rId3"/>
              </a:buBlip>
              <a:defRPr sz="5000">
                <a:solidFill>
                  <a:srgbClr val="77777A"/>
                </a:solidFill>
                <a:uFillTx/>
                <a:latin typeface="Helvetica"/>
                <a:ea typeface="Helvetica"/>
                <a:cs typeface="Helvetica"/>
                <a:sym typeface="Helvetica"/>
              </a:defRPr>
            </a:lvl2pPr>
            <a:lvl3pPr marL="1762125" indent="-555625" defTabSz="388337">
              <a:spcBef>
                <a:spcPts val="1600"/>
              </a:spcBef>
              <a:buClrTx/>
              <a:buSzPct val="29000"/>
              <a:buFont typeface="Helvetica"/>
              <a:buBlip>
                <a:blip r:embed="rId3"/>
              </a:buBlip>
              <a:defRPr sz="5000">
                <a:solidFill>
                  <a:srgbClr val="77777A"/>
                </a:solidFill>
                <a:uFillTx/>
                <a:latin typeface="Helvetica"/>
                <a:ea typeface="Helvetica"/>
                <a:cs typeface="Helvetica"/>
                <a:sym typeface="Helvetica"/>
              </a:defRPr>
            </a:lvl3pPr>
            <a:lvl4pPr marL="2206625" indent="-555625" defTabSz="388337">
              <a:spcBef>
                <a:spcPts val="1600"/>
              </a:spcBef>
              <a:buClrTx/>
              <a:buSzPct val="29000"/>
              <a:buFont typeface="Helvetica"/>
              <a:buBlip>
                <a:blip r:embed="rId3"/>
              </a:buBlip>
              <a:defRPr sz="5000">
                <a:solidFill>
                  <a:srgbClr val="77777A"/>
                </a:solidFill>
                <a:uFillTx/>
                <a:latin typeface="Helvetica"/>
                <a:ea typeface="Helvetica"/>
                <a:cs typeface="Helvetica"/>
                <a:sym typeface="Helvetica"/>
              </a:defRPr>
            </a:lvl4pPr>
            <a:lvl5pPr marL="2651125" indent="-555625" defTabSz="388337">
              <a:spcBef>
                <a:spcPts val="1600"/>
              </a:spcBef>
              <a:buClrTx/>
              <a:buSzPct val="29000"/>
              <a:buFont typeface="Helvetica"/>
              <a:buBlip>
                <a:blip r:embed="rId3"/>
              </a:buBlip>
              <a:defRPr sz="5000">
                <a:solidFill>
                  <a:srgbClr val="77777A"/>
                </a:solidFill>
                <a:uFillTx/>
                <a:latin typeface="Helvetica"/>
                <a:ea typeface="Helvetica"/>
                <a:cs typeface="Helvetica"/>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354" name="Slide Number"/>
          <p:cNvSpPr txBox="1">
            <a:spLocks noGrp="1"/>
          </p:cNvSpPr>
          <p:nvPr>
            <p:ph type="sldNum" sz="quarter" idx="2"/>
          </p:nvPr>
        </p:nvSpPr>
        <p:spPr>
          <a:xfrm>
            <a:off x="6353810" y="8158480"/>
            <a:ext cx="297181" cy="322581"/>
          </a:xfrm>
          <a:prstGeom prst="rect">
            <a:avLst/>
          </a:prstGeom>
          <a:ln>
            <a:miter lim="400000"/>
          </a:ln>
        </p:spPr>
        <p:txBody>
          <a:bodyPr lIns="40640" tIns="40640" rIns="40640" bIns="40640" anchor="t"/>
          <a:lstStyle>
            <a:lvl1pPr algn="ctr" defTabSz="388337">
              <a:buClrTx/>
              <a:defRPr>
                <a:solidFill>
                  <a:srgbClr val="FFFFFF"/>
                </a:solidFill>
                <a:uFillTx/>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FFFFFF"/>
        </a:solidFill>
        <a:effectLst/>
      </p:bgPr>
    </p:bg>
    <p:spTree>
      <p:nvGrpSpPr>
        <p:cNvPr id="1" name=""/>
        <p:cNvGrpSpPr/>
        <p:nvPr/>
      </p:nvGrpSpPr>
      <p:grpSpPr>
        <a:xfrm>
          <a:off x="0" y="0"/>
          <a:ext cx="0" cy="0"/>
          <a:chOff x="0" y="0"/>
          <a:chExt cx="0" cy="0"/>
        </a:xfrm>
      </p:grpSpPr>
      <p:sp>
        <p:nvSpPr>
          <p:cNvPr id="361" name="Title Text"/>
          <p:cNvSpPr txBox="1">
            <a:spLocks noGrp="1"/>
          </p:cNvSpPr>
          <p:nvPr>
            <p:ph type="title"/>
          </p:nvPr>
        </p:nvSpPr>
        <p:spPr>
          <a:xfrm>
            <a:off x="650239" y="1512148"/>
            <a:ext cx="11704322" cy="1219201"/>
          </a:xfrm>
          <a:prstGeom prst="rect">
            <a:avLst/>
          </a:prstGeom>
          <a:ln>
            <a:miter lim="400000"/>
          </a:ln>
        </p:spPr>
        <p:txBody>
          <a:bodyPr lIns="48767" tIns="48767" rIns="48767" bIns="48767">
            <a:normAutofit/>
          </a:bodyPr>
          <a:lstStyle>
            <a:lvl1pPr defTabSz="1300480">
              <a:defRPr>
                <a:solidFill>
                  <a:srgbClr val="0071AD"/>
                </a:solidFill>
                <a:uFillTx/>
                <a:latin typeface="Helvetica Light"/>
                <a:ea typeface="Helvetica Light"/>
                <a:cs typeface="Helvetica Light"/>
                <a:sym typeface="Helvetica Light"/>
              </a:defRPr>
            </a:lvl1pPr>
          </a:lstStyle>
          <a:p>
            <a:r>
              <a:t>Title Text</a:t>
            </a:r>
          </a:p>
        </p:txBody>
      </p:sp>
      <p:sp>
        <p:nvSpPr>
          <p:cNvPr id="362" name="Body Level One…"/>
          <p:cNvSpPr txBox="1">
            <a:spLocks noGrp="1"/>
          </p:cNvSpPr>
          <p:nvPr>
            <p:ph type="body" sz="half" idx="1"/>
          </p:nvPr>
        </p:nvSpPr>
        <p:spPr>
          <a:xfrm>
            <a:off x="650239" y="2926080"/>
            <a:ext cx="5725566" cy="4827695"/>
          </a:xfrm>
          <a:prstGeom prst="rect">
            <a:avLst/>
          </a:prstGeom>
        </p:spPr>
        <p:txBody>
          <a:bodyPr lIns="48767" tIns="48767" rIns="48767" bIns="48767">
            <a:normAutofit/>
          </a:bodyPr>
          <a:lstStyle>
            <a:lvl1pPr marL="471487" indent="-471487" defTabSz="1300480">
              <a:buClrTx/>
              <a:defRPr>
                <a:uFillTx/>
              </a:defRPr>
            </a:lvl1pPr>
            <a:lvl2pPr marL="906235" indent="-449035" defTabSz="1300480">
              <a:spcBef>
                <a:spcPts val="1000"/>
              </a:spcBef>
              <a:buClrTx/>
              <a:defRPr sz="4400">
                <a:uFillTx/>
              </a:defRPr>
            </a:lvl2pPr>
            <a:lvl3pPr marL="1333500" indent="-419100" defTabSz="1300480">
              <a:spcBef>
                <a:spcPts val="1000"/>
              </a:spcBef>
              <a:buClrTx/>
              <a:defRPr sz="4400">
                <a:uFillTx/>
              </a:defRPr>
            </a:lvl3pPr>
            <a:lvl4pPr marL="1874520" indent="-502920" defTabSz="1300480">
              <a:spcBef>
                <a:spcPts val="1000"/>
              </a:spcBef>
              <a:buClrTx/>
              <a:defRPr sz="4400">
                <a:uFillTx/>
              </a:defRPr>
            </a:lvl4pPr>
            <a:lvl5pPr marL="2331720" indent="-502920" defTabSz="1300480">
              <a:spcBef>
                <a:spcPts val="1000"/>
              </a:spcBef>
              <a:buClrTx/>
              <a:defRPr sz="4400">
                <a:uFillTx/>
              </a:defRPr>
            </a:lvl5pPr>
          </a:lstStyle>
          <a:p>
            <a:r>
              <a:t>Body Level One</a:t>
            </a:r>
          </a:p>
          <a:p>
            <a:pPr lvl="1"/>
            <a:r>
              <a:t>Body Level Two</a:t>
            </a:r>
          </a:p>
          <a:p>
            <a:pPr lvl="2"/>
            <a:r>
              <a:t>Body Level Three</a:t>
            </a:r>
          </a:p>
          <a:p>
            <a:pPr lvl="3"/>
            <a:r>
              <a:t>Body Level Four</a:t>
            </a:r>
          </a:p>
          <a:p>
            <a:pPr lvl="4"/>
            <a:r>
              <a:t>Body Level Five</a:t>
            </a:r>
          </a:p>
        </p:txBody>
      </p:sp>
      <p:sp>
        <p:nvSpPr>
          <p:cNvPr id="363" name="Slide Number"/>
          <p:cNvSpPr txBox="1">
            <a:spLocks noGrp="1"/>
          </p:cNvSpPr>
          <p:nvPr>
            <p:ph type="sldNum" sz="quarter" idx="2"/>
          </p:nvPr>
        </p:nvSpPr>
        <p:spPr>
          <a:xfrm>
            <a:off x="6285653" y="7802457"/>
            <a:ext cx="3034455" cy="393701"/>
          </a:xfrm>
          <a:prstGeom prst="rect">
            <a:avLst/>
          </a:prstGeom>
          <a:ln>
            <a:miter lim="400000"/>
          </a:ln>
        </p:spPr>
        <p:txBody>
          <a:bodyPr lIns="48767" tIns="48767" rIns="48767" bIns="48767"/>
          <a:lstStyle>
            <a:lvl1pPr defTabSz="1300480">
              <a:buClrTx/>
              <a:defRPr>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0" name="Title Text"/>
          <p:cNvSpPr txBox="1">
            <a:spLocks noGrp="1"/>
          </p:cNvSpPr>
          <p:nvPr>
            <p:ph type="title"/>
          </p:nvPr>
        </p:nvSpPr>
        <p:spPr>
          <a:xfrm>
            <a:off x="2113279" y="2167332"/>
            <a:ext cx="8778241" cy="1016088"/>
          </a:xfrm>
          <a:prstGeom prst="rect">
            <a:avLst/>
          </a:prstGeom>
          <a:ln>
            <a:miter lim="400000"/>
          </a:ln>
        </p:spPr>
        <p:txBody>
          <a:bodyPr lIns="48767" tIns="48767" rIns="48767" bIns="48767"/>
          <a:lstStyle>
            <a:lvl1pPr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371" name="Body Level One…"/>
          <p:cNvSpPr txBox="1">
            <a:spLocks noGrp="1"/>
          </p:cNvSpPr>
          <p:nvPr>
            <p:ph type="body" sz="quarter" idx="1"/>
          </p:nvPr>
        </p:nvSpPr>
        <p:spPr>
          <a:xfrm>
            <a:off x="2113279" y="3413761"/>
            <a:ext cx="4294175" cy="4206240"/>
          </a:xfrm>
          <a:prstGeom prst="rect">
            <a:avLst/>
          </a:prstGeom>
        </p:spPr>
        <p:txBody>
          <a:bodyPr lIns="48767" tIns="48767" rIns="48767" bIns="48767">
            <a:normAutofit/>
          </a:bodyPr>
          <a:lstStyle>
            <a:lvl1pPr marL="391885" indent="-391885" defTabSz="866986">
              <a:spcBef>
                <a:spcPts val="800"/>
              </a:spcBef>
              <a:buClrTx/>
              <a:defRPr sz="3600">
                <a:solidFill>
                  <a:srgbClr val="6C6C6C"/>
                </a:solidFill>
                <a:uFillTx/>
                <a:latin typeface="Helvetica Light"/>
                <a:ea typeface="Helvetica Light"/>
                <a:cs typeface="Helvetica Light"/>
                <a:sym typeface="Helvetica Light"/>
              </a:defRPr>
            </a:lvl1pPr>
            <a:lvl2pPr marL="914400" indent="-457200" defTabSz="866986">
              <a:spcBef>
                <a:spcPts val="800"/>
              </a:spcBef>
              <a:buClrTx/>
              <a:defRPr sz="3600">
                <a:solidFill>
                  <a:srgbClr val="6C6C6C"/>
                </a:solidFill>
                <a:uFillTx/>
                <a:latin typeface="Helvetica Light"/>
                <a:ea typeface="Helvetica Light"/>
                <a:cs typeface="Helvetica Light"/>
                <a:sym typeface="Helvetica Light"/>
              </a:defRPr>
            </a:lvl2pPr>
            <a:lvl3pPr marL="1328057" indent="-413657" defTabSz="866986">
              <a:buClrTx/>
              <a:defRPr sz="3600">
                <a:solidFill>
                  <a:srgbClr val="6C6C6C"/>
                </a:solidFill>
                <a:uFillTx/>
                <a:latin typeface="Helvetica Light"/>
                <a:ea typeface="Helvetica Light"/>
                <a:cs typeface="Helvetica Light"/>
                <a:sym typeface="Helvetica Light"/>
              </a:defRPr>
            </a:lvl3pPr>
            <a:lvl4pPr marL="2194559" indent="-822959" defTabSz="866986">
              <a:spcBef>
                <a:spcPts val="800"/>
              </a:spcBef>
              <a:buClrTx/>
              <a:defRPr sz="3600">
                <a:solidFill>
                  <a:srgbClr val="6C6C6C"/>
                </a:solidFill>
                <a:uFillTx/>
                <a:latin typeface="Helvetica Light"/>
                <a:ea typeface="Helvetica Light"/>
                <a:cs typeface="Helvetica Light"/>
                <a:sym typeface="Helvetica Light"/>
              </a:defRPr>
            </a:lvl4pPr>
            <a:lvl5pPr marL="2240279" indent="-411479" defTabSz="866986">
              <a:spcBef>
                <a:spcPts val="800"/>
              </a:spcBef>
              <a:buClrTx/>
              <a:defRPr sz="36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72" name="Slide Number"/>
          <p:cNvSpPr txBox="1">
            <a:spLocks noGrp="1"/>
          </p:cNvSpPr>
          <p:nvPr>
            <p:ph type="sldNum" sz="quarter" idx="2"/>
          </p:nvPr>
        </p:nvSpPr>
        <p:spPr>
          <a:xfrm>
            <a:off x="8615680" y="7023862"/>
            <a:ext cx="2275841" cy="389637"/>
          </a:xfrm>
          <a:prstGeom prst="rect">
            <a:avLst/>
          </a:prstGeom>
          <a:ln>
            <a:miter lim="400000"/>
          </a:ln>
        </p:spPr>
        <p:txBody>
          <a:bodyPr wrap="square" lIns="48767" tIns="48767" rIns="48767" bIns="48767"/>
          <a:lstStyle>
            <a:lvl1pPr defTabSz="866986">
              <a:buClrTx/>
              <a:defRPr sz="20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pic>
        <p:nvPicPr>
          <p:cNvPr id="379" name="Picture 1" descr="Picture 1"/>
          <p:cNvPicPr>
            <a:picLocks noChangeAspect="1"/>
          </p:cNvPicPr>
          <p:nvPr/>
        </p:nvPicPr>
        <p:blipFill>
          <a:blip r:embed="rId2"/>
          <a:stretch>
            <a:fillRect/>
          </a:stretch>
        </p:blipFill>
        <p:spPr>
          <a:xfrm>
            <a:off x="1625599" y="2133599"/>
            <a:ext cx="9753602" cy="5486401"/>
          </a:xfrm>
          <a:prstGeom prst="rect">
            <a:avLst/>
          </a:prstGeom>
          <a:ln w="12700">
            <a:miter lim="400000"/>
          </a:ln>
        </p:spPr>
      </p:pic>
      <p:sp>
        <p:nvSpPr>
          <p:cNvPr id="380" name="Slide Number"/>
          <p:cNvSpPr txBox="1">
            <a:spLocks noGrp="1"/>
          </p:cNvSpPr>
          <p:nvPr>
            <p:ph type="sldNum" sz="quarter" idx="2"/>
          </p:nvPr>
        </p:nvSpPr>
        <p:spPr>
          <a:xfrm>
            <a:off x="6339839" y="7017512"/>
            <a:ext cx="2275842" cy="402337"/>
          </a:xfrm>
          <a:prstGeom prst="rect">
            <a:avLst/>
          </a:prstGeom>
          <a:ln>
            <a:miter lim="400000"/>
          </a:ln>
        </p:spPr>
        <p:txBody>
          <a:bodyPr lIns="48767" tIns="48767" rIns="48767" bIns="48767"/>
          <a:lstStyle>
            <a:lvl1pPr defTabSz="1300480">
              <a:buClrTx/>
              <a:defRPr sz="2000">
                <a:solidFill>
                  <a:srgbClr val="000000"/>
                </a:solidFill>
                <a:uFillTx/>
                <a:latin typeface="Helvetica"/>
                <a:ea typeface="Helvetica"/>
                <a:cs typeface="Helvetica"/>
                <a:sym typeface="Helvetica"/>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650238" y="1219199"/>
            <a:ext cx="11704324" cy="1805098"/>
          </a:xfrm>
          <a:prstGeom prst="rect">
            <a:avLst/>
          </a:prstGeom>
          <a:ln>
            <a:miter lim="400000"/>
          </a:ln>
        </p:spPr>
        <p:txBody>
          <a:bodyPr lIns="65022" tIns="65022" rIns="65022" bIns="65022">
            <a:normAutofit/>
          </a:bodyPr>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388" name="Body Level One…"/>
          <p:cNvSpPr txBox="1">
            <a:spLocks noGrp="1"/>
          </p:cNvSpPr>
          <p:nvPr>
            <p:ph type="body" sz="quarter" idx="1"/>
          </p:nvPr>
        </p:nvSpPr>
        <p:spPr>
          <a:xfrm>
            <a:off x="914864" y="3369392"/>
            <a:ext cx="3769394" cy="3198203"/>
          </a:xfrm>
          <a:prstGeom prst="rect">
            <a:avLst/>
          </a:prstGeom>
        </p:spPr>
        <p:txBody>
          <a:bodyPr lIns="65022" tIns="65022" rIns="65022" bIns="65022">
            <a:normAutofit/>
          </a:bodyPr>
          <a:lstStyle>
            <a:lvl1pPr marL="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0" indent="-623711" defTabSz="866986">
              <a:buClrTx/>
              <a:buFontTx/>
              <a:defRPr sz="3400">
                <a:solidFill>
                  <a:srgbClr val="6C6C6C"/>
                </a:solidFill>
                <a:uFillTx/>
                <a:latin typeface="Helvetica Light"/>
                <a:ea typeface="Helvetica Light"/>
                <a:cs typeface="Helvetica Light"/>
                <a:sym typeface="Helvetica Light"/>
              </a:defRPr>
            </a:lvl2pPr>
            <a:lvl3pPr marL="1400175"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8" indent="-777238"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89" name="Slide Number"/>
          <p:cNvSpPr txBox="1">
            <a:spLocks noGrp="1"/>
          </p:cNvSpPr>
          <p:nvPr>
            <p:ph type="sldNum" sz="quarter" idx="2"/>
          </p:nvPr>
        </p:nvSpPr>
        <p:spPr>
          <a:xfrm>
            <a:off x="11928594" y="7762834"/>
            <a:ext cx="425967" cy="472947"/>
          </a:xfrm>
          <a:prstGeom prst="rect">
            <a:avLst/>
          </a:prstGeom>
          <a:ln>
            <a:miter lim="400000"/>
          </a:ln>
        </p:spPr>
        <p:txBody>
          <a:bodyPr lIns="65022" tIns="65022" rIns="65022" bIns="65022"/>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6" name="Title Text"/>
          <p:cNvSpPr txBox="1">
            <a:spLocks noGrp="1"/>
          </p:cNvSpPr>
          <p:nvPr>
            <p:ph type="title"/>
          </p:nvPr>
        </p:nvSpPr>
        <p:spPr>
          <a:xfrm>
            <a:off x="650238" y="1253928"/>
            <a:ext cx="11704324" cy="1354784"/>
          </a:xfrm>
          <a:prstGeom prst="rect">
            <a:avLst/>
          </a:prstGeom>
          <a:ln>
            <a:miter lim="400000"/>
          </a:ln>
        </p:spPr>
        <p:txBody>
          <a:bodyPr lIns="65022" tIns="65022" rIns="65022" bIns="65022">
            <a:normAutofit/>
          </a:bodyPr>
          <a:lstStyle>
            <a:lvl1pPr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397" name="Body Level One…"/>
          <p:cNvSpPr txBox="1">
            <a:spLocks noGrp="1"/>
          </p:cNvSpPr>
          <p:nvPr>
            <p:ph type="body" sz="half" idx="1"/>
          </p:nvPr>
        </p:nvSpPr>
        <p:spPr>
          <a:xfrm>
            <a:off x="650238" y="2926081"/>
            <a:ext cx="5725569" cy="5608321"/>
          </a:xfrm>
          <a:prstGeom prst="rect">
            <a:avLst/>
          </a:prstGeom>
        </p:spPr>
        <p:txBody>
          <a:bodyPr lIns="65022" tIns="65022" rIns="65022" bIns="65022">
            <a:normAutofit/>
          </a:bodyPr>
          <a:lstStyle>
            <a:lvl1pPr marL="413657"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7" indent="-436637" defTabSz="866986">
              <a:buClrTx/>
              <a:defRPr sz="3800">
                <a:solidFill>
                  <a:srgbClr val="6C6C6C"/>
                </a:solidFill>
                <a:uFillTx/>
                <a:latin typeface="Helvetica Light"/>
                <a:ea typeface="Helvetica Light"/>
                <a:cs typeface="Helvetica Light"/>
                <a:sym typeface="Helvetica Light"/>
              </a:defRPr>
            </a:lvl3pPr>
            <a:lvl4pPr marL="2240278"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98" name="Slide Number"/>
          <p:cNvSpPr txBox="1">
            <a:spLocks noGrp="1"/>
          </p:cNvSpPr>
          <p:nvPr>
            <p:ph type="sldNum" sz="quarter" idx="2"/>
          </p:nvPr>
        </p:nvSpPr>
        <p:spPr>
          <a:xfrm>
            <a:off x="11928594" y="7762834"/>
            <a:ext cx="425967" cy="472947"/>
          </a:xfrm>
          <a:prstGeom prst="rect">
            <a:avLst/>
          </a:prstGeom>
          <a:ln>
            <a:miter lim="400000"/>
          </a:ln>
        </p:spPr>
        <p:txBody>
          <a:bodyPr lIns="65022" tIns="65022" rIns="65022" bIns="65022"/>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Title Text"/>
          <p:cNvSpPr txBox="1">
            <a:spLocks noGrp="1"/>
          </p:cNvSpPr>
          <p:nvPr>
            <p:ph type="title"/>
          </p:nvPr>
        </p:nvSpPr>
        <p:spPr>
          <a:xfrm>
            <a:off x="650238" y="1253928"/>
            <a:ext cx="11704324" cy="1354784"/>
          </a:xfrm>
          <a:prstGeom prst="rect">
            <a:avLst/>
          </a:prstGeom>
          <a:ln>
            <a:miter lim="400000"/>
          </a:ln>
        </p:spPr>
        <p:txBody>
          <a:bodyPr lIns="65022" tIns="65022" rIns="65022" bIns="65022">
            <a:normAutofit/>
          </a:bodyPr>
          <a:lstStyle>
            <a:lvl1pPr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406" name="Body Level One…"/>
          <p:cNvSpPr txBox="1">
            <a:spLocks noGrp="1"/>
          </p:cNvSpPr>
          <p:nvPr>
            <p:ph type="body" sz="half" idx="1"/>
          </p:nvPr>
        </p:nvSpPr>
        <p:spPr>
          <a:xfrm>
            <a:off x="650238" y="2926081"/>
            <a:ext cx="5725569" cy="5608321"/>
          </a:xfrm>
          <a:prstGeom prst="rect">
            <a:avLst/>
          </a:prstGeom>
        </p:spPr>
        <p:txBody>
          <a:bodyPr lIns="65022" tIns="65022" rIns="65022" bIns="65022">
            <a:normAutofit/>
          </a:bodyPr>
          <a:lstStyle>
            <a:lvl1pPr marL="413657"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7" indent="-436637" defTabSz="866986">
              <a:buClrTx/>
              <a:defRPr sz="3800">
                <a:solidFill>
                  <a:srgbClr val="6C6C6C"/>
                </a:solidFill>
                <a:uFillTx/>
                <a:latin typeface="Helvetica Light"/>
                <a:ea typeface="Helvetica Light"/>
                <a:cs typeface="Helvetica Light"/>
                <a:sym typeface="Helvetica Light"/>
              </a:defRPr>
            </a:lvl3pPr>
            <a:lvl4pPr marL="2240278" indent="-868678" defTabSz="866986">
              <a:spcBef>
                <a:spcPts val="800"/>
              </a:spcBef>
              <a:buClrTx/>
              <a:defRPr sz="3800">
                <a:solidFill>
                  <a:srgbClr val="6C6C6C"/>
                </a:solidFill>
                <a:uFillTx/>
                <a:latin typeface="Helvetica Light"/>
                <a:ea typeface="Helvetica Light"/>
                <a:cs typeface="Helvetica Light"/>
                <a:sym typeface="Helvetica Light"/>
              </a:defRPr>
            </a:lvl4pPr>
            <a:lvl5pPr marL="2263138" indent="-434338"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07" name="Slide Number"/>
          <p:cNvSpPr txBox="1">
            <a:spLocks noGrp="1"/>
          </p:cNvSpPr>
          <p:nvPr>
            <p:ph type="sldNum" sz="quarter" idx="2"/>
          </p:nvPr>
        </p:nvSpPr>
        <p:spPr>
          <a:xfrm>
            <a:off x="11928594" y="7762834"/>
            <a:ext cx="425967" cy="472947"/>
          </a:xfrm>
          <a:prstGeom prst="rect">
            <a:avLst/>
          </a:prstGeom>
          <a:ln>
            <a:miter lim="400000"/>
          </a:ln>
        </p:spPr>
        <p:txBody>
          <a:bodyPr lIns="65022" tIns="65022" rIns="65022" bIns="65022"/>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414" name="Title Text"/>
          <p:cNvSpPr txBox="1">
            <a:spLocks noGrp="1"/>
          </p:cNvSpPr>
          <p:nvPr>
            <p:ph type="title"/>
          </p:nvPr>
        </p:nvSpPr>
        <p:spPr>
          <a:xfrm>
            <a:off x="894196" y="1608667"/>
            <a:ext cx="11218102" cy="1413934"/>
          </a:xfrm>
          <a:prstGeom prst="rect">
            <a:avLst/>
          </a:prstGeom>
          <a:ln>
            <a:miter lim="400000"/>
          </a:ln>
        </p:spPr>
        <p:txBody>
          <a:bodyPr lIns="24383" tIns="24383" rIns="24383" bIns="24383">
            <a:normAutofit/>
          </a:bodyPr>
          <a:lstStyle>
            <a:lvl1pPr algn="l" defTabSz="1300480">
              <a:lnSpc>
                <a:spcPct val="90000"/>
              </a:lnSpc>
              <a:defRPr>
                <a:solidFill>
                  <a:srgbClr val="000000"/>
                </a:solidFill>
                <a:uFillTx/>
              </a:defRPr>
            </a:lvl1pPr>
          </a:lstStyle>
          <a:p>
            <a:r>
              <a:t>Title Text</a:t>
            </a:r>
          </a:p>
        </p:txBody>
      </p:sp>
      <p:sp>
        <p:nvSpPr>
          <p:cNvPr id="415" name="Body Level One…"/>
          <p:cNvSpPr txBox="1">
            <a:spLocks noGrp="1"/>
          </p:cNvSpPr>
          <p:nvPr>
            <p:ph type="body" idx="1"/>
          </p:nvPr>
        </p:nvSpPr>
        <p:spPr>
          <a:xfrm>
            <a:off x="894196" y="3166533"/>
            <a:ext cx="11218102" cy="4641428"/>
          </a:xfrm>
          <a:prstGeom prst="rect">
            <a:avLst/>
          </a:prstGeom>
        </p:spPr>
        <p:txBody>
          <a:bodyPr lIns="24383" tIns="24383" rIns="24383" bIns="24383">
            <a:normAutofit/>
          </a:bodyPr>
          <a:lstStyle>
            <a:lvl1pPr marL="310242" indent="-310242" defTabSz="1300480">
              <a:lnSpc>
                <a:spcPct val="90000"/>
              </a:lnSpc>
              <a:spcBef>
                <a:spcPts val="1400"/>
              </a:spcBef>
              <a:buClrTx/>
              <a:defRPr sz="3800">
                <a:uFillTx/>
              </a:defRPr>
            </a:lvl1pPr>
            <a:lvl2pPr marL="1276350" indent="-361950" defTabSz="1300480">
              <a:lnSpc>
                <a:spcPct val="90000"/>
              </a:lnSpc>
              <a:spcBef>
                <a:spcPts val="1400"/>
              </a:spcBef>
              <a:buClrTx/>
              <a:buChar char="•"/>
              <a:defRPr>
                <a:uFillTx/>
              </a:defRPr>
            </a:lvl2pPr>
            <a:lvl3pPr marL="2263139" indent="-434339" defTabSz="1300480">
              <a:lnSpc>
                <a:spcPct val="90000"/>
              </a:lnSpc>
              <a:spcBef>
                <a:spcPts val="1400"/>
              </a:spcBef>
              <a:buClrTx/>
              <a:defRPr sz="3800">
                <a:uFillTx/>
              </a:defRPr>
            </a:lvl3pPr>
            <a:lvl4pPr marL="3225800" indent="-482600" defTabSz="1300480">
              <a:lnSpc>
                <a:spcPct val="90000"/>
              </a:lnSpc>
              <a:spcBef>
                <a:spcPts val="1400"/>
              </a:spcBef>
              <a:buClrTx/>
              <a:buChar char="•"/>
              <a:defRPr sz="3800">
                <a:uFillTx/>
              </a:defRPr>
            </a:lvl4pPr>
            <a:lvl5pPr marL="4140200" indent="-482600" defTabSz="1300480">
              <a:lnSpc>
                <a:spcPct val="90000"/>
              </a:lnSpc>
              <a:spcBef>
                <a:spcPts val="1400"/>
              </a:spcBef>
              <a:buClrTx/>
              <a:buChar char="•"/>
              <a:defRPr sz="3800">
                <a:uFillTx/>
              </a:defRPr>
            </a:lvl5pPr>
          </a:lstStyle>
          <a:p>
            <a:r>
              <a:t>Body Level One</a:t>
            </a:r>
          </a:p>
          <a:p>
            <a:pPr lvl="1"/>
            <a:r>
              <a:t>Body Level Two</a:t>
            </a:r>
          </a:p>
          <a:p>
            <a:pPr lvl="2"/>
            <a:r>
              <a:t>Body Level Three</a:t>
            </a:r>
          </a:p>
          <a:p>
            <a:pPr lvl="3"/>
            <a:r>
              <a:t>Body Level Four</a:t>
            </a:r>
          </a:p>
          <a:p>
            <a:pPr lvl="4"/>
            <a:r>
              <a:t>Body Level Five</a:t>
            </a:r>
          </a:p>
        </p:txBody>
      </p:sp>
      <p:sp>
        <p:nvSpPr>
          <p:cNvPr id="416" name="Slide Number"/>
          <p:cNvSpPr txBox="1">
            <a:spLocks noGrp="1"/>
          </p:cNvSpPr>
          <p:nvPr>
            <p:ph type="sldNum" sz="quarter" idx="2"/>
          </p:nvPr>
        </p:nvSpPr>
        <p:spPr>
          <a:xfrm>
            <a:off x="11844853" y="8049006"/>
            <a:ext cx="267446" cy="290068"/>
          </a:xfrm>
          <a:prstGeom prst="rect">
            <a:avLst/>
          </a:prstGeom>
          <a:ln>
            <a:miter lim="400000"/>
          </a:ln>
        </p:spPr>
        <p:txBody>
          <a:bodyPr lIns="24383" tIns="24383" rIns="24383" bIns="24383"/>
          <a:lstStyle>
            <a:lvl1pPr defTabSz="325120">
              <a:buClrTx/>
              <a:defRPr>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FFFFFF"/>
        </a:solidFill>
        <a:effectLst/>
      </p:bgPr>
    </p:bg>
    <p:spTree>
      <p:nvGrpSpPr>
        <p:cNvPr id="1" name=""/>
        <p:cNvGrpSpPr/>
        <p:nvPr/>
      </p:nvGrpSpPr>
      <p:grpSpPr>
        <a:xfrm>
          <a:off x="0" y="0"/>
          <a:ext cx="0" cy="0"/>
          <a:chOff x="0" y="0"/>
          <a:chExt cx="0" cy="0"/>
        </a:xfrm>
      </p:grpSpPr>
      <p:sp>
        <p:nvSpPr>
          <p:cNvPr id="423" name="Title Text"/>
          <p:cNvSpPr txBox="1">
            <a:spLocks noGrp="1"/>
          </p:cNvSpPr>
          <p:nvPr>
            <p:ph type="title"/>
          </p:nvPr>
        </p:nvSpPr>
        <p:spPr>
          <a:xfrm>
            <a:off x="1534943" y="1795933"/>
            <a:ext cx="9934914" cy="609601"/>
          </a:xfrm>
          <a:prstGeom prst="rect">
            <a:avLst/>
          </a:prstGeom>
          <a:ln>
            <a:miter lim="400000"/>
          </a:ln>
        </p:spPr>
        <p:txBody>
          <a:bodyPr lIns="0" tIns="0" rIns="0" bIns="0" anchor="t">
            <a:normAutofit/>
          </a:bodyPr>
          <a:lstStyle>
            <a:lvl1pPr algn="l" defTabSz="1300480">
              <a:defRPr sz="5000" b="1">
                <a:solidFill>
                  <a:srgbClr val="FFFFFF"/>
                </a:solidFill>
                <a:uFillTx/>
                <a:latin typeface="Trebuchet MS"/>
                <a:ea typeface="Trebuchet MS"/>
                <a:cs typeface="Trebuchet MS"/>
                <a:sym typeface="Trebuchet MS"/>
              </a:defRPr>
            </a:lvl1pPr>
          </a:lstStyle>
          <a:p>
            <a:r>
              <a:t>Title Text</a:t>
            </a:r>
          </a:p>
        </p:txBody>
      </p:sp>
      <p:sp>
        <p:nvSpPr>
          <p:cNvPr id="424" name="Body Level One…"/>
          <p:cNvSpPr txBox="1">
            <a:spLocks noGrp="1"/>
          </p:cNvSpPr>
          <p:nvPr>
            <p:ph type="body" sz="quarter" idx="1"/>
          </p:nvPr>
        </p:nvSpPr>
        <p:spPr>
          <a:xfrm>
            <a:off x="224253" y="3708794"/>
            <a:ext cx="9239245" cy="262637"/>
          </a:xfrm>
          <a:prstGeom prst="rect">
            <a:avLst/>
          </a:prstGeom>
        </p:spPr>
        <p:txBody>
          <a:bodyPr lIns="0" tIns="0" rIns="0" bIns="0">
            <a:normAutofit/>
          </a:bodyPr>
          <a:lstStyle>
            <a:lvl1pPr marL="0" indent="0" defTabSz="1300480">
              <a:spcBef>
                <a:spcPts val="0"/>
              </a:spcBef>
              <a:buClrTx/>
              <a:buSzTx/>
              <a:buFontTx/>
              <a:buNone/>
              <a:defRPr sz="2200" b="1">
                <a:solidFill>
                  <a:srgbClr val="FFFFFF"/>
                </a:solidFill>
                <a:uFillTx/>
                <a:latin typeface="Arial"/>
                <a:ea typeface="Arial"/>
                <a:cs typeface="Arial"/>
                <a:sym typeface="Arial"/>
              </a:defRPr>
            </a:lvl1pPr>
            <a:lvl2pPr marL="0" indent="457200" defTabSz="1300480">
              <a:spcBef>
                <a:spcPts val="0"/>
              </a:spcBef>
              <a:buClrTx/>
              <a:buSzTx/>
              <a:buFontTx/>
              <a:buNone/>
              <a:defRPr sz="2200" b="1">
                <a:solidFill>
                  <a:srgbClr val="FFFFFF"/>
                </a:solidFill>
                <a:uFillTx/>
                <a:latin typeface="Arial"/>
                <a:ea typeface="Arial"/>
                <a:cs typeface="Arial"/>
                <a:sym typeface="Arial"/>
              </a:defRPr>
            </a:lvl2pPr>
            <a:lvl3pPr marL="0" indent="914400" defTabSz="1300480">
              <a:spcBef>
                <a:spcPts val="0"/>
              </a:spcBef>
              <a:buClrTx/>
              <a:buSzTx/>
              <a:buFontTx/>
              <a:buNone/>
              <a:defRPr sz="2200" b="1">
                <a:solidFill>
                  <a:srgbClr val="FFFFFF"/>
                </a:solidFill>
                <a:uFillTx/>
                <a:latin typeface="Arial"/>
                <a:ea typeface="Arial"/>
                <a:cs typeface="Arial"/>
                <a:sym typeface="Arial"/>
              </a:defRPr>
            </a:lvl3pPr>
            <a:lvl4pPr marL="0" indent="1371600" defTabSz="1300480">
              <a:spcBef>
                <a:spcPts val="0"/>
              </a:spcBef>
              <a:buClrTx/>
              <a:buSzTx/>
              <a:buFontTx/>
              <a:buNone/>
              <a:defRPr sz="2200" b="1">
                <a:solidFill>
                  <a:srgbClr val="FFFFFF"/>
                </a:solidFill>
                <a:uFillTx/>
                <a:latin typeface="Arial"/>
                <a:ea typeface="Arial"/>
                <a:cs typeface="Arial"/>
                <a:sym typeface="Arial"/>
              </a:defRPr>
            </a:lvl4pPr>
            <a:lvl5pPr marL="0" indent="1828800" defTabSz="1300480">
              <a:spcBef>
                <a:spcPts val="0"/>
              </a:spcBef>
              <a:buClrTx/>
              <a:buSzTx/>
              <a:buFontTx/>
              <a:buNone/>
              <a:defRPr sz="2200" b="1">
                <a:solidFill>
                  <a:srgbClr val="FFFFFF"/>
                </a:solidFill>
                <a:uFillTx/>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12032893" y="8022336"/>
            <a:ext cx="321668" cy="368301"/>
          </a:xfrm>
          <a:prstGeom prst="rect">
            <a:avLst/>
          </a:prstGeom>
          <a:ln>
            <a:miter lim="400000"/>
          </a:ln>
        </p:spPr>
        <p:txBody>
          <a:bodyPr lIns="0" tIns="0" rIns="0" bIns="0" anchor="t"/>
          <a:lstStyle>
            <a:lvl1pPr defTabSz="1300480">
              <a:buClrTx/>
              <a:defRPr sz="2400">
                <a:solidFill>
                  <a:srgbClr val="888888"/>
                </a:solidFill>
                <a:uFillTx/>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mol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4" name="Title Text"/>
          <p:cNvSpPr txBox="1">
            <a:spLocks noGrp="1"/>
          </p:cNvSpPr>
          <p:nvPr>
            <p:ph type="title"/>
          </p:nvPr>
        </p:nvSpPr>
        <p:spPr>
          <a:xfrm>
            <a:off x="650239" y="1264176"/>
            <a:ext cx="11704322" cy="1354784"/>
          </a:xfrm>
          <a:prstGeom prst="rect">
            <a:avLst/>
          </a:prstGeom>
          <a:ln>
            <a:miter lim="400000"/>
          </a:ln>
        </p:spPr>
        <p:txBody>
          <a:bodyPr lIns="65023" tIns="65023" rIns="65023" bIns="65023"/>
          <a:lstStyle>
            <a:lvl1pPr defTabSz="866986">
              <a:defRPr sz="6400" spc="640">
                <a:solidFill>
                  <a:srgbClr val="0071AD"/>
                </a:solidFill>
                <a:uFillTx/>
                <a:latin typeface="Helvetica Light"/>
                <a:ea typeface="Helvetica Light"/>
                <a:cs typeface="Helvetica Light"/>
                <a:sym typeface="Helvetica Light"/>
              </a:defRPr>
            </a:lvl1pPr>
          </a:lstStyle>
          <a:p>
            <a:r>
              <a:t>Title Text</a:t>
            </a:r>
          </a:p>
        </p:txBody>
      </p:sp>
      <p:sp>
        <p:nvSpPr>
          <p:cNvPr id="45" name="Body Level One…"/>
          <p:cNvSpPr txBox="1">
            <a:spLocks noGrp="1"/>
          </p:cNvSpPr>
          <p:nvPr>
            <p:ph type="body" sz="half" idx="1"/>
          </p:nvPr>
        </p:nvSpPr>
        <p:spPr>
          <a:xfrm>
            <a:off x="650239" y="2926081"/>
            <a:ext cx="5725567" cy="5608320"/>
          </a:xfrm>
          <a:prstGeom prst="rect">
            <a:avLst/>
          </a:prstGeom>
        </p:spPr>
        <p:txBody>
          <a:bodyPr lIns="65023" tIns="65023" rIns="65023" bIns="65023">
            <a:normAutofit/>
          </a:bodyPr>
          <a:lstStyle>
            <a:lvl1pPr marL="413657" indent="-413657" defTabSz="866986">
              <a:spcBef>
                <a:spcPts val="800"/>
              </a:spcBef>
              <a:buClrTx/>
              <a:defRPr sz="3800">
                <a:solidFill>
                  <a:srgbClr val="6C6C6C"/>
                </a:solidFill>
                <a:uFillTx/>
                <a:latin typeface="Helvetica Light"/>
                <a:ea typeface="Helvetica Light"/>
                <a:cs typeface="Helvetica Light"/>
                <a:sym typeface="Helvetica Light"/>
              </a:defRPr>
            </a:lvl1pPr>
            <a:lvl2pPr marL="939800" indent="-482600" defTabSz="866986">
              <a:spcBef>
                <a:spcPts val="800"/>
              </a:spcBef>
              <a:buClrTx/>
              <a:defRPr>
                <a:solidFill>
                  <a:srgbClr val="6C6C6C"/>
                </a:solidFill>
                <a:uFillTx/>
                <a:latin typeface="Helvetica Light"/>
                <a:ea typeface="Helvetica Light"/>
                <a:cs typeface="Helvetica Light"/>
                <a:sym typeface="Helvetica Light"/>
              </a:defRPr>
            </a:lvl2pPr>
            <a:lvl3pPr marL="1351038" indent="-436638" defTabSz="866986">
              <a:buClrTx/>
              <a:defRPr sz="3800">
                <a:solidFill>
                  <a:srgbClr val="6C6C6C"/>
                </a:solidFill>
                <a:uFillTx/>
                <a:latin typeface="Helvetica Light"/>
                <a:ea typeface="Helvetica Light"/>
                <a:cs typeface="Helvetica Light"/>
                <a:sym typeface="Helvetica Light"/>
              </a:defRPr>
            </a:lvl3pPr>
            <a:lvl4pPr marL="2240279" indent="-868679" defTabSz="866986">
              <a:spcBef>
                <a:spcPts val="800"/>
              </a:spcBef>
              <a:buClrTx/>
              <a:defRPr sz="3800">
                <a:solidFill>
                  <a:srgbClr val="6C6C6C"/>
                </a:solidFill>
                <a:uFillTx/>
                <a:latin typeface="Helvetica Light"/>
                <a:ea typeface="Helvetica Light"/>
                <a:cs typeface="Helvetica Light"/>
                <a:sym typeface="Helvetica Light"/>
              </a:defRPr>
            </a:lvl4pPr>
            <a:lvl5pPr marL="2263139"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50238" y="1219199"/>
            <a:ext cx="11704325" cy="1805098"/>
          </a:xfrm>
          <a:prstGeom prst="rect">
            <a:avLst/>
          </a:prstGeom>
          <a:ln>
            <a:miter lim="400000"/>
          </a:ln>
        </p:spPr>
        <p:txBody>
          <a:bodyPr lIns="65022" tIns="65022" rIns="65022" bIns="65022">
            <a:normAutofit/>
          </a:bodyPr>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433" name="Body Level One…"/>
          <p:cNvSpPr txBox="1">
            <a:spLocks noGrp="1"/>
          </p:cNvSpPr>
          <p:nvPr>
            <p:ph type="body" sz="quarter" idx="1"/>
          </p:nvPr>
        </p:nvSpPr>
        <p:spPr>
          <a:xfrm>
            <a:off x="914864" y="3369392"/>
            <a:ext cx="3769394" cy="3198204"/>
          </a:xfrm>
          <a:prstGeom prst="rect">
            <a:avLst/>
          </a:prstGeom>
        </p:spPr>
        <p:txBody>
          <a:bodyPr lIns="65022" tIns="65022" rIns="65022" bIns="65022">
            <a:normAutofit/>
          </a:bodyPr>
          <a:lstStyle>
            <a:lvl1pPr marL="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09" indent="-623711" defTabSz="866986">
              <a:buClrTx/>
              <a:buFontTx/>
              <a:defRPr sz="3400">
                <a:solidFill>
                  <a:srgbClr val="6C6C6C"/>
                </a:solidFill>
                <a:uFillTx/>
                <a:latin typeface="Helvetica Light"/>
                <a:ea typeface="Helvetica Light"/>
                <a:cs typeface="Helvetica Light"/>
                <a:sym typeface="Helvetica Light"/>
              </a:defRPr>
            </a:lvl2pPr>
            <a:lvl3pPr marL="1400175"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8" indent="-777238"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11928597" y="7762835"/>
            <a:ext cx="425965" cy="472945"/>
          </a:xfrm>
          <a:prstGeom prst="rect">
            <a:avLst/>
          </a:prstGeom>
          <a:ln>
            <a:miter lim="400000"/>
          </a:ln>
        </p:spPr>
        <p:txBody>
          <a:bodyPr lIns="65022" tIns="65022" rIns="65022" bIns="65022"/>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 Top copy 2">
    <p:bg>
      <p:bgPr>
        <a:solidFill>
          <a:srgbClr val="FFFFFF"/>
        </a:solidFill>
        <a:effectLst/>
      </p:bgPr>
    </p:bg>
    <p:spTree>
      <p:nvGrpSpPr>
        <p:cNvPr id="1" name=""/>
        <p:cNvGrpSpPr/>
        <p:nvPr/>
      </p:nvGrpSpPr>
      <p:grpSpPr>
        <a:xfrm>
          <a:off x="0" y="0"/>
          <a:ext cx="0" cy="0"/>
          <a:chOff x="0" y="0"/>
          <a:chExt cx="0" cy="0"/>
        </a:xfrm>
      </p:grpSpPr>
      <p:pic>
        <p:nvPicPr>
          <p:cNvPr id="441" name="SlideBackground.jpg" descr="SlideBackground.jpg"/>
          <p:cNvPicPr>
            <a:picLocks noChangeAspect="1"/>
          </p:cNvPicPr>
          <p:nvPr/>
        </p:nvPicPr>
        <p:blipFill>
          <a:blip r:embed="rId2"/>
          <a:stretch>
            <a:fillRect/>
          </a:stretch>
        </p:blipFill>
        <p:spPr>
          <a:xfrm>
            <a:off x="-2" y="1219199"/>
            <a:ext cx="13004803" cy="7315203"/>
          </a:xfrm>
          <a:prstGeom prst="rect">
            <a:avLst/>
          </a:prstGeom>
          <a:ln w="12700">
            <a:miter lim="400000"/>
          </a:ln>
        </p:spPr>
      </p:pic>
      <p:sp>
        <p:nvSpPr>
          <p:cNvPr id="442" name="Title Text"/>
          <p:cNvSpPr txBox="1">
            <a:spLocks noGrp="1"/>
          </p:cNvSpPr>
          <p:nvPr>
            <p:ph type="title"/>
          </p:nvPr>
        </p:nvSpPr>
        <p:spPr>
          <a:xfrm>
            <a:off x="2578099" y="1409699"/>
            <a:ext cx="7858128" cy="1828801"/>
          </a:xfrm>
          <a:prstGeom prst="rect">
            <a:avLst/>
          </a:prstGeom>
          <a:ln>
            <a:miter lim="400000"/>
          </a:ln>
        </p:spPr>
        <p:txBody>
          <a:bodyPr lIns="28575" tIns="28575" rIns="28575" bIns="28575">
            <a:normAutofit/>
          </a:bodyPr>
          <a:lstStyle>
            <a:lvl1pPr defTabSz="914400">
              <a:defRPr sz="7600">
                <a:solidFill>
                  <a:srgbClr val="000000"/>
                </a:solidFill>
                <a:uFill>
                  <a:solidFill>
                    <a:srgbClr val="000000"/>
                  </a:solidFill>
                </a:uFill>
                <a:latin typeface="Gill Sans"/>
                <a:ea typeface="Gill Sans"/>
                <a:cs typeface="Gill Sans"/>
                <a:sym typeface="Gill Sans"/>
              </a:defRPr>
            </a:lvl1pPr>
          </a:lstStyle>
          <a:p>
            <a:r>
              <a:t>Title Text</a:t>
            </a:r>
          </a:p>
        </p:txBody>
      </p:sp>
      <p:sp>
        <p:nvSpPr>
          <p:cNvPr id="443" name="Slide Number"/>
          <p:cNvSpPr txBox="1">
            <a:spLocks noGrp="1"/>
          </p:cNvSpPr>
          <p:nvPr>
            <p:ph type="sldNum" sz="quarter" idx="2"/>
          </p:nvPr>
        </p:nvSpPr>
        <p:spPr>
          <a:xfrm>
            <a:off x="6369050" y="8248650"/>
            <a:ext cx="266701" cy="279400"/>
          </a:xfrm>
          <a:prstGeom prst="rect">
            <a:avLst/>
          </a:prstGeom>
          <a:ln>
            <a:miter lim="400000"/>
          </a:ln>
        </p:spPr>
        <p:txBody>
          <a:bodyPr anchor="t"/>
          <a:lstStyle>
            <a:lvl1pPr algn="ctr" defTabSz="457200">
              <a:buClrTx/>
              <a:defRPr sz="1400">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ustom Layout">
    <p:bg>
      <p:bgPr>
        <a:solidFill>
          <a:srgbClr val="FFFFFF"/>
        </a:solidFill>
        <a:effectLst/>
      </p:bgPr>
    </p:bg>
    <p:spTree>
      <p:nvGrpSpPr>
        <p:cNvPr id="1" name=""/>
        <p:cNvGrpSpPr/>
        <p:nvPr/>
      </p:nvGrpSpPr>
      <p:grpSpPr>
        <a:xfrm>
          <a:off x="0" y="0"/>
          <a:ext cx="0" cy="0"/>
          <a:chOff x="0" y="0"/>
          <a:chExt cx="0" cy="0"/>
        </a:xfrm>
      </p:grpSpPr>
      <p:sp>
        <p:nvSpPr>
          <p:cNvPr id="53" name="Title Text"/>
          <p:cNvSpPr txBox="1">
            <a:spLocks noGrp="1"/>
          </p:cNvSpPr>
          <p:nvPr>
            <p:ph type="title"/>
          </p:nvPr>
        </p:nvSpPr>
        <p:spPr>
          <a:xfrm>
            <a:off x="650239" y="1219199"/>
            <a:ext cx="11704322" cy="1805097"/>
          </a:xfrm>
          <a:prstGeom prst="rect">
            <a:avLst/>
          </a:prstGeom>
          <a:ln>
            <a:miter lim="400000"/>
          </a:ln>
        </p:spPr>
        <p:txBody>
          <a:bodyPr lIns="65023" tIns="65023" rIns="65023" bIns="65023"/>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54" name="Body Level One…"/>
          <p:cNvSpPr txBox="1">
            <a:spLocks noGrp="1"/>
          </p:cNvSpPr>
          <p:nvPr>
            <p:ph type="body" sz="quarter" idx="1"/>
          </p:nvPr>
        </p:nvSpPr>
        <p:spPr>
          <a:xfrm>
            <a:off x="975294" y="5919353"/>
            <a:ext cx="3243281" cy="2615047"/>
          </a:xfrm>
          <a:prstGeom prst="rect">
            <a:avLst/>
          </a:prstGeom>
        </p:spPr>
        <p:txBody>
          <a:bodyPr lIns="65023" tIns="65023" rIns="65023" bIns="65023"/>
          <a:lstStyle>
            <a:lvl1pPr marL="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428750" indent="-971550" defTabSz="866986">
              <a:buClrTx/>
              <a:buFontTx/>
              <a:defRPr sz="3400">
                <a:solidFill>
                  <a:srgbClr val="6C6C6C"/>
                </a:solidFill>
                <a:uFillTx/>
                <a:latin typeface="Helvetica Light"/>
                <a:ea typeface="Helvetica Light"/>
                <a:cs typeface="Helvetica Light"/>
                <a:sym typeface="Helvetica Light"/>
              </a:defRPr>
            </a:lvl2pPr>
            <a:lvl3pPr marL="1400175"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wo Content mo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 name="Title Text"/>
          <p:cNvSpPr txBox="1">
            <a:spLocks noGrp="1"/>
          </p:cNvSpPr>
          <p:nvPr>
            <p:ph type="title"/>
          </p:nvPr>
        </p:nvSpPr>
        <p:spPr>
          <a:xfrm>
            <a:off x="650239" y="1219199"/>
            <a:ext cx="11704322" cy="1805097"/>
          </a:xfrm>
          <a:prstGeom prst="rect">
            <a:avLst/>
          </a:prstGeom>
          <a:ln>
            <a:miter lim="400000"/>
          </a:ln>
        </p:spPr>
        <p:txBody>
          <a:bodyPr lIns="65023" tIns="65023" rIns="65023" bIns="65023"/>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63" name="Body Level One…"/>
          <p:cNvSpPr txBox="1">
            <a:spLocks noGrp="1"/>
          </p:cNvSpPr>
          <p:nvPr>
            <p:ph type="body" sz="quarter" idx="1"/>
          </p:nvPr>
        </p:nvSpPr>
        <p:spPr>
          <a:xfrm>
            <a:off x="914864" y="3369392"/>
            <a:ext cx="3769393" cy="3198202"/>
          </a:xfrm>
          <a:prstGeom prst="rect">
            <a:avLst/>
          </a:prstGeom>
        </p:spPr>
        <p:txBody>
          <a:bodyPr lIns="65023" tIns="65023" rIns="65023" bIns="65023"/>
          <a:lstStyle>
            <a:lvl1pPr marL="0" indent="0" defTabSz="866986">
              <a:spcBef>
                <a:spcPts val="900"/>
              </a:spcBef>
              <a:buClrTx/>
              <a:buSzTx/>
              <a:buFontTx/>
              <a:buNone/>
              <a:defRPr sz="3400">
                <a:solidFill>
                  <a:srgbClr val="6C6C6C"/>
                </a:solidFill>
                <a:uFillTx/>
                <a:latin typeface="Helvetica Light"/>
                <a:ea typeface="Helvetica Light"/>
                <a:cs typeface="Helvetica Light"/>
                <a:sym typeface="Helvetica Light"/>
              </a:defRPr>
            </a:lvl1pPr>
            <a:lvl2pPr marL="1080911" indent="-623711" defTabSz="866986">
              <a:buClrTx/>
              <a:buFontTx/>
              <a:defRPr sz="3400">
                <a:solidFill>
                  <a:srgbClr val="6C6C6C"/>
                </a:solidFill>
                <a:uFillTx/>
                <a:latin typeface="Helvetica Light"/>
                <a:ea typeface="Helvetica Light"/>
                <a:cs typeface="Helvetica Light"/>
                <a:sym typeface="Helvetica Light"/>
              </a:defRPr>
            </a:lvl2pPr>
            <a:lvl3pPr marL="1400175" indent="-485775" defTabSz="866986">
              <a:spcBef>
                <a:spcPts val="900"/>
              </a:spcBef>
              <a:buClrTx/>
              <a:buFontTx/>
              <a:defRPr>
                <a:solidFill>
                  <a:srgbClr val="6C6C6C"/>
                </a:solidFill>
                <a:uFillTx/>
                <a:latin typeface="Helvetica Light"/>
                <a:ea typeface="Helvetica Light"/>
                <a:cs typeface="Helvetica Light"/>
                <a:sym typeface="Helvetica Light"/>
              </a:defRPr>
            </a:lvl3pPr>
            <a:lvl4pPr marL="2148839" indent="-777239" defTabSz="866986">
              <a:spcBef>
                <a:spcPts val="900"/>
              </a:spcBef>
              <a:buClrTx/>
              <a:buFontTx/>
              <a:defRPr sz="3400">
                <a:solidFill>
                  <a:srgbClr val="6C6C6C"/>
                </a:solidFill>
                <a:uFillTx/>
                <a:latin typeface="Helvetica Light"/>
                <a:ea typeface="Helvetica Light"/>
                <a:cs typeface="Helvetica Light"/>
                <a:sym typeface="Helvetica Light"/>
              </a:defRPr>
            </a:lvl4pPr>
            <a:lvl5pPr marL="2217420" indent="-388620" defTabSz="866986">
              <a:spcBef>
                <a:spcPts val="900"/>
              </a:spcBef>
              <a:buClrTx/>
              <a:buFontTx/>
              <a:defRPr sz="34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Molecul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1" name="Title Text"/>
          <p:cNvSpPr txBox="1">
            <a:spLocks noGrp="1"/>
          </p:cNvSpPr>
          <p:nvPr>
            <p:ph type="title"/>
          </p:nvPr>
        </p:nvSpPr>
        <p:spPr>
          <a:xfrm>
            <a:off x="2113279" y="1317414"/>
            <a:ext cx="8778242" cy="1608666"/>
          </a:xfrm>
          <a:prstGeom prst="rect">
            <a:avLst/>
          </a:prstGeom>
          <a:ln>
            <a:miter lim="400000"/>
          </a:ln>
        </p:spPr>
        <p:txBody>
          <a:bodyPr lIns="48767" tIns="48767" rIns="48767" bIns="48767">
            <a:normAutofit/>
          </a:bodyPr>
          <a:lstStyle>
            <a:lvl1pPr defTabSz="487643">
              <a:defRPr sz="5600">
                <a:solidFill>
                  <a:srgbClr val="404040"/>
                </a:solidFill>
                <a:uFillTx/>
                <a:latin typeface="ApexNew-Book"/>
                <a:ea typeface="ApexNew-Book"/>
                <a:cs typeface="ApexNew-Book"/>
                <a:sym typeface="ApexNew-Book"/>
              </a:defRPr>
            </a:lvl1pPr>
          </a:lstStyle>
          <a:p>
            <a:r>
              <a:t>Title Text</a:t>
            </a:r>
          </a:p>
        </p:txBody>
      </p:sp>
      <p:sp>
        <p:nvSpPr>
          <p:cNvPr id="72" name="Slide Number"/>
          <p:cNvSpPr txBox="1">
            <a:spLocks noGrp="1"/>
          </p:cNvSpPr>
          <p:nvPr>
            <p:ph type="sldNum" sz="quarter" idx="2"/>
          </p:nvPr>
        </p:nvSpPr>
        <p:spPr>
          <a:xfrm>
            <a:off x="8615681" y="8088133"/>
            <a:ext cx="2275841" cy="211836"/>
          </a:xfrm>
          <a:prstGeom prst="rect">
            <a:avLst/>
          </a:prstGeom>
          <a:ln>
            <a:miter lim="400000"/>
          </a:ln>
        </p:spPr>
        <p:txBody>
          <a:bodyPr wrap="square" lIns="48767" tIns="48767" rIns="48767" bIns="48767"/>
          <a:lstStyle>
            <a:lvl1pPr defTabSz="487643">
              <a:buClrTx/>
              <a:defRPr sz="700">
                <a:solidFill>
                  <a:srgbClr val="888888"/>
                </a:solidFill>
                <a:uFillTx/>
              </a:defRPr>
            </a:lvl1pPr>
          </a:lstStyle>
          <a:p>
            <a:fld id="{86CB4B4D-7CA3-9044-876B-883B54F8677D}" type="slidenum">
              <a:t>‹#›</a:t>
            </a:fld>
            <a:endParaRPr/>
          </a:p>
        </p:txBody>
      </p:sp>
      <p:sp>
        <p:nvSpPr>
          <p:cNvPr id="73" name="Body Level One…"/>
          <p:cNvSpPr txBox="1">
            <a:spLocks noGrp="1"/>
          </p:cNvSpPr>
          <p:nvPr>
            <p:ph type="body" sz="half" idx="1"/>
          </p:nvPr>
        </p:nvSpPr>
        <p:spPr>
          <a:xfrm>
            <a:off x="2113279" y="2926079"/>
            <a:ext cx="8778242" cy="5608321"/>
          </a:xfrm>
          <a:prstGeom prst="rect">
            <a:avLst/>
          </a:prstGeom>
        </p:spPr>
        <p:txBody>
          <a:bodyPr lIns="48767" tIns="48767" rIns="48767" bIns="48767">
            <a:normAutofit/>
          </a:bodyPr>
          <a:lstStyle>
            <a:lvl1pPr marL="235726" indent="-235726" defTabSz="487643">
              <a:spcBef>
                <a:spcPts val="800"/>
              </a:spcBef>
              <a:buClrTx/>
              <a:defRPr sz="2200">
                <a:solidFill>
                  <a:srgbClr val="404040"/>
                </a:solidFill>
                <a:uFillTx/>
                <a:latin typeface="ApexNew-Book"/>
                <a:ea typeface="ApexNew-Book"/>
                <a:cs typeface="ApexNew-Book"/>
                <a:sym typeface="ApexNew-Book"/>
              </a:defRPr>
            </a:lvl1pPr>
            <a:lvl2pPr marL="492882" indent="-235727" defTabSz="487643">
              <a:spcBef>
                <a:spcPts val="800"/>
              </a:spcBef>
              <a:buClrTx/>
              <a:defRPr sz="2200">
                <a:solidFill>
                  <a:srgbClr val="404040"/>
                </a:solidFill>
                <a:uFillTx/>
                <a:latin typeface="ApexNew-Book"/>
                <a:ea typeface="ApexNew-Book"/>
                <a:cs typeface="ApexNew-Book"/>
                <a:sym typeface="ApexNew-Book"/>
              </a:defRPr>
            </a:lvl2pPr>
            <a:lvl3pPr marL="731904" indent="-217593" defTabSz="487643">
              <a:buClrTx/>
              <a:defRPr sz="2200">
                <a:solidFill>
                  <a:srgbClr val="404040"/>
                </a:solidFill>
                <a:uFillTx/>
                <a:latin typeface="ApexNew-Book"/>
                <a:ea typeface="ApexNew-Book"/>
                <a:cs typeface="ApexNew-Book"/>
                <a:sym typeface="ApexNew-Book"/>
              </a:defRPr>
            </a:lvl3pPr>
            <a:lvl4pPr marL="1028622" indent="-257156" defTabSz="487643">
              <a:spcBef>
                <a:spcPts val="800"/>
              </a:spcBef>
              <a:buClrTx/>
              <a:defRPr sz="2200">
                <a:solidFill>
                  <a:srgbClr val="404040"/>
                </a:solidFill>
                <a:uFillTx/>
                <a:latin typeface="ApexNew-Book"/>
                <a:ea typeface="ApexNew-Book"/>
                <a:cs typeface="ApexNew-Book"/>
                <a:sym typeface="ApexNew-Book"/>
              </a:defRPr>
            </a:lvl4pPr>
            <a:lvl5pPr marL="1285777" indent="-257156" defTabSz="487643">
              <a:spcBef>
                <a:spcPts val="800"/>
              </a:spcBef>
              <a:buClrTx/>
              <a:defRPr sz="2200">
                <a:solidFill>
                  <a:srgbClr val="404040"/>
                </a:solidFill>
                <a:uFillTx/>
                <a:latin typeface="ApexNew-Book"/>
                <a:ea typeface="ApexNew-Book"/>
                <a:cs typeface="ApexNew-Book"/>
                <a:sym typeface="ApexNew-Book"/>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2_Custom Layout">
    <p:bg>
      <p:bgPr>
        <a:solidFill>
          <a:srgbClr val="FFFFFF"/>
        </a:solidFill>
        <a:effectLst/>
      </p:bgPr>
    </p:bg>
    <p:spTree>
      <p:nvGrpSpPr>
        <p:cNvPr id="1" name=""/>
        <p:cNvGrpSpPr/>
        <p:nvPr/>
      </p:nvGrpSpPr>
      <p:grpSpPr>
        <a:xfrm>
          <a:off x="0" y="0"/>
          <a:ext cx="0" cy="0"/>
          <a:chOff x="0" y="0"/>
          <a:chExt cx="0" cy="0"/>
        </a:xfrm>
      </p:grpSpPr>
      <p:sp>
        <p:nvSpPr>
          <p:cNvPr id="80" name="Title Text"/>
          <p:cNvSpPr txBox="1">
            <a:spLocks noGrp="1"/>
          </p:cNvSpPr>
          <p:nvPr>
            <p:ph type="title"/>
          </p:nvPr>
        </p:nvSpPr>
        <p:spPr>
          <a:xfrm>
            <a:off x="650239" y="1317415"/>
            <a:ext cx="11704322" cy="1608665"/>
          </a:xfrm>
          <a:prstGeom prst="rect">
            <a:avLst/>
          </a:prstGeom>
          <a:ln>
            <a:miter lim="400000"/>
          </a:ln>
        </p:spPr>
        <p:txBody>
          <a:bodyPr lIns="65023" tIns="65023" rIns="65023" bIns="65023"/>
          <a:lstStyle>
            <a:lvl1pPr defTabSz="866986">
              <a:defRPr sz="5600" spc="560">
                <a:solidFill>
                  <a:srgbClr val="0071AD"/>
                </a:solidFill>
                <a:uFillTx/>
                <a:latin typeface="Helvetica Light"/>
                <a:ea typeface="Helvetica Light"/>
                <a:cs typeface="Helvetica Light"/>
                <a:sym typeface="Helvetica Light"/>
              </a:defRPr>
            </a:lvl1pPr>
          </a:lstStyle>
          <a:p>
            <a:r>
              <a:t>Title Text</a:t>
            </a:r>
          </a:p>
        </p:txBody>
      </p:sp>
      <p:sp>
        <p:nvSpPr>
          <p:cNvPr id="81" name="Body Level One…"/>
          <p:cNvSpPr txBox="1">
            <a:spLocks noGrp="1"/>
          </p:cNvSpPr>
          <p:nvPr>
            <p:ph type="body" idx="1"/>
          </p:nvPr>
        </p:nvSpPr>
        <p:spPr>
          <a:xfrm>
            <a:off x="650239" y="2944142"/>
            <a:ext cx="11704322" cy="5608321"/>
          </a:xfrm>
          <a:prstGeom prst="rect">
            <a:avLst/>
          </a:prstGeom>
        </p:spPr>
        <p:txBody>
          <a:bodyPr lIns="65023" tIns="65023" rIns="65023" bIns="65023">
            <a:normAutofit/>
          </a:bodyPr>
          <a:lstStyle>
            <a:lvl1pPr marL="390676" indent="-390676" defTabSz="866986">
              <a:spcBef>
                <a:spcPts val="800"/>
              </a:spcBef>
              <a:buClrTx/>
              <a:defRPr sz="3800">
                <a:solidFill>
                  <a:srgbClr val="6C6C6C"/>
                </a:solidFill>
                <a:uFillTx/>
                <a:latin typeface="Helvetica Light"/>
                <a:ea typeface="Helvetica Light"/>
                <a:cs typeface="Helvetica Light"/>
                <a:sym typeface="Helvetica Light"/>
              </a:defRPr>
            </a:lvl1pPr>
            <a:lvl2pPr marL="1000125" indent="-542925" defTabSz="866986">
              <a:spcBef>
                <a:spcPts val="800"/>
              </a:spcBef>
              <a:buClrTx/>
              <a:defRPr>
                <a:solidFill>
                  <a:srgbClr val="6C6C6C"/>
                </a:solidFill>
                <a:uFillTx/>
                <a:latin typeface="Helvetica Light"/>
                <a:ea typeface="Helvetica Light"/>
                <a:cs typeface="Helvetica Light"/>
                <a:sym typeface="Helvetica Light"/>
              </a:defRPr>
            </a:lvl2pPr>
            <a:lvl3pPr marL="1351038" indent="-436638" defTabSz="866986">
              <a:buClrTx/>
              <a:defRPr sz="3800">
                <a:solidFill>
                  <a:srgbClr val="6C6C6C"/>
                </a:solidFill>
                <a:uFillTx/>
                <a:latin typeface="Helvetica Light"/>
                <a:ea typeface="Helvetica Light"/>
                <a:cs typeface="Helvetica Light"/>
                <a:sym typeface="Helvetica Light"/>
              </a:defRPr>
            </a:lvl3pPr>
            <a:lvl4pPr marL="1923142" indent="-551542" defTabSz="866986">
              <a:spcBef>
                <a:spcPts val="800"/>
              </a:spcBef>
              <a:buClrTx/>
              <a:defRPr sz="3800">
                <a:solidFill>
                  <a:srgbClr val="6C6C6C"/>
                </a:solidFill>
                <a:uFillTx/>
                <a:latin typeface="Helvetica Light"/>
                <a:ea typeface="Helvetica Light"/>
                <a:cs typeface="Helvetica Light"/>
                <a:sym typeface="Helvetica Light"/>
              </a:defRPr>
            </a:lvl4pPr>
            <a:lvl5pPr marL="2263139" indent="-434339" defTabSz="866986">
              <a:spcBef>
                <a:spcPts val="800"/>
              </a:spcBef>
              <a:buClrTx/>
              <a:defRPr sz="3800">
                <a:solidFill>
                  <a:srgbClr val="6C6C6C"/>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xfrm>
            <a:off x="9320107" y="7769183"/>
            <a:ext cx="3034454" cy="460249"/>
          </a:xfrm>
          <a:prstGeom prst="rect">
            <a:avLst/>
          </a:prstGeom>
          <a:ln>
            <a:miter lim="400000"/>
          </a:ln>
        </p:spPr>
        <p:txBody>
          <a:bodyPr wrap="square" lIns="65023" tIns="65023" rIns="65023" bIns="65023"/>
          <a:lstStyle>
            <a:lvl1pPr defTabSz="866986">
              <a:buClrTx/>
              <a:defRPr sz="2200">
                <a:solidFill>
                  <a:srgbClr val="000000"/>
                </a:solidFill>
                <a:uFillTx/>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3"/>
          <a:srcRect/>
          <a:stretch>
            <a:fillRect/>
          </a:stretch>
        </a:blipFill>
        <a:effectLst/>
      </p:bgPr>
    </p:bg>
    <p:spTree>
      <p:nvGrpSpPr>
        <p:cNvPr id="1" name=""/>
        <p:cNvGrpSpPr/>
        <p:nvPr/>
      </p:nvGrpSpPr>
      <p:grpSpPr>
        <a:xfrm>
          <a:off x="0" y="0"/>
          <a:ext cx="0" cy="0"/>
          <a:chOff x="0" y="0"/>
          <a:chExt cx="0" cy="0"/>
        </a:xfrm>
      </p:grpSpPr>
      <p:pic>
        <p:nvPicPr>
          <p:cNvPr id="2" name="image.jpg" descr="image.jpg"/>
          <p:cNvPicPr>
            <a:picLocks noChangeAspect="1"/>
          </p:cNvPicPr>
          <p:nvPr/>
        </p:nvPicPr>
        <p:blipFill>
          <a:blip r:embed="rId54"/>
          <a:stretch>
            <a:fillRect/>
          </a:stretch>
        </p:blipFill>
        <p:spPr>
          <a:xfrm>
            <a:off x="0" y="0"/>
            <a:ext cx="13004800" cy="9753600"/>
          </a:xfrm>
          <a:prstGeom prst="rect">
            <a:avLst/>
          </a:prstGeom>
          <a:ln w="12700">
            <a:miter lim="400000"/>
          </a:ln>
        </p:spPr>
      </p:pic>
      <p:sp>
        <p:nvSpPr>
          <p:cNvPr id="3" name="Title Text"/>
          <p:cNvSpPr txBox="1">
            <a:spLocks noGrp="1"/>
          </p:cNvSpPr>
          <p:nvPr>
            <p:ph type="title"/>
          </p:nvPr>
        </p:nvSpPr>
        <p:spPr>
          <a:xfrm>
            <a:off x="647700" y="390596"/>
            <a:ext cx="11709400" cy="16256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lstStyle/>
          <a:p>
            <a:r>
              <a:t>Title Text</a:t>
            </a:r>
          </a:p>
        </p:txBody>
      </p:sp>
      <p:sp>
        <p:nvSpPr>
          <p:cNvPr id="4" name="Slide Number"/>
          <p:cNvSpPr txBox="1">
            <a:spLocks noGrp="1"/>
          </p:cNvSpPr>
          <p:nvPr>
            <p:ph type="sldNum" sz="quarter" idx="2"/>
          </p:nvPr>
        </p:nvSpPr>
        <p:spPr>
          <a:xfrm>
            <a:off x="12059682" y="9236286"/>
            <a:ext cx="294879" cy="317501"/>
          </a:xfrm>
          <a:prstGeom prst="rect">
            <a:avLst/>
          </a:prstGeom>
          <a:ln w="12700"/>
        </p:spPr>
        <p:txBody>
          <a:bodyPr wrap="none" lIns="38100" tIns="38100" rIns="38100" bIns="38100" anchor="ctr">
            <a:spAutoFit/>
          </a:bodyPr>
          <a:lstStyle>
            <a:lvl1pPr algn="r" defTabSz="1295400">
              <a:buClr>
                <a:srgbClr val="9A9A9A"/>
              </a:buClr>
              <a:defRPr sz="16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
        <p:nvSpPr>
          <p:cNvPr id="5" name="Body Level One…"/>
          <p:cNvSpPr txBox="1">
            <a:spLocks noGrp="1"/>
          </p:cNvSpPr>
          <p:nvPr>
            <p:ph type="body" idx="1"/>
          </p:nvPr>
        </p:nvSpPr>
        <p:spPr>
          <a:xfrm>
            <a:off x="647700" y="2273300"/>
            <a:ext cx="11709400" cy="7480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lstStyle>
            <a:lvl2pPr marL="742950" indent="-285750">
              <a:spcBef>
                <a:spcPts val="900"/>
              </a:spcBef>
              <a:buChar char="–"/>
              <a:defRPr sz="3800"/>
            </a:lvl2pPr>
            <a:lvl3pPr marL="1143000" indent="-228600">
              <a:spcBef>
                <a:spcPts val="800"/>
              </a:spcBef>
              <a:defRPr sz="3400"/>
            </a:lvl3pPr>
            <a:lvl4pPr marL="1600200" indent="-228600">
              <a:spcBef>
                <a:spcPts val="600"/>
              </a:spcBef>
              <a:buChar char="–"/>
              <a:defRPr sz="2800"/>
            </a:lvl4pPr>
            <a:lvl5pPr marL="2057400" indent="-228600">
              <a:spcBef>
                <a:spcPts val="600"/>
              </a:spcBef>
              <a:buChar char="»"/>
              <a:defRPr sz="2800"/>
            </a:lvl5p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Lst>
  <p:transition spd="med"/>
  <p:txStyles>
    <p:titleStyle>
      <a:lvl1pPr marL="0" marR="0" indent="0" algn="ctr" defTabSz="1295400" rtl="0" latinLnBrk="0">
        <a:lnSpc>
          <a:spcPct val="100000"/>
        </a:lnSpc>
        <a:spcBef>
          <a:spcPts val="0"/>
        </a:spcBef>
        <a:spcAft>
          <a:spcPts val="0"/>
        </a:spcAft>
        <a:buClrTx/>
        <a:buSzTx/>
        <a:buFontTx/>
        <a:buNone/>
        <a:tabLst/>
        <a:defRPr sz="6200" b="0" i="0" u="none" strike="noStrike" cap="none" spc="0" baseline="0">
          <a:solidFill>
            <a:srgbClr val="002F73"/>
          </a:solidFill>
          <a:uFill>
            <a:solidFill>
              <a:srgbClr val="002F73"/>
            </a:solidFill>
          </a:uFill>
          <a:latin typeface="Calibri"/>
          <a:ea typeface="Calibri"/>
          <a:cs typeface="Calibri"/>
          <a:sym typeface="Calibri"/>
        </a:defRPr>
      </a:lvl1pPr>
      <a:lvl2pPr marL="0" marR="0" indent="228600" algn="ctr" defTabSz="1295400" rtl="0" latinLnBrk="0">
        <a:lnSpc>
          <a:spcPct val="100000"/>
        </a:lnSpc>
        <a:spcBef>
          <a:spcPts val="0"/>
        </a:spcBef>
        <a:spcAft>
          <a:spcPts val="0"/>
        </a:spcAft>
        <a:buClrTx/>
        <a:buSzTx/>
        <a:buFontTx/>
        <a:buNone/>
        <a:tabLst/>
        <a:defRPr sz="6200" b="0" i="0" u="none" strike="noStrike" cap="none" spc="0" baseline="0">
          <a:solidFill>
            <a:srgbClr val="002F73"/>
          </a:solidFill>
          <a:uFill>
            <a:solidFill>
              <a:srgbClr val="002F73"/>
            </a:solidFill>
          </a:uFill>
          <a:latin typeface="Calibri"/>
          <a:ea typeface="Calibri"/>
          <a:cs typeface="Calibri"/>
          <a:sym typeface="Calibri"/>
        </a:defRPr>
      </a:lvl2pPr>
      <a:lvl3pPr marL="0" marR="0" indent="457200" algn="ctr" defTabSz="1295400" rtl="0" latinLnBrk="0">
        <a:lnSpc>
          <a:spcPct val="100000"/>
        </a:lnSpc>
        <a:spcBef>
          <a:spcPts val="0"/>
        </a:spcBef>
        <a:spcAft>
          <a:spcPts val="0"/>
        </a:spcAft>
        <a:buClrTx/>
        <a:buSzTx/>
        <a:buFontTx/>
        <a:buNone/>
        <a:tabLst/>
        <a:defRPr sz="6200" b="0" i="0" u="none" strike="noStrike" cap="none" spc="0" baseline="0">
          <a:solidFill>
            <a:srgbClr val="002F73"/>
          </a:solidFill>
          <a:uFill>
            <a:solidFill>
              <a:srgbClr val="002F73"/>
            </a:solidFill>
          </a:uFill>
          <a:latin typeface="Calibri"/>
          <a:ea typeface="Calibri"/>
          <a:cs typeface="Calibri"/>
          <a:sym typeface="Calibri"/>
        </a:defRPr>
      </a:lvl3pPr>
      <a:lvl4pPr marL="0" marR="0" indent="685800" algn="ctr" defTabSz="1295400" rtl="0" latinLnBrk="0">
        <a:lnSpc>
          <a:spcPct val="100000"/>
        </a:lnSpc>
        <a:spcBef>
          <a:spcPts val="0"/>
        </a:spcBef>
        <a:spcAft>
          <a:spcPts val="0"/>
        </a:spcAft>
        <a:buClrTx/>
        <a:buSzTx/>
        <a:buFontTx/>
        <a:buNone/>
        <a:tabLst/>
        <a:defRPr sz="6200" b="0" i="0" u="none" strike="noStrike" cap="none" spc="0" baseline="0">
          <a:solidFill>
            <a:srgbClr val="002F73"/>
          </a:solidFill>
          <a:uFill>
            <a:solidFill>
              <a:srgbClr val="002F73"/>
            </a:solidFill>
          </a:uFill>
          <a:latin typeface="Calibri"/>
          <a:ea typeface="Calibri"/>
          <a:cs typeface="Calibri"/>
          <a:sym typeface="Calibri"/>
        </a:defRPr>
      </a:lvl4pPr>
      <a:lvl5pPr marL="0" marR="0" indent="914400" algn="ctr" defTabSz="1295400" rtl="0" latinLnBrk="0">
        <a:lnSpc>
          <a:spcPct val="100000"/>
        </a:lnSpc>
        <a:spcBef>
          <a:spcPts val="0"/>
        </a:spcBef>
        <a:spcAft>
          <a:spcPts val="0"/>
        </a:spcAft>
        <a:buClrTx/>
        <a:buSzTx/>
        <a:buFontTx/>
        <a:buNone/>
        <a:tabLst/>
        <a:defRPr sz="6200" b="0" i="0" u="none" strike="noStrike" cap="none" spc="0" baseline="0">
          <a:solidFill>
            <a:srgbClr val="002F73"/>
          </a:solidFill>
          <a:uFill>
            <a:solidFill>
              <a:srgbClr val="002F73"/>
            </a:solidFill>
          </a:uFill>
          <a:latin typeface="Calibri"/>
          <a:ea typeface="Calibri"/>
          <a:cs typeface="Calibri"/>
          <a:sym typeface="Calibri"/>
        </a:defRPr>
      </a:lvl5pPr>
      <a:lvl6pPr marL="0" marR="0" indent="1143000" algn="ctr" defTabSz="1295400" rtl="0" latinLnBrk="0">
        <a:lnSpc>
          <a:spcPct val="100000"/>
        </a:lnSpc>
        <a:spcBef>
          <a:spcPts val="0"/>
        </a:spcBef>
        <a:spcAft>
          <a:spcPts val="0"/>
        </a:spcAft>
        <a:buClrTx/>
        <a:buSzTx/>
        <a:buFontTx/>
        <a:buNone/>
        <a:tabLst/>
        <a:defRPr sz="6200" b="0" i="0" u="none" strike="noStrike" cap="none" spc="0" baseline="0">
          <a:solidFill>
            <a:srgbClr val="002F73"/>
          </a:solidFill>
          <a:uFill>
            <a:solidFill>
              <a:srgbClr val="002F73"/>
            </a:solidFill>
          </a:uFill>
          <a:latin typeface="Calibri"/>
          <a:ea typeface="Calibri"/>
          <a:cs typeface="Calibri"/>
          <a:sym typeface="Calibri"/>
        </a:defRPr>
      </a:lvl6pPr>
      <a:lvl7pPr marL="0" marR="0" indent="1371600" algn="ctr" defTabSz="1295400" rtl="0" latinLnBrk="0">
        <a:lnSpc>
          <a:spcPct val="100000"/>
        </a:lnSpc>
        <a:spcBef>
          <a:spcPts val="0"/>
        </a:spcBef>
        <a:spcAft>
          <a:spcPts val="0"/>
        </a:spcAft>
        <a:buClrTx/>
        <a:buSzTx/>
        <a:buFontTx/>
        <a:buNone/>
        <a:tabLst/>
        <a:defRPr sz="6200" b="0" i="0" u="none" strike="noStrike" cap="none" spc="0" baseline="0">
          <a:solidFill>
            <a:srgbClr val="002F73"/>
          </a:solidFill>
          <a:uFill>
            <a:solidFill>
              <a:srgbClr val="002F73"/>
            </a:solidFill>
          </a:uFill>
          <a:latin typeface="Calibri"/>
          <a:ea typeface="Calibri"/>
          <a:cs typeface="Calibri"/>
          <a:sym typeface="Calibri"/>
        </a:defRPr>
      </a:lvl7pPr>
      <a:lvl8pPr marL="0" marR="0" indent="1600200" algn="ctr" defTabSz="1295400" rtl="0" latinLnBrk="0">
        <a:lnSpc>
          <a:spcPct val="100000"/>
        </a:lnSpc>
        <a:spcBef>
          <a:spcPts val="0"/>
        </a:spcBef>
        <a:spcAft>
          <a:spcPts val="0"/>
        </a:spcAft>
        <a:buClrTx/>
        <a:buSzTx/>
        <a:buFontTx/>
        <a:buNone/>
        <a:tabLst/>
        <a:defRPr sz="6200" b="0" i="0" u="none" strike="noStrike" cap="none" spc="0" baseline="0">
          <a:solidFill>
            <a:srgbClr val="002F73"/>
          </a:solidFill>
          <a:uFill>
            <a:solidFill>
              <a:srgbClr val="002F73"/>
            </a:solidFill>
          </a:uFill>
          <a:latin typeface="Calibri"/>
          <a:ea typeface="Calibri"/>
          <a:cs typeface="Calibri"/>
          <a:sym typeface="Calibri"/>
        </a:defRPr>
      </a:lvl8pPr>
      <a:lvl9pPr marL="0" marR="0" indent="1828800" algn="ctr" defTabSz="1295400" rtl="0" latinLnBrk="0">
        <a:lnSpc>
          <a:spcPct val="100000"/>
        </a:lnSpc>
        <a:spcBef>
          <a:spcPts val="0"/>
        </a:spcBef>
        <a:spcAft>
          <a:spcPts val="0"/>
        </a:spcAft>
        <a:buClrTx/>
        <a:buSzTx/>
        <a:buFontTx/>
        <a:buNone/>
        <a:tabLst/>
        <a:defRPr sz="6200" b="0" i="0" u="none" strike="noStrike" cap="none" spc="0" baseline="0">
          <a:solidFill>
            <a:srgbClr val="002F73"/>
          </a:solidFill>
          <a:uFill>
            <a:solidFill>
              <a:srgbClr val="002F73"/>
            </a:solidFill>
          </a:uFill>
          <a:latin typeface="Calibri"/>
          <a:ea typeface="Calibri"/>
          <a:cs typeface="Calibri"/>
          <a:sym typeface="Calibri"/>
        </a:defRPr>
      </a:lvl9pPr>
    </p:titleStyle>
    <p:bodyStyle>
      <a:lvl1pPr marL="342900" marR="0" indent="-342900"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Calibri"/>
          <a:ea typeface="Calibri"/>
          <a:cs typeface="Calibri"/>
          <a:sym typeface="Calibri"/>
        </a:defRPr>
      </a:lvl1pPr>
      <a:lvl2pPr marL="788068" marR="0" indent="-330868"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Calibri"/>
          <a:ea typeface="Calibri"/>
          <a:cs typeface="Calibri"/>
          <a:sym typeface="Calibri"/>
        </a:defRPr>
      </a:lvl2pPr>
      <a:lvl3pPr marL="1210235" marR="0" indent="-295835"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Calibri"/>
          <a:ea typeface="Calibri"/>
          <a:cs typeface="Calibri"/>
          <a:sym typeface="Calibri"/>
        </a:defRPr>
      </a:lvl3pPr>
      <a:lvl4pPr marL="1730828" marR="0" indent="-359228"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Calibri"/>
          <a:ea typeface="Calibri"/>
          <a:cs typeface="Calibri"/>
          <a:sym typeface="Calibri"/>
        </a:defRPr>
      </a:lvl4pPr>
      <a:lvl5pPr marL="2188028" marR="0" indent="-359228" algn="l" defTabSz="1295400" latinLnBrk="0">
        <a:lnSpc>
          <a:spcPct val="100000"/>
        </a:lnSpc>
        <a:spcBef>
          <a:spcPts val="1000"/>
        </a:spcBef>
        <a:spcAft>
          <a:spcPts val="0"/>
        </a:spcAft>
        <a:buClr>
          <a:srgbClr val="000000"/>
        </a:buClr>
        <a:buSzPct val="100000"/>
        <a:buFont typeface="Arial"/>
        <a:buChar char="•"/>
        <a:tabLst/>
        <a:defRPr sz="4400" b="0" i="0" u="none" strike="noStrike" cap="none" spc="0" baseline="0">
          <a:solidFill>
            <a:srgbClr val="000000"/>
          </a:solidFill>
          <a:uFill>
            <a:solidFill>
              <a:srgbClr val="000000"/>
            </a:solidFill>
          </a:uFill>
          <a:latin typeface="Calibri"/>
          <a:ea typeface="Calibri"/>
          <a:cs typeface="Calibri"/>
          <a:sym typeface="Calibri"/>
        </a:defRPr>
      </a:lvl5pPr>
      <a:lvl6pPr marL="26797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solidFill>
            <a:srgbClr val="000000"/>
          </a:solidFill>
          <a:uFill>
            <a:solidFill>
              <a:srgbClr val="000000"/>
            </a:solidFill>
          </a:uFill>
          <a:latin typeface="Calibri"/>
          <a:ea typeface="Calibri"/>
          <a:cs typeface="Calibri"/>
          <a:sym typeface="Calibri"/>
        </a:defRPr>
      </a:lvl6pPr>
      <a:lvl7pPr marL="30226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solidFill>
            <a:srgbClr val="000000"/>
          </a:solidFill>
          <a:uFill>
            <a:solidFill>
              <a:srgbClr val="000000"/>
            </a:solidFill>
          </a:uFill>
          <a:latin typeface="Calibri"/>
          <a:ea typeface="Calibri"/>
          <a:cs typeface="Calibri"/>
          <a:sym typeface="Calibri"/>
        </a:defRPr>
      </a:lvl7pPr>
      <a:lvl8pPr marL="33655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solidFill>
            <a:srgbClr val="000000"/>
          </a:solidFill>
          <a:uFill>
            <a:solidFill>
              <a:srgbClr val="000000"/>
            </a:solidFill>
          </a:uFill>
          <a:latin typeface="Calibri"/>
          <a:ea typeface="Calibri"/>
          <a:cs typeface="Calibri"/>
          <a:sym typeface="Calibri"/>
        </a:defRPr>
      </a:lvl8pPr>
      <a:lvl9pPr marL="3708400" marR="0" indent="-698500" algn="l" defTabSz="1295400" latinLnBrk="0">
        <a:lnSpc>
          <a:spcPct val="100000"/>
        </a:lnSpc>
        <a:spcBef>
          <a:spcPts val="1000"/>
        </a:spcBef>
        <a:spcAft>
          <a:spcPts val="0"/>
        </a:spcAft>
        <a:buClr>
          <a:srgbClr val="000000"/>
        </a:buClr>
        <a:buSzPct val="171000"/>
        <a:buFont typeface="Arial"/>
        <a:buChar char="•"/>
        <a:tabLst/>
        <a:defRPr sz="4400" b="0" i="0" u="none" strike="noStrike" cap="none" spc="0" baseline="0">
          <a:solidFill>
            <a:srgbClr val="000000"/>
          </a:solidFill>
          <a:uFill>
            <a:solidFill>
              <a:srgbClr val="000000"/>
            </a:solidFill>
          </a:uFill>
          <a:latin typeface="Calibri"/>
          <a:ea typeface="Calibri"/>
          <a:cs typeface="Calibri"/>
          <a:sym typeface="Calibri"/>
        </a:defRPr>
      </a:lvl9pPr>
    </p:bodyStyle>
    <p:otherStyle>
      <a:lvl1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solidFill>
            <a:schemeClr val="tx1"/>
          </a:solidFill>
          <a:uFill>
            <a:solidFill>
              <a:srgbClr val="9A9A9A"/>
            </a:solidFill>
          </a:uFill>
          <a:latin typeface="+mn-lt"/>
          <a:ea typeface="+mn-ea"/>
          <a:cs typeface="+mn-cs"/>
          <a:sym typeface="Calibri"/>
        </a:defRPr>
      </a:lvl1pPr>
      <a:lvl2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solidFill>
            <a:schemeClr val="tx1"/>
          </a:solidFill>
          <a:uFill>
            <a:solidFill>
              <a:srgbClr val="9A9A9A"/>
            </a:solidFill>
          </a:uFill>
          <a:latin typeface="+mn-lt"/>
          <a:ea typeface="+mn-ea"/>
          <a:cs typeface="+mn-cs"/>
          <a:sym typeface="Calibri"/>
        </a:defRPr>
      </a:lvl2pPr>
      <a:lvl3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solidFill>
            <a:schemeClr val="tx1"/>
          </a:solidFill>
          <a:uFill>
            <a:solidFill>
              <a:srgbClr val="9A9A9A"/>
            </a:solidFill>
          </a:uFill>
          <a:latin typeface="+mn-lt"/>
          <a:ea typeface="+mn-ea"/>
          <a:cs typeface="+mn-cs"/>
          <a:sym typeface="Calibri"/>
        </a:defRPr>
      </a:lvl3pPr>
      <a:lvl4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solidFill>
            <a:schemeClr val="tx1"/>
          </a:solidFill>
          <a:uFill>
            <a:solidFill>
              <a:srgbClr val="9A9A9A"/>
            </a:solidFill>
          </a:uFill>
          <a:latin typeface="+mn-lt"/>
          <a:ea typeface="+mn-ea"/>
          <a:cs typeface="+mn-cs"/>
          <a:sym typeface="Calibri"/>
        </a:defRPr>
      </a:lvl4pPr>
      <a:lvl5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solidFill>
            <a:schemeClr val="tx1"/>
          </a:solidFill>
          <a:uFill>
            <a:solidFill>
              <a:srgbClr val="9A9A9A"/>
            </a:solidFill>
          </a:uFill>
          <a:latin typeface="+mn-lt"/>
          <a:ea typeface="+mn-ea"/>
          <a:cs typeface="+mn-cs"/>
          <a:sym typeface="Calibri"/>
        </a:defRPr>
      </a:lvl5pPr>
      <a:lvl6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solidFill>
            <a:schemeClr val="tx1"/>
          </a:solidFill>
          <a:uFill>
            <a:solidFill>
              <a:srgbClr val="9A9A9A"/>
            </a:solidFill>
          </a:uFill>
          <a:latin typeface="+mn-lt"/>
          <a:ea typeface="+mn-ea"/>
          <a:cs typeface="+mn-cs"/>
          <a:sym typeface="Calibri"/>
        </a:defRPr>
      </a:lvl6pPr>
      <a:lvl7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solidFill>
            <a:schemeClr val="tx1"/>
          </a:solidFill>
          <a:uFill>
            <a:solidFill>
              <a:srgbClr val="9A9A9A"/>
            </a:solidFill>
          </a:uFill>
          <a:latin typeface="+mn-lt"/>
          <a:ea typeface="+mn-ea"/>
          <a:cs typeface="+mn-cs"/>
          <a:sym typeface="Calibri"/>
        </a:defRPr>
      </a:lvl7pPr>
      <a:lvl8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solidFill>
            <a:schemeClr val="tx1"/>
          </a:solidFill>
          <a:uFill>
            <a:solidFill>
              <a:srgbClr val="9A9A9A"/>
            </a:solidFill>
          </a:uFill>
          <a:latin typeface="+mn-lt"/>
          <a:ea typeface="+mn-ea"/>
          <a:cs typeface="+mn-cs"/>
          <a:sym typeface="Calibri"/>
        </a:defRPr>
      </a:lvl8pPr>
      <a:lvl9pPr marL="0" marR="0" indent="0" algn="r" defTabSz="1295400" latinLnBrk="0">
        <a:lnSpc>
          <a:spcPct val="100000"/>
        </a:lnSpc>
        <a:spcBef>
          <a:spcPts val="0"/>
        </a:spcBef>
        <a:spcAft>
          <a:spcPts val="0"/>
        </a:spcAft>
        <a:buClr>
          <a:srgbClr val="9A9A9A"/>
        </a:buClr>
        <a:buSzTx/>
        <a:buFontTx/>
        <a:buNone/>
        <a:tabLst/>
        <a:defRPr sz="1600" b="0" i="0" u="none" strike="noStrike" cap="none" spc="0" baseline="0">
          <a:solidFill>
            <a:schemeClr val="tx1"/>
          </a:solidFill>
          <a:uFill>
            <a:solidFill>
              <a:srgbClr val="9A9A9A"/>
            </a:solidFill>
          </a:u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67.png"/><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hyperlink" Target="http://www.ASEAGlobal.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ASEAGlobal.com"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chart" Target="../charts/chart2.xml"/><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100.tif"/><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103.png"/><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png"/><Relationship Id="rId3" Type="http://schemas.openxmlformats.org/officeDocument/2006/relationships/image" Target="../media/image104.jpeg"/><Relationship Id="rId7" Type="http://schemas.openxmlformats.org/officeDocument/2006/relationships/image" Target="../media/image108.jpeg"/><Relationship Id="rId12" Type="http://schemas.openxmlformats.org/officeDocument/2006/relationships/image" Target="../media/image113.png"/><Relationship Id="rId2" Type="http://schemas.openxmlformats.org/officeDocument/2006/relationships/notesSlide" Target="../notesSlides/notesSlide28.xml"/><Relationship Id="rId16" Type="http://schemas.openxmlformats.org/officeDocument/2006/relationships/image" Target="../media/image37.png"/><Relationship Id="rId1" Type="http://schemas.openxmlformats.org/officeDocument/2006/relationships/slideLayout" Target="../slideLayouts/slideLayout21.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png"/><Relationship Id="rId14" Type="http://schemas.openxmlformats.org/officeDocument/2006/relationships/image" Target="../media/image115.png"/></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117.png"/></Relationships>
</file>

<file path=ppt/slides/_rels/slide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2.xml"/><Relationship Id="rId1" Type="http://schemas.openxmlformats.org/officeDocument/2006/relationships/slideLayout" Target="../slideLayouts/slideLayout40.xml"/><Relationship Id="rId5" Type="http://schemas.openxmlformats.org/officeDocument/2006/relationships/image" Target="../media/image28.jpe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123.png"/></Relationships>
</file>

<file path=ppt/slides/_rels/slide4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139.jpeg"/><Relationship Id="rId3" Type="http://schemas.openxmlformats.org/officeDocument/2006/relationships/image" Target="../media/image129.png"/><Relationship Id="rId7" Type="http://schemas.openxmlformats.org/officeDocument/2006/relationships/image" Target="../media/image133.jpeg"/><Relationship Id="rId12" Type="http://schemas.openxmlformats.org/officeDocument/2006/relationships/image" Target="../media/image138.jpeg"/><Relationship Id="rId2" Type="http://schemas.openxmlformats.org/officeDocument/2006/relationships/image" Target="../media/image14.png"/><Relationship Id="rId1" Type="http://schemas.openxmlformats.org/officeDocument/2006/relationships/slideLayout" Target="../slideLayouts/slideLayout35.xml"/><Relationship Id="rId6" Type="http://schemas.openxmlformats.org/officeDocument/2006/relationships/image" Target="../media/image132.jpeg"/><Relationship Id="rId11" Type="http://schemas.openxmlformats.org/officeDocument/2006/relationships/image" Target="../media/image137.jpe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png"/><Relationship Id="rId14" Type="http://schemas.openxmlformats.org/officeDocument/2006/relationships/image" Target="../media/image140.png"/></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42.png"/><Relationship Id="rId1" Type="http://schemas.openxmlformats.org/officeDocument/2006/relationships/slideLayout" Target="../slideLayouts/slideLayout41.xml"/><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8.xml"/><Relationship Id="rId1" Type="http://schemas.openxmlformats.org/officeDocument/2006/relationships/slideLayout" Target="../slideLayouts/slideLayout11.xml"/><Relationship Id="rId5" Type="http://schemas.openxmlformats.org/officeDocument/2006/relationships/image" Target="../media/image149.png"/><Relationship Id="rId4" Type="http://schemas.openxmlformats.org/officeDocument/2006/relationships/image" Target="../media/image148.jpeg"/></Relationships>
</file>

<file path=ppt/slides/_rels/slide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152.tif"/><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155.png"/><Relationship Id="rId4" Type="http://schemas.openxmlformats.org/officeDocument/2006/relationships/image" Target="../media/image154.png"/></Relationships>
</file>

<file path=ppt/slides/_rels/slide5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59.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2.xml"/><Relationship Id="rId5" Type="http://schemas.openxmlformats.org/officeDocument/2006/relationships/image" Target="../media/image24.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 name="ASEA Molecules 2.png" descr="ASEA Molecules 2.png"/>
          <p:cNvPicPr>
            <a:picLocks noChangeAspect="1"/>
          </p:cNvPicPr>
          <p:nvPr/>
        </p:nvPicPr>
        <p:blipFill>
          <a:blip r:embed="rId2">
            <a:alphaModFix amt="37969"/>
          </a:blip>
          <a:stretch>
            <a:fillRect/>
          </a:stretch>
        </p:blipFill>
        <p:spPr>
          <a:xfrm rot="620369">
            <a:off x="-31516" y="1305175"/>
            <a:ext cx="2323254" cy="4930987"/>
          </a:xfrm>
          <a:prstGeom prst="rect">
            <a:avLst/>
          </a:prstGeom>
          <a:ln w="12700">
            <a:miter lim="400000"/>
          </a:ln>
        </p:spPr>
      </p:pic>
      <p:pic>
        <p:nvPicPr>
          <p:cNvPr id="453" name="kuala lumpur1.jpg" descr="kuala lumpur1.jpg"/>
          <p:cNvPicPr>
            <a:picLocks noChangeAspect="1"/>
          </p:cNvPicPr>
          <p:nvPr/>
        </p:nvPicPr>
        <p:blipFill>
          <a:blip r:embed="rId3"/>
          <a:stretch>
            <a:fillRect/>
          </a:stretch>
        </p:blipFill>
        <p:spPr>
          <a:xfrm>
            <a:off x="-1446191" y="-47157"/>
            <a:ext cx="14449382" cy="9847914"/>
          </a:xfrm>
          <a:prstGeom prst="rect">
            <a:avLst/>
          </a:prstGeom>
          <a:ln w="12700">
            <a:miter lim="400000"/>
          </a:ln>
        </p:spPr>
      </p:pic>
      <p:sp>
        <p:nvSpPr>
          <p:cNvPr id="454" name="Selamat Datang…"/>
          <p:cNvSpPr txBox="1">
            <a:spLocks noGrp="1"/>
          </p:cNvSpPr>
          <p:nvPr>
            <p:ph type="title"/>
          </p:nvPr>
        </p:nvSpPr>
        <p:spPr>
          <a:xfrm>
            <a:off x="427342" y="-114016"/>
            <a:ext cx="6090976" cy="3159350"/>
          </a:xfrm>
          <a:prstGeom prst="rect">
            <a:avLst/>
          </a:prstGeom>
        </p:spPr>
        <p:txBody>
          <a:bodyPr/>
          <a:lstStyle/>
          <a:p>
            <a:pPr algn="l">
              <a:defRPr sz="5400">
                <a:solidFill>
                  <a:srgbClr val="FFFFFF"/>
                </a:solidFill>
              </a:defRPr>
            </a:pPr>
            <a:r>
              <a:t>Selamat Datang</a:t>
            </a:r>
          </a:p>
          <a:p>
            <a:pPr algn="l">
              <a:defRPr sz="5400">
                <a:solidFill>
                  <a:srgbClr val="FFFFFF"/>
                </a:solidFill>
              </a:defRPr>
            </a:pPr>
            <a:r>
              <a:t>Welcome</a:t>
            </a:r>
          </a:p>
          <a:p>
            <a:pPr algn="l">
              <a:defRPr sz="5400">
                <a:solidFill>
                  <a:srgbClr val="FFFFFF"/>
                </a:solidFill>
              </a:defRPr>
            </a:pPr>
            <a:r>
              <a:t>歡迎</a:t>
            </a:r>
          </a:p>
        </p:txBody>
      </p:sp>
      <p:pic>
        <p:nvPicPr>
          <p:cNvPr id="455" name="ASEA_IndependentLogo1_White_Large.png" descr="ASEA_IndependentLogo1_White_Large.png"/>
          <p:cNvPicPr>
            <a:picLocks noChangeAspect="1"/>
          </p:cNvPicPr>
          <p:nvPr/>
        </p:nvPicPr>
        <p:blipFill>
          <a:blip r:embed="rId4"/>
          <a:stretch>
            <a:fillRect/>
          </a:stretch>
        </p:blipFill>
        <p:spPr>
          <a:xfrm>
            <a:off x="8721526" y="2711086"/>
            <a:ext cx="4238328" cy="2119165"/>
          </a:xfrm>
          <a:prstGeom prst="rect">
            <a:avLst/>
          </a:prstGeom>
          <a:ln w="12700">
            <a:miter lim="400000"/>
          </a:ln>
        </p:spPr>
      </p:pic>
      <p:pic>
        <p:nvPicPr>
          <p:cNvPr id="456" name="Picture 6" descr="Picture 6"/>
          <p:cNvPicPr>
            <a:picLocks noChangeAspect="1"/>
          </p:cNvPicPr>
          <p:nvPr/>
        </p:nvPicPr>
        <p:blipFill>
          <a:blip r:embed="rId5"/>
          <a:stretch>
            <a:fillRect/>
          </a:stretch>
        </p:blipFill>
        <p:spPr>
          <a:xfrm>
            <a:off x="6662137" y="2534441"/>
            <a:ext cx="2183309" cy="67851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55"/>
                                        </p:tgtEl>
                                        <p:attrNameLst>
                                          <p:attrName>style.visibility</p:attrName>
                                        </p:attrNameLst>
                                      </p:cBhvr>
                                      <p:to>
                                        <p:strVal val="visible"/>
                                      </p:to>
                                    </p:set>
                                    <p:animEffect transition="in" filter="fade">
                                      <p:cBhvr>
                                        <p:cTn id="7" dur="1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ASEA Redox is a                     Cell Signaling Supplement…"/>
          <p:cNvSpPr txBox="1">
            <a:spLocks noGrp="1"/>
          </p:cNvSpPr>
          <p:nvPr>
            <p:ph type="title"/>
          </p:nvPr>
        </p:nvSpPr>
        <p:spPr>
          <a:xfrm>
            <a:off x="1167997" y="-25706"/>
            <a:ext cx="11700589" cy="2730191"/>
          </a:xfrm>
          <a:prstGeom prst="rect">
            <a:avLst/>
          </a:prstGeom>
        </p:spPr>
        <p:txBody>
          <a:bodyPr/>
          <a:lstStyle/>
          <a:p>
            <a:pPr>
              <a:lnSpc>
                <a:spcPct val="90000"/>
              </a:lnSpc>
              <a:defRPr sz="4800" spc="480"/>
            </a:pPr>
            <a:r>
              <a:t>ASEA Redox is a                     Cell Signaling Supplement </a:t>
            </a:r>
          </a:p>
          <a:p>
            <a:pPr>
              <a:lnSpc>
                <a:spcPct val="90000"/>
              </a:lnSpc>
              <a:defRPr sz="4800" spc="480"/>
            </a:pPr>
            <a:r>
              <a:t>氧化還原信號科技</a:t>
            </a:r>
          </a:p>
        </p:txBody>
      </p:sp>
      <p:pic>
        <p:nvPicPr>
          <p:cNvPr id="506" name="Screen Shot 2018-03-31 at 9.56.44 AM.png" descr="Screen Shot 2018-03-31 at 9.56.44 AM.png"/>
          <p:cNvPicPr>
            <a:picLocks noChangeAspect="1"/>
          </p:cNvPicPr>
          <p:nvPr/>
        </p:nvPicPr>
        <p:blipFill>
          <a:blip r:embed="rId3"/>
          <a:srcRect r="1145" b="1666"/>
          <a:stretch>
            <a:fillRect/>
          </a:stretch>
        </p:blipFill>
        <p:spPr>
          <a:xfrm>
            <a:off x="2287739" y="2529445"/>
            <a:ext cx="9460940" cy="5395187"/>
          </a:xfrm>
          <a:prstGeom prst="rect">
            <a:avLst/>
          </a:prstGeom>
          <a:ln w="25400">
            <a:miter lim="400000"/>
          </a:ln>
          <a:effectLst>
            <a:outerShdw blurRad="127000" dist="76200" dir="2974802" rotWithShape="0">
              <a:srgbClr val="000000">
                <a:alpha val="60000"/>
              </a:srgbClr>
            </a:outerShdw>
          </a:effectLst>
        </p:spPr>
      </p:pic>
      <p:pic>
        <p:nvPicPr>
          <p:cNvPr id="507" name="inside out one size.png" descr="inside out one size.png"/>
          <p:cNvPicPr>
            <a:picLocks noChangeAspect="1"/>
          </p:cNvPicPr>
          <p:nvPr/>
        </p:nvPicPr>
        <p:blipFill>
          <a:blip r:embed="rId4"/>
          <a:stretch>
            <a:fillRect/>
          </a:stretch>
        </p:blipFill>
        <p:spPr>
          <a:xfrm>
            <a:off x="10118205" y="8132543"/>
            <a:ext cx="2409093" cy="1525759"/>
          </a:xfrm>
          <a:prstGeom prst="rect">
            <a:avLst/>
          </a:prstGeom>
          <a:ln w="12700">
            <a:miter lim="400000"/>
          </a:ln>
        </p:spPr>
      </p:pic>
      <p:grpSp>
        <p:nvGrpSpPr>
          <p:cNvPr id="511" name="Group"/>
          <p:cNvGrpSpPr/>
          <p:nvPr/>
        </p:nvGrpSpPr>
        <p:grpSpPr>
          <a:xfrm>
            <a:off x="-25170" y="1213298"/>
            <a:ext cx="2277928" cy="2265166"/>
            <a:chOff x="0" y="0"/>
            <a:chExt cx="2277927" cy="2265164"/>
          </a:xfrm>
        </p:grpSpPr>
        <p:sp>
          <p:nvSpPr>
            <p:cNvPr id="508" name="Group"/>
            <p:cNvSpPr/>
            <p:nvPr/>
          </p:nvSpPr>
          <p:spPr>
            <a:xfrm rot="5400000">
              <a:off x="459920" y="25730"/>
              <a:ext cx="1358088" cy="13066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5"/>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509" name="ASEA REDOX"/>
            <p:cNvSpPr txBox="1"/>
            <p:nvPr/>
          </p:nvSpPr>
          <p:spPr>
            <a:xfrm>
              <a:off x="362550" y="298316"/>
              <a:ext cx="1552828" cy="7614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b="1">
                  <a:solidFill>
                    <a:srgbClr val="2A71B9"/>
                  </a:solidFill>
                  <a:latin typeface="Helvetica"/>
                  <a:ea typeface="Helvetica"/>
                  <a:cs typeface="Helvetica"/>
                  <a:sym typeface="Helvetica"/>
                </a:defRPr>
              </a:lvl1pPr>
            </a:lstStyle>
            <a:p>
              <a:r>
                <a:t>ASEA REDOX</a:t>
              </a:r>
            </a:p>
          </p:txBody>
        </p:sp>
        <p:sp>
          <p:nvSpPr>
            <p:cNvPr id="510" name="Flagship       Cellular Health…"/>
            <p:cNvSpPr txBox="1"/>
            <p:nvPr/>
          </p:nvSpPr>
          <p:spPr>
            <a:xfrm>
              <a:off x="0" y="1297723"/>
              <a:ext cx="2277928" cy="967442"/>
            </a:xfrm>
            <a:prstGeom prst="rect">
              <a:avLst/>
            </a:prstGeom>
            <a:noFill/>
            <a:ln w="12700" cap="flat">
              <a:noFill/>
              <a:miter lim="400000"/>
            </a:ln>
            <a:effectLst>
              <a:outerShdw blurRad="50800" dist="50800" dir="2825792" rotWithShape="0">
                <a:srgbClr val="FFFFFF">
                  <a:alpha val="2947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1800" b="1">
                  <a:solidFill>
                    <a:srgbClr val="5CC1E8"/>
                  </a:solidFill>
                  <a:latin typeface="Stratum2"/>
                  <a:ea typeface="Stratum2"/>
                  <a:cs typeface="Stratum2"/>
                  <a:sym typeface="Stratum2"/>
                </a:defRPr>
              </a:pPr>
              <a:r>
                <a:t>Flagship       Cellular Health</a:t>
              </a:r>
            </a:p>
            <a:p>
              <a:pPr defTabSz="866986">
                <a:defRPr sz="1800" b="1">
                  <a:solidFill>
                    <a:srgbClr val="5CC1E8"/>
                  </a:solidFill>
                  <a:latin typeface="Stratum2"/>
                  <a:ea typeface="Stratum2"/>
                  <a:cs typeface="Stratum2"/>
                  <a:sym typeface="Stratum2"/>
                </a:defRPr>
              </a:pPr>
              <a:r>
                <a:t>Technology</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507"/>
                                        </p:tgtEl>
                                        <p:attrNameLst>
                                          <p:attrName>style.visibility</p:attrName>
                                        </p:attrNameLst>
                                      </p:cBhvr>
                                      <p:to>
                                        <p:strVal val="visible"/>
                                      </p:to>
                                    </p:set>
                                    <p:animEffect transition="in" filter="dissolve">
                                      <p:cBhvr>
                                        <p:cTn id="7" dur="1000"/>
                                        <p:tgtEl>
                                          <p:spTgt spid="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Redox Signaling Technology  氧化還原信號科技"/>
          <p:cNvSpPr txBox="1">
            <a:spLocks noGrp="1"/>
          </p:cNvSpPr>
          <p:nvPr>
            <p:ph type="title"/>
          </p:nvPr>
        </p:nvSpPr>
        <p:spPr>
          <a:xfrm>
            <a:off x="890261" y="230602"/>
            <a:ext cx="10729257" cy="2026661"/>
          </a:xfrm>
          <a:prstGeom prst="rect">
            <a:avLst/>
          </a:prstGeom>
        </p:spPr>
        <p:txBody>
          <a:bodyPr/>
          <a:lstStyle>
            <a:lvl1pPr marR="81279" indent="4464" defTabSz="921173">
              <a:defRPr sz="5000" b="1" spc="500">
                <a:solidFill>
                  <a:srgbClr val="002F73"/>
                </a:solidFill>
                <a:uFill>
                  <a:solidFill>
                    <a:srgbClr val="002F73"/>
                  </a:solidFill>
                </a:uFill>
                <a:latin typeface="Helvetica"/>
                <a:ea typeface="Helvetica"/>
                <a:cs typeface="Helvetica"/>
                <a:sym typeface="Helvetica"/>
              </a:defRPr>
            </a:lvl1pPr>
          </a:lstStyle>
          <a:p>
            <a:r>
              <a:t>Redox Signaling Technology  氧化還原信號科技</a:t>
            </a:r>
          </a:p>
        </p:txBody>
      </p:sp>
      <p:sp>
        <p:nvSpPr>
          <p:cNvPr id="516" name="Different…"/>
          <p:cNvSpPr txBox="1"/>
          <p:nvPr/>
        </p:nvSpPr>
        <p:spPr>
          <a:xfrm>
            <a:off x="1029611" y="2397467"/>
            <a:ext cx="7955771" cy="662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marL="40183" marR="40639" algn="l" defTabSz="647700">
              <a:buClr>
                <a:srgbClr val="A74A44"/>
              </a:buClr>
              <a:buFont typeface="Lucida Grande"/>
              <a:defRPr sz="4000" b="1" u="sng">
                <a:solidFill>
                  <a:srgbClr val="A74A44"/>
                </a:solidFill>
                <a:uFill>
                  <a:solidFill>
                    <a:srgbClr val="A74A44"/>
                  </a:solidFill>
                </a:uFill>
                <a:latin typeface="Lucida Grande"/>
                <a:ea typeface="Lucida Grande"/>
                <a:cs typeface="Lucida Grande"/>
                <a:sym typeface="Lucida Grande"/>
              </a:defRPr>
            </a:pPr>
            <a:r>
              <a:t>Different</a:t>
            </a:r>
          </a:p>
          <a:p>
            <a:pPr marL="57150" marR="40639" algn="l" defTabSz="647700">
              <a:buClr>
                <a:srgbClr val="000000"/>
              </a:buClr>
              <a:buSzPct val="77000"/>
              <a:buFont typeface="Times"/>
              <a:buChar char="•"/>
              <a:defRPr sz="4000">
                <a:solidFill>
                  <a:srgbClr val="000000"/>
                </a:solidFill>
                <a:uFill>
                  <a:solidFill>
                    <a:srgbClr val="000000"/>
                  </a:solidFill>
                </a:uFill>
                <a:latin typeface="Lucida Grande"/>
                <a:ea typeface="Lucida Grande"/>
                <a:cs typeface="Lucida Grande"/>
                <a:sym typeface="Lucida Grande"/>
              </a:defRPr>
            </a:pPr>
            <a:r>
              <a:t>True Category Creator</a:t>
            </a:r>
          </a:p>
          <a:p>
            <a:pPr marL="57150" marR="40639" algn="l" defTabSz="647700">
              <a:buClr>
                <a:srgbClr val="000000"/>
              </a:buClr>
              <a:buSzPct val="77000"/>
              <a:buFont typeface="Times"/>
              <a:buChar char="•"/>
              <a:defRPr sz="4000">
                <a:solidFill>
                  <a:srgbClr val="000000"/>
                </a:solidFill>
                <a:uFill>
                  <a:solidFill>
                    <a:srgbClr val="000000"/>
                  </a:solidFill>
                </a:uFill>
                <a:latin typeface="Lucida Grande"/>
                <a:ea typeface="Lucida Grande"/>
                <a:cs typeface="Lucida Grande"/>
                <a:sym typeface="Lucida Grande"/>
              </a:defRPr>
            </a:pPr>
            <a:r>
              <a:t>New Frontier of Science</a:t>
            </a:r>
          </a:p>
          <a:p>
            <a:pPr marL="40183" marR="40639" algn="l" defTabSz="647700">
              <a:buClr>
                <a:srgbClr val="000000"/>
              </a:buClr>
              <a:buFont typeface="Lucida Grande"/>
              <a:defRPr sz="2200">
                <a:solidFill>
                  <a:srgbClr val="000000"/>
                </a:solidFill>
                <a:uFill>
                  <a:solidFill>
                    <a:srgbClr val="000000"/>
                  </a:solidFill>
                </a:uFill>
                <a:latin typeface="Lucida Grande"/>
                <a:ea typeface="Lucida Grande"/>
                <a:cs typeface="Lucida Grande"/>
                <a:sym typeface="Lucida Grande"/>
              </a:defRPr>
            </a:pPr>
            <a:endParaRPr/>
          </a:p>
          <a:p>
            <a:pPr marL="40183" marR="40639" algn="l" defTabSz="647700">
              <a:buClr>
                <a:srgbClr val="A74A44"/>
              </a:buClr>
              <a:buFont typeface="Lucida Grande"/>
              <a:defRPr sz="4000" b="1" u="sng">
                <a:solidFill>
                  <a:srgbClr val="A74A44"/>
                </a:solidFill>
                <a:uFill>
                  <a:solidFill>
                    <a:srgbClr val="A74A44"/>
                  </a:solidFill>
                </a:uFill>
                <a:latin typeface="Lucida Grande"/>
                <a:ea typeface="Lucida Grande"/>
                <a:cs typeface="Lucida Grande"/>
                <a:sym typeface="Lucida Grande"/>
              </a:defRPr>
            </a:pPr>
            <a:r>
              <a:t>Sustainable</a:t>
            </a:r>
          </a:p>
          <a:p>
            <a:pPr marL="57150" marR="40639" algn="l" defTabSz="647700">
              <a:buClr>
                <a:srgbClr val="000000"/>
              </a:buClr>
              <a:buSzPct val="77000"/>
              <a:buFont typeface="Lucida Grande"/>
              <a:buChar char="•"/>
              <a:defRPr sz="4000">
                <a:solidFill>
                  <a:srgbClr val="000000"/>
                </a:solidFill>
                <a:uFill>
                  <a:solidFill>
                    <a:srgbClr val="000000"/>
                  </a:solidFill>
                </a:uFill>
                <a:latin typeface="Lucida Grande"/>
                <a:ea typeface="Lucida Grande"/>
                <a:cs typeface="Lucida Grande"/>
                <a:sym typeface="Lucida Grande"/>
              </a:defRPr>
            </a:pPr>
            <a:r>
              <a:t>Heavily Patented </a:t>
            </a:r>
          </a:p>
          <a:p>
            <a:pPr marL="57150" marR="40639" algn="l" defTabSz="647700">
              <a:buClr>
                <a:srgbClr val="000000"/>
              </a:buClr>
              <a:buSzPct val="77000"/>
              <a:buFont typeface="Lucida Grande"/>
              <a:buChar char="•"/>
              <a:defRPr sz="4000">
                <a:solidFill>
                  <a:srgbClr val="000000"/>
                </a:solidFill>
                <a:uFill>
                  <a:solidFill>
                    <a:srgbClr val="000000"/>
                  </a:solidFill>
                </a:uFill>
                <a:latin typeface="Lucida Grande"/>
                <a:ea typeface="Lucida Grande"/>
                <a:cs typeface="Lucida Grande"/>
                <a:sym typeface="Lucida Grande"/>
              </a:defRPr>
            </a:pPr>
            <a:r>
              <a:t>No Competition </a:t>
            </a:r>
          </a:p>
          <a:p>
            <a:pPr marL="57150" marR="40639" algn="l" defTabSz="647700">
              <a:buClr>
                <a:srgbClr val="000000"/>
              </a:buClr>
              <a:buSzPct val="77000"/>
              <a:buFont typeface="Lucida Grande"/>
              <a:buChar char="•"/>
              <a:defRPr sz="4000">
                <a:solidFill>
                  <a:srgbClr val="000000"/>
                </a:solidFill>
                <a:uFill>
                  <a:solidFill>
                    <a:srgbClr val="000000"/>
                  </a:solidFill>
                </a:uFill>
                <a:latin typeface="Lucida Grande"/>
                <a:ea typeface="Lucida Grande"/>
                <a:cs typeface="Lucida Grande"/>
                <a:sym typeface="Lucida Grande"/>
              </a:defRPr>
            </a:pPr>
            <a:r>
              <a:t>No Copy Cats</a:t>
            </a:r>
          </a:p>
          <a:p>
            <a:pPr marL="40183" marR="40639" algn="l" defTabSz="647700">
              <a:buClr>
                <a:srgbClr val="000000"/>
              </a:buClr>
              <a:buFont typeface="Lucida Grande"/>
              <a:defRPr sz="2200">
                <a:solidFill>
                  <a:srgbClr val="000000"/>
                </a:solidFill>
                <a:uFill>
                  <a:solidFill>
                    <a:srgbClr val="000000"/>
                  </a:solidFill>
                </a:uFill>
                <a:latin typeface="Lucida Grande"/>
                <a:ea typeface="Lucida Grande"/>
                <a:cs typeface="Lucida Grande"/>
                <a:sym typeface="Lucida Grande"/>
              </a:defRPr>
            </a:pPr>
            <a:endParaRPr/>
          </a:p>
          <a:p>
            <a:pPr marL="40183" marR="40639" algn="l" defTabSz="647700">
              <a:buClr>
                <a:srgbClr val="A74A44"/>
              </a:buClr>
              <a:buFont typeface="Lucida Grande"/>
              <a:defRPr sz="4000" b="1" u="sng">
                <a:solidFill>
                  <a:srgbClr val="A74A44"/>
                </a:solidFill>
                <a:uFill>
                  <a:solidFill>
                    <a:srgbClr val="A74A44"/>
                  </a:solidFill>
                </a:uFill>
                <a:latin typeface="Lucida Grande"/>
                <a:ea typeface="Lucida Grande"/>
                <a:cs typeface="Lucida Grande"/>
                <a:sym typeface="Lucida Grande"/>
              </a:defRPr>
            </a:pPr>
            <a:r>
              <a:t>Advantage</a:t>
            </a:r>
          </a:p>
          <a:p>
            <a:pPr marL="57150" marR="40639" algn="l" defTabSz="647700">
              <a:buClr>
                <a:srgbClr val="000000"/>
              </a:buClr>
              <a:buSzPct val="77000"/>
              <a:buFont typeface="Lucida Grande"/>
              <a:buChar char="•"/>
              <a:defRPr sz="4000">
                <a:solidFill>
                  <a:srgbClr val="000000"/>
                </a:solidFill>
                <a:uFill>
                  <a:solidFill>
                    <a:srgbClr val="000000"/>
                  </a:solidFill>
                </a:uFill>
                <a:latin typeface="Lucida Grande"/>
                <a:ea typeface="Lucida Grande"/>
                <a:cs typeface="Lucida Grande"/>
                <a:sym typeface="Lucida Grande"/>
              </a:defRPr>
            </a:pPr>
            <a:r>
              <a:t>Meaningful Results</a:t>
            </a:r>
          </a:p>
          <a:p>
            <a:pPr marL="57150" marR="40639" algn="l" defTabSz="647700">
              <a:buClr>
                <a:srgbClr val="000000"/>
              </a:buClr>
              <a:buSzPct val="77000"/>
              <a:buFont typeface="Lucida Grande"/>
              <a:buChar char="•"/>
              <a:defRPr sz="4000">
                <a:solidFill>
                  <a:srgbClr val="000000"/>
                </a:solidFill>
                <a:uFill>
                  <a:solidFill>
                    <a:srgbClr val="000000"/>
                  </a:solidFill>
                </a:uFill>
                <a:latin typeface="Lucida Grande"/>
                <a:ea typeface="Lucida Grande"/>
                <a:cs typeface="Lucida Grande"/>
                <a:sym typeface="Lucida Grande"/>
              </a:defRPr>
            </a:pPr>
            <a:r>
              <a:t>Premier Business Opportunity</a:t>
            </a:r>
          </a:p>
        </p:txBody>
      </p:sp>
      <p:pic>
        <p:nvPicPr>
          <p:cNvPr id="517" name="iStock4434805_Large.jpg" descr="iStock4434805_Large.jpg"/>
          <p:cNvPicPr>
            <a:picLocks noChangeAspect="1"/>
          </p:cNvPicPr>
          <p:nvPr/>
        </p:nvPicPr>
        <p:blipFill>
          <a:blip r:embed="rId3"/>
          <a:stretch>
            <a:fillRect/>
          </a:stretch>
        </p:blipFill>
        <p:spPr>
          <a:xfrm>
            <a:off x="6836257" y="4294296"/>
            <a:ext cx="5821231" cy="3879392"/>
          </a:xfrm>
          <a:prstGeom prst="rect">
            <a:avLst/>
          </a:prstGeom>
          <a:ln w="12700">
            <a:miter lim="400000"/>
          </a:ln>
          <a:effectLst>
            <a:outerShdw blurRad="177800" dist="88900" dir="5400000" rotWithShape="0">
              <a:srgbClr val="000000">
                <a:alpha val="70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15"/>
                                        </p:tgtEl>
                                        <p:attrNameLst>
                                          <p:attrName>style.visibility</p:attrName>
                                        </p:attrNameLst>
                                      </p:cBhvr>
                                      <p:to>
                                        <p:strVal val="visible"/>
                                      </p:to>
                                    </p:set>
                                    <p:animEffect transition="in" filter="wipe(left)">
                                      <p:cBhvr>
                                        <p:cTn id="7" dur="1000"/>
                                        <p:tgtEl>
                                          <p:spTgt spid="5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517"/>
                                        </p:tgtEl>
                                        <p:attrNameLst>
                                          <p:attrName>style.visibility</p:attrName>
                                        </p:attrNameLst>
                                      </p:cBhvr>
                                      <p:to>
                                        <p:strVal val="visible"/>
                                      </p:to>
                                    </p:set>
                                    <p:animEffect transition="in" filter="wipe(left)">
                                      <p:cBhvr>
                                        <p:cTn id="12" dur="1000"/>
                                        <p:tgtEl>
                                          <p:spTgt spid="5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516">
                                            <p:bg/>
                                          </p:spTgt>
                                        </p:tgtEl>
                                        <p:attrNameLst>
                                          <p:attrName>style.visibility</p:attrName>
                                        </p:attrNameLst>
                                      </p:cBhvr>
                                      <p:to>
                                        <p:strVal val="visible"/>
                                      </p:to>
                                    </p:set>
                                    <p:animEffect transition="in" filter="dissolve">
                                      <p:cBhvr>
                                        <p:cTn id="17" dur="1000"/>
                                        <p:tgtEl>
                                          <p:spTgt spid="516">
                                            <p:bg/>
                                          </p:spTgt>
                                        </p:tgtEl>
                                      </p:cBhvr>
                                    </p:animEffect>
                                  </p:childTnLst>
                                </p:cTn>
                              </p:par>
                              <p:par>
                                <p:cTn id="18" presetID="9" presetClass="entr" presetSubtype="0" fill="hold" grpId="3" nodeType="withEffect">
                                  <p:stCondLst>
                                    <p:cond delay="0"/>
                                  </p:stCondLst>
                                  <p:iterate>
                                    <p:tmAbs val="0"/>
                                  </p:iterate>
                                  <p:childTnLst>
                                    <p:set>
                                      <p:cBhvr>
                                        <p:cTn id="19" fill="hold"/>
                                        <p:tgtEl>
                                          <p:spTgt spid="516">
                                            <p:txEl>
                                              <p:pRg st="0" end="0"/>
                                            </p:txEl>
                                          </p:spTgt>
                                        </p:tgtEl>
                                        <p:attrNameLst>
                                          <p:attrName>style.visibility</p:attrName>
                                        </p:attrNameLst>
                                      </p:cBhvr>
                                      <p:to>
                                        <p:strVal val="visible"/>
                                      </p:to>
                                    </p:set>
                                    <p:animEffect transition="in" filter="dissolve">
                                      <p:cBhvr>
                                        <p:cTn id="20" dur="1000"/>
                                        <p:tgtEl>
                                          <p:spTgt spid="516">
                                            <p:txEl>
                                              <p:pRg st="0" end="0"/>
                                            </p:txEl>
                                          </p:spTgt>
                                        </p:tgtEl>
                                      </p:cBhvr>
                                    </p:animEffect>
                                  </p:childTnLst>
                                </p:cTn>
                              </p:par>
                            </p:childTnLst>
                          </p:cTn>
                        </p:par>
                        <p:par>
                          <p:cTn id="21" fill="hold">
                            <p:stCondLst>
                              <p:cond delay="1000"/>
                            </p:stCondLst>
                            <p:childTnLst>
                              <p:par>
                                <p:cTn id="22" presetID="9" presetClass="entr" fill="hold" grpId="3" nodeType="afterEffect">
                                  <p:stCondLst>
                                    <p:cond delay="0"/>
                                  </p:stCondLst>
                                  <p:iterate>
                                    <p:tmAbs val="0"/>
                                  </p:iterate>
                                  <p:childTnLst>
                                    <p:set>
                                      <p:cBhvr>
                                        <p:cTn id="23" fill="hold"/>
                                        <p:tgtEl>
                                          <p:spTgt spid="516">
                                            <p:txEl>
                                              <p:pRg st="1" end="1"/>
                                            </p:txEl>
                                          </p:spTgt>
                                        </p:tgtEl>
                                        <p:attrNameLst>
                                          <p:attrName>style.visibility</p:attrName>
                                        </p:attrNameLst>
                                      </p:cBhvr>
                                      <p:to>
                                        <p:strVal val="visible"/>
                                      </p:to>
                                    </p:set>
                                    <p:animEffect transition="in" filter="dissolve">
                                      <p:cBhvr>
                                        <p:cTn id="24" dur="1000"/>
                                        <p:tgtEl>
                                          <p:spTgt spid="516">
                                            <p:txEl>
                                              <p:pRg st="1" end="1"/>
                                            </p:txEl>
                                          </p:spTgt>
                                        </p:tgtEl>
                                      </p:cBhvr>
                                    </p:animEffect>
                                  </p:childTnLst>
                                </p:cTn>
                              </p:par>
                            </p:childTnLst>
                          </p:cTn>
                        </p:par>
                        <p:par>
                          <p:cTn id="25" fill="hold">
                            <p:stCondLst>
                              <p:cond delay="2000"/>
                            </p:stCondLst>
                            <p:childTnLst>
                              <p:par>
                                <p:cTn id="26" presetID="9" presetClass="entr" fill="hold" grpId="3" nodeType="afterEffect">
                                  <p:stCondLst>
                                    <p:cond delay="0"/>
                                  </p:stCondLst>
                                  <p:iterate>
                                    <p:tmAbs val="0"/>
                                  </p:iterate>
                                  <p:childTnLst>
                                    <p:set>
                                      <p:cBhvr>
                                        <p:cTn id="27" fill="hold"/>
                                        <p:tgtEl>
                                          <p:spTgt spid="516">
                                            <p:txEl>
                                              <p:pRg st="2" end="2"/>
                                            </p:txEl>
                                          </p:spTgt>
                                        </p:tgtEl>
                                        <p:attrNameLst>
                                          <p:attrName>style.visibility</p:attrName>
                                        </p:attrNameLst>
                                      </p:cBhvr>
                                      <p:to>
                                        <p:strVal val="visible"/>
                                      </p:to>
                                    </p:set>
                                    <p:animEffect transition="in" filter="dissolve">
                                      <p:cBhvr>
                                        <p:cTn id="28" dur="1000"/>
                                        <p:tgtEl>
                                          <p:spTgt spid="516">
                                            <p:txEl>
                                              <p:pRg st="2" end="2"/>
                                            </p:txEl>
                                          </p:spTgt>
                                        </p:tgtEl>
                                      </p:cBhvr>
                                    </p:animEffect>
                                  </p:childTnLst>
                                </p:cTn>
                              </p:par>
                            </p:childTnLst>
                          </p:cTn>
                        </p:par>
                        <p:par>
                          <p:cTn id="29" fill="hold">
                            <p:stCondLst>
                              <p:cond delay="3000"/>
                            </p:stCondLst>
                            <p:childTnLst>
                              <p:par>
                                <p:cTn id="30" presetID="9" presetClass="entr" fill="hold" grpId="3" nodeType="afterEffect">
                                  <p:stCondLst>
                                    <p:cond delay="0"/>
                                  </p:stCondLst>
                                  <p:iterate>
                                    <p:tmAbs val="0"/>
                                  </p:iterate>
                                  <p:childTnLst>
                                    <p:set>
                                      <p:cBhvr>
                                        <p:cTn id="31" fill="hold"/>
                                        <p:tgtEl>
                                          <p:spTgt spid="516">
                                            <p:txEl>
                                              <p:pRg st="3" end="3"/>
                                            </p:txEl>
                                          </p:spTgt>
                                        </p:tgtEl>
                                        <p:attrNameLst>
                                          <p:attrName>style.visibility</p:attrName>
                                        </p:attrNameLst>
                                      </p:cBhvr>
                                      <p:to>
                                        <p:strVal val="visible"/>
                                      </p:to>
                                    </p:set>
                                    <p:animEffect transition="in" filter="dissolve">
                                      <p:cBhvr>
                                        <p:cTn id="32" dur="1000"/>
                                        <p:tgtEl>
                                          <p:spTgt spid="51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fill="hold" grpId="3" nodeType="clickEffect">
                                  <p:stCondLst>
                                    <p:cond delay="0"/>
                                  </p:stCondLst>
                                  <p:iterate>
                                    <p:tmAbs val="0"/>
                                  </p:iterate>
                                  <p:childTnLst>
                                    <p:set>
                                      <p:cBhvr>
                                        <p:cTn id="36" fill="hold"/>
                                        <p:tgtEl>
                                          <p:spTgt spid="516">
                                            <p:txEl>
                                              <p:pRg st="4" end="4"/>
                                            </p:txEl>
                                          </p:spTgt>
                                        </p:tgtEl>
                                        <p:attrNameLst>
                                          <p:attrName>style.visibility</p:attrName>
                                        </p:attrNameLst>
                                      </p:cBhvr>
                                      <p:to>
                                        <p:strVal val="visible"/>
                                      </p:to>
                                    </p:set>
                                    <p:animEffect transition="in" filter="dissolve">
                                      <p:cBhvr>
                                        <p:cTn id="37" dur="1000"/>
                                        <p:tgtEl>
                                          <p:spTgt spid="516">
                                            <p:txEl>
                                              <p:pRg st="4" end="4"/>
                                            </p:txEl>
                                          </p:spTgt>
                                        </p:tgtEl>
                                      </p:cBhvr>
                                    </p:animEffect>
                                  </p:childTnLst>
                                </p:cTn>
                              </p:par>
                            </p:childTnLst>
                          </p:cTn>
                        </p:par>
                        <p:par>
                          <p:cTn id="38" fill="hold">
                            <p:stCondLst>
                              <p:cond delay="1000"/>
                            </p:stCondLst>
                            <p:childTnLst>
                              <p:par>
                                <p:cTn id="39" presetID="9" presetClass="entr" fill="hold" grpId="3" nodeType="afterEffect">
                                  <p:stCondLst>
                                    <p:cond delay="0"/>
                                  </p:stCondLst>
                                  <p:iterate>
                                    <p:tmAbs val="0"/>
                                  </p:iterate>
                                  <p:childTnLst>
                                    <p:set>
                                      <p:cBhvr>
                                        <p:cTn id="40" fill="hold"/>
                                        <p:tgtEl>
                                          <p:spTgt spid="516">
                                            <p:txEl>
                                              <p:pRg st="5" end="5"/>
                                            </p:txEl>
                                          </p:spTgt>
                                        </p:tgtEl>
                                        <p:attrNameLst>
                                          <p:attrName>style.visibility</p:attrName>
                                        </p:attrNameLst>
                                      </p:cBhvr>
                                      <p:to>
                                        <p:strVal val="visible"/>
                                      </p:to>
                                    </p:set>
                                    <p:animEffect transition="in" filter="dissolve">
                                      <p:cBhvr>
                                        <p:cTn id="41" dur="1000"/>
                                        <p:tgtEl>
                                          <p:spTgt spid="516">
                                            <p:txEl>
                                              <p:pRg st="5" end="5"/>
                                            </p:txEl>
                                          </p:spTgt>
                                        </p:tgtEl>
                                      </p:cBhvr>
                                    </p:animEffect>
                                  </p:childTnLst>
                                </p:cTn>
                              </p:par>
                            </p:childTnLst>
                          </p:cTn>
                        </p:par>
                        <p:par>
                          <p:cTn id="42" fill="hold">
                            <p:stCondLst>
                              <p:cond delay="2000"/>
                            </p:stCondLst>
                            <p:childTnLst>
                              <p:par>
                                <p:cTn id="43" presetID="9" presetClass="entr" fill="hold" grpId="3" nodeType="afterEffect">
                                  <p:stCondLst>
                                    <p:cond delay="0"/>
                                  </p:stCondLst>
                                  <p:iterate>
                                    <p:tmAbs val="0"/>
                                  </p:iterate>
                                  <p:childTnLst>
                                    <p:set>
                                      <p:cBhvr>
                                        <p:cTn id="44" fill="hold"/>
                                        <p:tgtEl>
                                          <p:spTgt spid="516">
                                            <p:txEl>
                                              <p:pRg st="6" end="6"/>
                                            </p:txEl>
                                          </p:spTgt>
                                        </p:tgtEl>
                                        <p:attrNameLst>
                                          <p:attrName>style.visibility</p:attrName>
                                        </p:attrNameLst>
                                      </p:cBhvr>
                                      <p:to>
                                        <p:strVal val="visible"/>
                                      </p:to>
                                    </p:set>
                                    <p:animEffect transition="in" filter="dissolve">
                                      <p:cBhvr>
                                        <p:cTn id="45" dur="1000"/>
                                        <p:tgtEl>
                                          <p:spTgt spid="516">
                                            <p:txEl>
                                              <p:pRg st="6" end="6"/>
                                            </p:txEl>
                                          </p:spTgt>
                                        </p:tgtEl>
                                      </p:cBhvr>
                                    </p:animEffect>
                                  </p:childTnLst>
                                </p:cTn>
                              </p:par>
                            </p:childTnLst>
                          </p:cTn>
                        </p:par>
                        <p:par>
                          <p:cTn id="46" fill="hold">
                            <p:stCondLst>
                              <p:cond delay="3000"/>
                            </p:stCondLst>
                            <p:childTnLst>
                              <p:par>
                                <p:cTn id="47" presetID="9" presetClass="entr" fill="hold" grpId="3" nodeType="afterEffect">
                                  <p:stCondLst>
                                    <p:cond delay="0"/>
                                  </p:stCondLst>
                                  <p:iterate>
                                    <p:tmAbs val="0"/>
                                  </p:iterate>
                                  <p:childTnLst>
                                    <p:set>
                                      <p:cBhvr>
                                        <p:cTn id="48" fill="hold"/>
                                        <p:tgtEl>
                                          <p:spTgt spid="516">
                                            <p:txEl>
                                              <p:pRg st="7" end="7"/>
                                            </p:txEl>
                                          </p:spTgt>
                                        </p:tgtEl>
                                        <p:attrNameLst>
                                          <p:attrName>style.visibility</p:attrName>
                                        </p:attrNameLst>
                                      </p:cBhvr>
                                      <p:to>
                                        <p:strVal val="visible"/>
                                      </p:to>
                                    </p:set>
                                    <p:animEffect transition="in" filter="dissolve">
                                      <p:cBhvr>
                                        <p:cTn id="49" dur="1000"/>
                                        <p:tgtEl>
                                          <p:spTgt spid="516">
                                            <p:txEl>
                                              <p:pRg st="7" end="7"/>
                                            </p:txEl>
                                          </p:spTgt>
                                        </p:tgtEl>
                                      </p:cBhvr>
                                    </p:animEffect>
                                  </p:childTnLst>
                                </p:cTn>
                              </p:par>
                            </p:childTnLst>
                          </p:cTn>
                        </p:par>
                        <p:par>
                          <p:cTn id="50" fill="hold">
                            <p:stCondLst>
                              <p:cond delay="4000"/>
                            </p:stCondLst>
                            <p:childTnLst>
                              <p:par>
                                <p:cTn id="51" presetID="9" presetClass="entr" fill="hold" grpId="3" nodeType="afterEffect">
                                  <p:stCondLst>
                                    <p:cond delay="0"/>
                                  </p:stCondLst>
                                  <p:iterate>
                                    <p:tmAbs val="0"/>
                                  </p:iterate>
                                  <p:childTnLst>
                                    <p:set>
                                      <p:cBhvr>
                                        <p:cTn id="52" fill="hold"/>
                                        <p:tgtEl>
                                          <p:spTgt spid="516">
                                            <p:txEl>
                                              <p:pRg st="8" end="8"/>
                                            </p:txEl>
                                          </p:spTgt>
                                        </p:tgtEl>
                                        <p:attrNameLst>
                                          <p:attrName>style.visibility</p:attrName>
                                        </p:attrNameLst>
                                      </p:cBhvr>
                                      <p:to>
                                        <p:strVal val="visible"/>
                                      </p:to>
                                    </p:set>
                                    <p:animEffect transition="in" filter="dissolve">
                                      <p:cBhvr>
                                        <p:cTn id="53" dur="1000"/>
                                        <p:tgtEl>
                                          <p:spTgt spid="516">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fill="hold" grpId="3" nodeType="clickEffect">
                                  <p:stCondLst>
                                    <p:cond delay="0"/>
                                  </p:stCondLst>
                                  <p:iterate>
                                    <p:tmAbs val="0"/>
                                  </p:iterate>
                                  <p:childTnLst>
                                    <p:set>
                                      <p:cBhvr>
                                        <p:cTn id="57" fill="hold"/>
                                        <p:tgtEl>
                                          <p:spTgt spid="516">
                                            <p:txEl>
                                              <p:pRg st="9" end="9"/>
                                            </p:txEl>
                                          </p:spTgt>
                                        </p:tgtEl>
                                        <p:attrNameLst>
                                          <p:attrName>style.visibility</p:attrName>
                                        </p:attrNameLst>
                                      </p:cBhvr>
                                      <p:to>
                                        <p:strVal val="visible"/>
                                      </p:to>
                                    </p:set>
                                    <p:animEffect transition="in" filter="dissolve">
                                      <p:cBhvr>
                                        <p:cTn id="58" dur="1000"/>
                                        <p:tgtEl>
                                          <p:spTgt spid="516">
                                            <p:txEl>
                                              <p:pRg st="9" end="9"/>
                                            </p:txEl>
                                          </p:spTgt>
                                        </p:tgtEl>
                                      </p:cBhvr>
                                    </p:animEffect>
                                  </p:childTnLst>
                                </p:cTn>
                              </p:par>
                            </p:childTnLst>
                          </p:cTn>
                        </p:par>
                        <p:par>
                          <p:cTn id="59" fill="hold">
                            <p:stCondLst>
                              <p:cond delay="1000"/>
                            </p:stCondLst>
                            <p:childTnLst>
                              <p:par>
                                <p:cTn id="60" presetID="9" presetClass="entr" fill="hold" grpId="3" nodeType="afterEffect">
                                  <p:stCondLst>
                                    <p:cond delay="0"/>
                                  </p:stCondLst>
                                  <p:iterate>
                                    <p:tmAbs val="0"/>
                                  </p:iterate>
                                  <p:childTnLst>
                                    <p:set>
                                      <p:cBhvr>
                                        <p:cTn id="61" fill="hold"/>
                                        <p:tgtEl>
                                          <p:spTgt spid="516">
                                            <p:txEl>
                                              <p:pRg st="10" end="10"/>
                                            </p:txEl>
                                          </p:spTgt>
                                        </p:tgtEl>
                                        <p:attrNameLst>
                                          <p:attrName>style.visibility</p:attrName>
                                        </p:attrNameLst>
                                      </p:cBhvr>
                                      <p:to>
                                        <p:strVal val="visible"/>
                                      </p:to>
                                    </p:set>
                                    <p:animEffect transition="in" filter="dissolve">
                                      <p:cBhvr>
                                        <p:cTn id="62" dur="1000"/>
                                        <p:tgtEl>
                                          <p:spTgt spid="516">
                                            <p:txEl>
                                              <p:pRg st="10" end="10"/>
                                            </p:txEl>
                                          </p:spTgt>
                                        </p:tgtEl>
                                      </p:cBhvr>
                                    </p:animEffect>
                                  </p:childTnLst>
                                </p:cTn>
                              </p:par>
                            </p:childTnLst>
                          </p:cTn>
                        </p:par>
                        <p:par>
                          <p:cTn id="63" fill="hold">
                            <p:stCondLst>
                              <p:cond delay="2000"/>
                            </p:stCondLst>
                            <p:childTnLst>
                              <p:par>
                                <p:cTn id="64" presetID="9" presetClass="entr" fill="hold" grpId="3" nodeType="afterEffect">
                                  <p:stCondLst>
                                    <p:cond delay="0"/>
                                  </p:stCondLst>
                                  <p:iterate>
                                    <p:tmAbs val="0"/>
                                  </p:iterate>
                                  <p:childTnLst>
                                    <p:set>
                                      <p:cBhvr>
                                        <p:cTn id="65" fill="hold"/>
                                        <p:tgtEl>
                                          <p:spTgt spid="516">
                                            <p:txEl>
                                              <p:pRg st="11" end="11"/>
                                            </p:txEl>
                                          </p:spTgt>
                                        </p:tgtEl>
                                        <p:attrNameLst>
                                          <p:attrName>style.visibility</p:attrName>
                                        </p:attrNameLst>
                                      </p:cBhvr>
                                      <p:to>
                                        <p:strVal val="visible"/>
                                      </p:to>
                                    </p:set>
                                    <p:animEffect transition="in" filter="dissolve">
                                      <p:cBhvr>
                                        <p:cTn id="66" dur="1000"/>
                                        <p:tgtEl>
                                          <p:spTgt spid="5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1" animBg="1" advAuto="0"/>
      <p:bldP spid="516" grpId="3" build="p" bldLvl="5" animBg="1" advAuto="0"/>
      <p:bldP spid="517"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 name="Picture 48" descr="Picture 48"/>
          <p:cNvPicPr>
            <a:picLocks noChangeAspect="1"/>
          </p:cNvPicPr>
          <p:nvPr/>
        </p:nvPicPr>
        <p:blipFill>
          <a:blip r:embed="rId3"/>
          <a:stretch>
            <a:fillRect/>
          </a:stretch>
        </p:blipFill>
        <p:spPr>
          <a:xfrm>
            <a:off x="10608102" y="6652083"/>
            <a:ext cx="2553668" cy="3099374"/>
          </a:xfrm>
          <a:prstGeom prst="rect">
            <a:avLst/>
          </a:prstGeom>
          <a:ln w="12700">
            <a:miter lim="400000"/>
          </a:ln>
        </p:spPr>
      </p:pic>
      <p:sp>
        <p:nvSpPr>
          <p:cNvPr id="522" name="The Redox Discovery"/>
          <p:cNvSpPr txBox="1">
            <a:spLocks noGrp="1"/>
          </p:cNvSpPr>
          <p:nvPr>
            <p:ph type="title"/>
          </p:nvPr>
        </p:nvSpPr>
        <p:spPr>
          <a:xfrm>
            <a:off x="842727" y="32276"/>
            <a:ext cx="11704322" cy="1354784"/>
          </a:xfrm>
          <a:prstGeom prst="rect">
            <a:avLst/>
          </a:prstGeom>
        </p:spPr>
        <p:txBody>
          <a:bodyPr/>
          <a:lstStyle>
            <a:lvl1pPr>
              <a:lnSpc>
                <a:spcPts val="4900"/>
              </a:lnSpc>
              <a:defRPr sz="5400" spc="540"/>
            </a:lvl1pPr>
          </a:lstStyle>
          <a:p>
            <a:r>
              <a:t>The Redox Discovery</a:t>
            </a:r>
          </a:p>
        </p:txBody>
      </p:sp>
      <p:sp>
        <p:nvSpPr>
          <p:cNvPr id="523" name="TextBox 16"/>
          <p:cNvSpPr txBox="1"/>
          <p:nvPr/>
        </p:nvSpPr>
        <p:spPr>
          <a:xfrm>
            <a:off x="1178466" y="7344990"/>
            <a:ext cx="10022511" cy="2307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algn="l" defTabSz="1300480">
              <a:defRPr sz="3800" b="1">
                <a:solidFill>
                  <a:srgbClr val="0070C0"/>
                </a:solidFill>
                <a:latin typeface="Calibri"/>
                <a:ea typeface="Calibri"/>
                <a:cs typeface="Calibri"/>
                <a:sym typeface="Calibri"/>
              </a:defRPr>
            </a:pPr>
            <a:r>
              <a:t>Key to Cellular Rejuvenation and Renewal  </a:t>
            </a:r>
          </a:p>
          <a:p>
            <a:pPr algn="l" defTabSz="1300480">
              <a:defRPr sz="3800" b="1">
                <a:solidFill>
                  <a:srgbClr val="0070C0"/>
                </a:solidFill>
                <a:latin typeface="Calibri"/>
                <a:ea typeface="Calibri"/>
                <a:cs typeface="Calibri"/>
                <a:sym typeface="Calibri"/>
              </a:defRPr>
            </a:pPr>
            <a:r>
              <a:rPr sz="2900"/>
              <a:t>氧化還原信號分子 是由體內每一個細胞內的鹽水所產生的，對生命至關重要。</a:t>
            </a:r>
          </a:p>
        </p:txBody>
      </p:sp>
      <p:sp>
        <p:nvSpPr>
          <p:cNvPr id="524" name="TextBox 1"/>
          <p:cNvSpPr txBox="1"/>
          <p:nvPr/>
        </p:nvSpPr>
        <p:spPr>
          <a:xfrm>
            <a:off x="17704" y="1059680"/>
            <a:ext cx="12969393" cy="681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3800">
                <a:solidFill>
                  <a:srgbClr val="595959"/>
                </a:solidFill>
                <a:latin typeface="Helvetica"/>
                <a:ea typeface="Helvetica"/>
                <a:cs typeface="Helvetica"/>
                <a:sym typeface="Helvetica"/>
              </a:defRPr>
            </a:pPr>
            <a:r>
              <a:t>Redox Signaling Molecules are </a:t>
            </a:r>
            <a:r>
              <a:rPr i="1" u="sng"/>
              <a:t>Native</a:t>
            </a:r>
            <a:r>
              <a:t> to your Body</a:t>
            </a:r>
          </a:p>
        </p:txBody>
      </p:sp>
      <p:grpSp>
        <p:nvGrpSpPr>
          <p:cNvPr id="530" name="Group"/>
          <p:cNvGrpSpPr/>
          <p:nvPr/>
        </p:nvGrpSpPr>
        <p:grpSpPr>
          <a:xfrm>
            <a:off x="-480297" y="2272161"/>
            <a:ext cx="5540421" cy="4564806"/>
            <a:chOff x="0" y="0"/>
            <a:chExt cx="5540419" cy="4564804"/>
          </a:xfrm>
        </p:grpSpPr>
        <p:sp>
          <p:nvSpPr>
            <p:cNvPr id="525" name="Oval"/>
            <p:cNvSpPr/>
            <p:nvPr/>
          </p:nvSpPr>
          <p:spPr>
            <a:xfrm>
              <a:off x="0" y="0"/>
              <a:ext cx="5540420" cy="4564805"/>
            </a:xfrm>
            <a:prstGeom prst="ellipse">
              <a:avLst/>
            </a:prstGeom>
            <a:solidFill>
              <a:srgbClr val="FEE9D9"/>
            </a:solidFill>
            <a:ln w="12700" cap="flat">
              <a:solidFill>
                <a:schemeClr val="accent4">
                  <a:hueOff val="141567"/>
                  <a:satOff val="12213"/>
                  <a:lumOff val="21573"/>
                </a:schemeClr>
              </a:solidFill>
              <a:prstDash val="solid"/>
              <a:miter lim="400000"/>
            </a:ln>
            <a:effectLst>
              <a:outerShdw blurRad="25400" dist="12700" dir="3072413" rotWithShape="0">
                <a:srgbClr val="000000">
                  <a:alpha val="35000"/>
                </a:srgbClr>
              </a:outerShdw>
            </a:effectLst>
          </p:spPr>
          <p:txBody>
            <a:bodyPr wrap="square" lIns="45016" tIns="45016" rIns="45016" bIns="45016" numCol="1" anchor="ctr">
              <a:noAutofit/>
            </a:bodyPr>
            <a:lstStyle/>
            <a:p>
              <a:pPr algn="l" defTabSz="1300480">
                <a:defRPr sz="3000">
                  <a:solidFill>
                    <a:srgbClr val="000000"/>
                  </a:solidFill>
                  <a:latin typeface="Calibri"/>
                  <a:ea typeface="Calibri"/>
                  <a:cs typeface="Calibri"/>
                  <a:sym typeface="Calibri"/>
                </a:defRPr>
              </a:pPr>
              <a:endParaRPr/>
            </a:p>
          </p:txBody>
        </p:sp>
        <p:sp>
          <p:nvSpPr>
            <p:cNvPr id="526" name="The Cell…"/>
            <p:cNvSpPr txBox="1"/>
            <p:nvPr/>
          </p:nvSpPr>
          <p:spPr>
            <a:xfrm>
              <a:off x="3439563" y="938130"/>
              <a:ext cx="2058852" cy="16219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016" tIns="48016" rIns="48016" bIns="48016" numCol="1" anchor="t">
              <a:noAutofit/>
            </a:bodyPr>
            <a:lstStyle/>
            <a:p>
              <a:pPr defTabSz="1300480">
                <a:defRPr sz="2400" b="1">
                  <a:solidFill>
                    <a:srgbClr val="1F497D"/>
                  </a:solidFill>
                  <a:latin typeface="Calibri"/>
                  <a:ea typeface="Calibri"/>
                  <a:cs typeface="Calibri"/>
                  <a:sym typeface="Calibri"/>
                </a:defRPr>
              </a:pPr>
              <a:r>
                <a:t>The Cell</a:t>
              </a:r>
            </a:p>
            <a:p>
              <a:pPr defTabSz="1300480">
                <a:defRPr sz="2400" b="1">
                  <a:solidFill>
                    <a:srgbClr val="1F497D"/>
                  </a:solidFill>
                  <a:latin typeface="Calibri"/>
                  <a:ea typeface="Calibri"/>
                  <a:cs typeface="Calibri"/>
                  <a:sym typeface="Calibri"/>
                </a:defRPr>
              </a:pPr>
              <a:r>
                <a:t>(salt water)</a:t>
              </a:r>
              <a:r>
                <a:rPr sz="2200"/>
                <a:t> 細胞生化學源自鹽水中</a:t>
              </a:r>
            </a:p>
          </p:txBody>
        </p:sp>
        <p:grpSp>
          <p:nvGrpSpPr>
            <p:cNvPr id="529" name="Group"/>
            <p:cNvGrpSpPr/>
            <p:nvPr/>
          </p:nvGrpSpPr>
          <p:grpSpPr>
            <a:xfrm>
              <a:off x="1188941" y="285201"/>
              <a:ext cx="2474120" cy="1693865"/>
              <a:chOff x="0" y="0"/>
              <a:chExt cx="2474119" cy="1693864"/>
            </a:xfrm>
          </p:grpSpPr>
          <p:pic>
            <p:nvPicPr>
              <p:cNvPr id="527" name="bigstock-Blue-sky-energy-bright-flash-104747849 crop.jpg" descr="bigstock-Blue-sky-energy-bright-flash-104747849 crop.jpg"/>
              <p:cNvPicPr>
                <a:picLocks noChangeAspect="1"/>
              </p:cNvPicPr>
              <p:nvPr/>
            </p:nvPicPr>
            <p:blipFill>
              <a:blip r:embed="rId4"/>
              <a:srcRect l="3" t="13380" r="431" b="18453"/>
              <a:stretch>
                <a:fillRect/>
              </a:stretch>
            </p:blipFill>
            <p:spPr>
              <a:xfrm>
                <a:off x="-1" y="-1"/>
                <a:ext cx="2474120" cy="1693865"/>
              </a:xfrm>
              <a:custGeom>
                <a:avLst/>
                <a:gdLst/>
                <a:ahLst/>
                <a:cxnLst>
                  <a:cxn ang="0">
                    <a:pos x="wd2" y="hd2"/>
                  </a:cxn>
                  <a:cxn ang="5400000">
                    <a:pos x="wd2" y="hd2"/>
                  </a:cxn>
                  <a:cxn ang="10800000">
                    <a:pos x="wd2" y="hd2"/>
                  </a:cxn>
                  <a:cxn ang="16200000">
                    <a:pos x="wd2" y="hd2"/>
                  </a:cxn>
                </a:cxnLst>
                <a:rect l="0" t="0" r="r" b="b"/>
                <a:pathLst>
                  <a:path w="21600" h="21599" extrusionOk="0">
                    <a:moveTo>
                      <a:pt x="10814" y="0"/>
                    </a:moveTo>
                    <a:cubicBezTo>
                      <a:pt x="10162" y="0"/>
                      <a:pt x="9505" y="35"/>
                      <a:pt x="9085" y="106"/>
                    </a:cubicBezTo>
                    <a:cubicBezTo>
                      <a:pt x="7033" y="453"/>
                      <a:pt x="4921" y="1468"/>
                      <a:pt x="3545" y="2763"/>
                    </a:cubicBezTo>
                    <a:cubicBezTo>
                      <a:pt x="3095" y="3186"/>
                      <a:pt x="2287" y="4154"/>
                      <a:pt x="1864" y="4782"/>
                    </a:cubicBezTo>
                    <a:cubicBezTo>
                      <a:pt x="917" y="6189"/>
                      <a:pt x="222" y="8136"/>
                      <a:pt x="111" y="9675"/>
                    </a:cubicBezTo>
                    <a:cubicBezTo>
                      <a:pt x="95" y="9896"/>
                      <a:pt x="61" y="10096"/>
                      <a:pt x="38" y="10116"/>
                    </a:cubicBezTo>
                    <a:cubicBezTo>
                      <a:pt x="12" y="10139"/>
                      <a:pt x="1" y="10500"/>
                      <a:pt x="0" y="10865"/>
                    </a:cubicBezTo>
                    <a:cubicBezTo>
                      <a:pt x="0" y="11229"/>
                      <a:pt x="12" y="11595"/>
                      <a:pt x="38" y="11639"/>
                    </a:cubicBezTo>
                    <a:cubicBezTo>
                      <a:pt x="60" y="11675"/>
                      <a:pt x="106" y="11958"/>
                      <a:pt x="139" y="12261"/>
                    </a:cubicBezTo>
                    <a:cubicBezTo>
                      <a:pt x="172" y="12565"/>
                      <a:pt x="262" y="13078"/>
                      <a:pt x="340" y="13405"/>
                    </a:cubicBezTo>
                    <a:cubicBezTo>
                      <a:pt x="964" y="16013"/>
                      <a:pt x="2450" y="18150"/>
                      <a:pt x="4761" y="19761"/>
                    </a:cubicBezTo>
                    <a:cubicBezTo>
                      <a:pt x="6062" y="20669"/>
                      <a:pt x="7508" y="21247"/>
                      <a:pt x="9106" y="21502"/>
                    </a:cubicBezTo>
                    <a:cubicBezTo>
                      <a:pt x="9505" y="21566"/>
                      <a:pt x="10169" y="21597"/>
                      <a:pt x="10835" y="21598"/>
                    </a:cubicBezTo>
                    <a:cubicBezTo>
                      <a:pt x="11500" y="21599"/>
                      <a:pt x="12166" y="21570"/>
                      <a:pt x="12571" y="21507"/>
                    </a:cubicBezTo>
                    <a:cubicBezTo>
                      <a:pt x="15551" y="21045"/>
                      <a:pt x="18185" y="19347"/>
                      <a:pt x="19864" y="16806"/>
                    </a:cubicBezTo>
                    <a:cubicBezTo>
                      <a:pt x="21036" y="15032"/>
                      <a:pt x="21600" y="13099"/>
                      <a:pt x="21600" y="10839"/>
                    </a:cubicBezTo>
                    <a:cubicBezTo>
                      <a:pt x="21600" y="8560"/>
                      <a:pt x="20994" y="6514"/>
                      <a:pt x="19791" y="4731"/>
                    </a:cubicBezTo>
                    <a:cubicBezTo>
                      <a:pt x="18171" y="2328"/>
                      <a:pt x="15479" y="614"/>
                      <a:pt x="12526" y="106"/>
                    </a:cubicBezTo>
                    <a:cubicBezTo>
                      <a:pt x="12117" y="36"/>
                      <a:pt x="11466" y="-1"/>
                      <a:pt x="10814" y="0"/>
                    </a:cubicBezTo>
                    <a:close/>
                  </a:path>
                </a:pathLst>
              </a:custGeom>
              <a:ln w="3175" cap="flat">
                <a:solidFill>
                  <a:srgbClr val="0433FF"/>
                </a:solidFill>
                <a:prstDash val="solid"/>
                <a:miter lim="400000"/>
              </a:ln>
              <a:effectLst>
                <a:outerShdw blurRad="88900" dist="50800" dir="5520000" rotWithShape="0">
                  <a:srgbClr val="000000">
                    <a:alpha val="60000"/>
                  </a:srgbClr>
                </a:outerShdw>
              </a:effectLst>
            </p:spPr>
          </p:pic>
          <p:sp>
            <p:nvSpPr>
              <p:cNvPr id="528" name="Energy"/>
              <p:cNvSpPr txBox="1"/>
              <p:nvPr/>
            </p:nvSpPr>
            <p:spPr>
              <a:xfrm>
                <a:off x="393489" y="445762"/>
                <a:ext cx="1686740" cy="8021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noAutofit/>
              </a:bodyPr>
              <a:lstStyle>
                <a:lvl1pPr>
                  <a:defRPr sz="3800">
                    <a:solidFill>
                      <a:srgbClr val="FF2600"/>
                    </a:solidFill>
                  </a:defRPr>
                </a:lvl1pPr>
              </a:lstStyle>
              <a:p>
                <a:r>
                  <a:t>Energy</a:t>
                </a:r>
              </a:p>
            </p:txBody>
          </p:sp>
        </p:grpSp>
      </p:grpSp>
      <p:grpSp>
        <p:nvGrpSpPr>
          <p:cNvPr id="551" name="Group"/>
          <p:cNvGrpSpPr/>
          <p:nvPr/>
        </p:nvGrpSpPr>
        <p:grpSpPr>
          <a:xfrm>
            <a:off x="-28506" y="4531544"/>
            <a:ext cx="4636839" cy="2195360"/>
            <a:chOff x="0" y="0"/>
            <a:chExt cx="4636837" cy="2195358"/>
          </a:xfrm>
        </p:grpSpPr>
        <p:grpSp>
          <p:nvGrpSpPr>
            <p:cNvPr id="549" name="Group"/>
            <p:cNvGrpSpPr/>
            <p:nvPr/>
          </p:nvGrpSpPr>
          <p:grpSpPr>
            <a:xfrm>
              <a:off x="937042" y="0"/>
              <a:ext cx="2076530" cy="2195359"/>
              <a:chOff x="0" y="0"/>
              <a:chExt cx="2076528" cy="2195358"/>
            </a:xfrm>
          </p:grpSpPr>
          <p:sp>
            <p:nvSpPr>
              <p:cNvPr id="531" name="Circle"/>
              <p:cNvSpPr/>
              <p:nvPr/>
            </p:nvSpPr>
            <p:spPr>
              <a:xfrm>
                <a:off x="0" y="1669753"/>
                <a:ext cx="268324" cy="269003"/>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32" name="Circle"/>
              <p:cNvSpPr/>
              <p:nvPr/>
            </p:nvSpPr>
            <p:spPr>
              <a:xfrm>
                <a:off x="1261920" y="1926356"/>
                <a:ext cx="268325" cy="269003"/>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33" name="Circle"/>
              <p:cNvSpPr/>
              <p:nvPr/>
            </p:nvSpPr>
            <p:spPr>
              <a:xfrm>
                <a:off x="275500" y="1304190"/>
                <a:ext cx="268325" cy="269002"/>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34" name="Circle"/>
              <p:cNvSpPr/>
              <p:nvPr/>
            </p:nvSpPr>
            <p:spPr>
              <a:xfrm>
                <a:off x="724495" y="1273490"/>
                <a:ext cx="268325" cy="269005"/>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35" name="Circle"/>
              <p:cNvSpPr/>
              <p:nvPr/>
            </p:nvSpPr>
            <p:spPr>
              <a:xfrm>
                <a:off x="360306" y="1825655"/>
                <a:ext cx="268325" cy="269003"/>
              </a:xfrm>
              <a:prstGeom prst="ellipse">
                <a:avLst/>
              </a:pr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36" name="Shape"/>
              <p:cNvSpPr/>
              <p:nvPr/>
            </p:nvSpPr>
            <p:spPr>
              <a:xfrm>
                <a:off x="1805442" y="1927671"/>
                <a:ext cx="271087" cy="266373"/>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37" name="Shape"/>
              <p:cNvSpPr/>
              <p:nvPr/>
            </p:nvSpPr>
            <p:spPr>
              <a:xfrm>
                <a:off x="1122939" y="1440008"/>
                <a:ext cx="271086" cy="26637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38" name="Shape"/>
              <p:cNvSpPr/>
              <p:nvPr/>
            </p:nvSpPr>
            <p:spPr>
              <a:xfrm>
                <a:off x="1530682" y="1250951"/>
                <a:ext cx="271087" cy="266373"/>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39" name="Shape"/>
              <p:cNvSpPr/>
              <p:nvPr/>
            </p:nvSpPr>
            <p:spPr>
              <a:xfrm>
                <a:off x="1618426" y="1671067"/>
                <a:ext cx="271087" cy="266375"/>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40" name="Shape"/>
              <p:cNvSpPr/>
              <p:nvPr/>
            </p:nvSpPr>
            <p:spPr>
              <a:xfrm>
                <a:off x="922015" y="1741323"/>
                <a:ext cx="271087" cy="266373"/>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41" name="Shape"/>
              <p:cNvSpPr/>
              <p:nvPr/>
            </p:nvSpPr>
            <p:spPr>
              <a:xfrm flipH="1">
                <a:off x="369408" y="0"/>
                <a:ext cx="174428" cy="406919"/>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endParaRPr/>
              </a:p>
            </p:txBody>
          </p:sp>
          <p:sp>
            <p:nvSpPr>
              <p:cNvPr id="542" name="Shape"/>
              <p:cNvSpPr/>
              <p:nvPr/>
            </p:nvSpPr>
            <p:spPr>
              <a:xfrm flipH="1">
                <a:off x="600775" y="1"/>
                <a:ext cx="174427" cy="406918"/>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endParaRPr/>
              </a:p>
            </p:txBody>
          </p:sp>
          <p:sp>
            <p:nvSpPr>
              <p:cNvPr id="543" name="Shape"/>
              <p:cNvSpPr/>
              <p:nvPr/>
            </p:nvSpPr>
            <p:spPr>
              <a:xfrm flipH="1">
                <a:off x="842515" y="9103"/>
                <a:ext cx="174428" cy="406918"/>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endParaRPr/>
              </a:p>
            </p:txBody>
          </p:sp>
          <p:sp>
            <p:nvSpPr>
              <p:cNvPr id="544" name="Shape"/>
              <p:cNvSpPr/>
              <p:nvPr/>
            </p:nvSpPr>
            <p:spPr>
              <a:xfrm flipH="1">
                <a:off x="1085432" y="9103"/>
                <a:ext cx="174427" cy="406918"/>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endParaRPr/>
              </a:p>
            </p:txBody>
          </p:sp>
          <p:sp>
            <p:nvSpPr>
              <p:cNvPr id="545" name="Shape"/>
              <p:cNvSpPr/>
              <p:nvPr/>
            </p:nvSpPr>
            <p:spPr>
              <a:xfrm flipH="1">
                <a:off x="1308869" y="7693"/>
                <a:ext cx="174427" cy="406919"/>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endParaRPr/>
              </a:p>
            </p:txBody>
          </p:sp>
          <p:sp>
            <p:nvSpPr>
              <p:cNvPr id="546" name="Shape"/>
              <p:cNvSpPr/>
              <p:nvPr/>
            </p:nvSpPr>
            <p:spPr>
              <a:xfrm flipH="1">
                <a:off x="1556489" y="9103"/>
                <a:ext cx="174428" cy="406918"/>
              </a:xfrm>
              <a:custGeom>
                <a:avLst/>
                <a:gdLst/>
                <a:ahLst/>
                <a:cxnLst>
                  <a:cxn ang="0">
                    <a:pos x="wd2" y="hd2"/>
                  </a:cxn>
                  <a:cxn ang="5400000">
                    <a:pos x="wd2" y="hd2"/>
                  </a:cxn>
                  <a:cxn ang="10800000">
                    <a:pos x="wd2" y="hd2"/>
                  </a:cxn>
                  <a:cxn ang="16200000">
                    <a:pos x="wd2" y="hd2"/>
                  </a:cxn>
                </a:cxnLst>
                <a:rect l="0" t="0" r="r" b="b"/>
                <a:pathLst>
                  <a:path w="21600" h="21600" extrusionOk="0">
                    <a:moveTo>
                      <a:pt x="0" y="16442"/>
                    </a:moveTo>
                    <a:lnTo>
                      <a:pt x="5400" y="16442"/>
                    </a:lnTo>
                    <a:lnTo>
                      <a:pt x="5400" y="0"/>
                    </a:lnTo>
                    <a:lnTo>
                      <a:pt x="16200" y="0"/>
                    </a:lnTo>
                    <a:lnTo>
                      <a:pt x="16200" y="16442"/>
                    </a:lnTo>
                    <a:lnTo>
                      <a:pt x="21600" y="16442"/>
                    </a:lnTo>
                    <a:lnTo>
                      <a:pt x="10800" y="21600"/>
                    </a:lnTo>
                    <a:close/>
                  </a:path>
                </a:pathLst>
              </a:custGeom>
              <a:solidFill>
                <a:srgbClr val="C0504D"/>
              </a:solidFill>
              <a:ln w="12700" cap="flat">
                <a:noFill/>
                <a:miter lim="400000"/>
              </a:ln>
              <a:effectLst/>
            </p:spPr>
            <p:txBody>
              <a:bodyPr wrap="square" lIns="45016" tIns="45016" rIns="45016" bIns="45016" numCol="1" anchor="ctr">
                <a:noAutofit/>
              </a:bodyPr>
              <a:lstStyle/>
              <a:p>
                <a:pPr algn="l" defTabSz="1300480">
                  <a:defRPr sz="3000">
                    <a:solidFill>
                      <a:srgbClr val="FFFFFF"/>
                    </a:solidFill>
                    <a:latin typeface="Calibri"/>
                    <a:ea typeface="Calibri"/>
                    <a:cs typeface="Calibri"/>
                    <a:sym typeface="Calibri"/>
                  </a:defRPr>
                </a:pPr>
                <a:endParaRPr/>
              </a:p>
            </p:txBody>
          </p:sp>
          <p:sp>
            <p:nvSpPr>
              <p:cNvPr id="547" name="Shape"/>
              <p:cNvSpPr/>
              <p:nvPr/>
            </p:nvSpPr>
            <p:spPr>
              <a:xfrm>
                <a:off x="794185" y="1927671"/>
                <a:ext cx="271087" cy="266373"/>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sp>
            <p:nvSpPr>
              <p:cNvPr id="548" name="Shape"/>
              <p:cNvSpPr/>
              <p:nvPr/>
            </p:nvSpPr>
            <p:spPr>
              <a:xfrm>
                <a:off x="552445" y="1561261"/>
                <a:ext cx="271087" cy="266374"/>
              </a:xfrm>
              <a:custGeom>
                <a:avLst/>
                <a:gdLst/>
                <a:ahLst/>
                <a:cxnLst>
                  <a:cxn ang="0">
                    <a:pos x="wd2" y="hd2"/>
                  </a:cxn>
                  <a:cxn ang="5400000">
                    <a:pos x="wd2" y="hd2"/>
                  </a:cxn>
                  <a:cxn ang="10800000">
                    <a:pos x="wd2" y="hd2"/>
                  </a:cxn>
                  <a:cxn ang="16200000">
                    <a:pos x="wd2" y="hd2"/>
                  </a:cxn>
                </a:cxnLst>
                <a:rect l="0" t="0" r="r" b="b"/>
                <a:pathLst>
                  <a:path w="19304" h="19215" extrusionOk="0">
                    <a:moveTo>
                      <a:pt x="2316" y="3542"/>
                    </a:moveTo>
                    <a:cubicBezTo>
                      <a:pt x="5781" y="-573"/>
                      <a:pt x="11874" y="-1192"/>
                      <a:pt x="15925" y="2158"/>
                    </a:cubicBezTo>
                    <a:cubicBezTo>
                      <a:pt x="19976" y="5509"/>
                      <a:pt x="20452" y="11560"/>
                      <a:pt x="16988" y="15674"/>
                    </a:cubicBezTo>
                    <a:cubicBezTo>
                      <a:pt x="13523" y="19789"/>
                      <a:pt x="7430" y="20408"/>
                      <a:pt x="3379" y="17058"/>
                    </a:cubicBezTo>
                    <a:cubicBezTo>
                      <a:pt x="-672" y="13707"/>
                      <a:pt x="-1148" y="7656"/>
                      <a:pt x="2316" y="3542"/>
                    </a:cubicBezTo>
                    <a:close/>
                  </a:path>
                </a:pathLst>
              </a:custGeom>
              <a:blipFill rotWithShape="1">
                <a:blip r:embed="rId5"/>
                <a:srcRect/>
                <a:stretch>
                  <a:fillRect/>
                </a:stretch>
              </a:blipFill>
              <a:ln w="12700" cap="flat">
                <a:solidFill>
                  <a:srgbClr val="1E487C">
                    <a:alpha val="78822"/>
                  </a:srgbClr>
                </a:solidFill>
                <a:prstDash val="solid"/>
                <a:round/>
              </a:ln>
              <a:effectLst/>
            </p:spPr>
            <p:txBody>
              <a:bodyPr wrap="square" lIns="45016" tIns="45016" rIns="45016" bIns="45016" numCol="1" anchor="t">
                <a:noAutofit/>
              </a:bodyPr>
              <a:lstStyle/>
              <a:p>
                <a:pPr algn="l" defTabSz="1300480">
                  <a:defRPr sz="3000">
                    <a:solidFill>
                      <a:srgbClr val="000000"/>
                    </a:solidFill>
                    <a:latin typeface="Calibri"/>
                    <a:ea typeface="Calibri"/>
                    <a:cs typeface="Calibri"/>
                    <a:sym typeface="Calibri"/>
                  </a:defRPr>
                </a:pPr>
                <a:endParaRPr/>
              </a:p>
            </p:txBody>
          </p:sp>
        </p:grpSp>
        <p:sp>
          <p:nvSpPr>
            <p:cNvPr id="550" name="Redox Signaling Molecules 氧化還原信號科技"/>
            <p:cNvSpPr/>
            <p:nvPr/>
          </p:nvSpPr>
          <p:spPr>
            <a:xfrm>
              <a:off x="0" y="876568"/>
              <a:ext cx="463683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100" tIns="38100" rIns="38100" bIns="38100" numCol="1" anchor="ctr">
              <a:spAutoFit/>
            </a:bodyPr>
            <a:lstStyle>
              <a:lvl1pPr defTabSz="1300480">
                <a:spcBef>
                  <a:spcPts val="800"/>
                </a:spcBef>
                <a:defRPr sz="2600" b="1">
                  <a:solidFill>
                    <a:srgbClr val="1F497D"/>
                  </a:solidFill>
                  <a:latin typeface="Arial"/>
                  <a:ea typeface="Arial"/>
                  <a:cs typeface="Arial"/>
                  <a:sym typeface="Arial"/>
                </a:defRPr>
              </a:lvl1pPr>
            </a:lstStyle>
            <a:p>
              <a:r>
                <a:t>Redox Signaling Molecules 氧化還原信號科技</a:t>
              </a:r>
            </a:p>
          </p:txBody>
        </p:sp>
      </p:grpSp>
      <p:sp>
        <p:nvSpPr>
          <p:cNvPr id="552" name="}"/>
          <p:cNvSpPr txBox="1"/>
          <p:nvPr/>
        </p:nvSpPr>
        <p:spPr>
          <a:xfrm>
            <a:off x="4591801" y="4292910"/>
            <a:ext cx="837659" cy="2574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defRPr sz="17200">
                <a:latin typeface="+mn-lt"/>
                <a:ea typeface="+mn-ea"/>
                <a:cs typeface="+mn-cs"/>
                <a:sym typeface="Gill Sans Light"/>
              </a:defRPr>
            </a:lvl1pPr>
          </a:lstStyle>
          <a:p>
            <a:r>
              <a:t>}</a:t>
            </a:r>
          </a:p>
        </p:txBody>
      </p:sp>
      <p:sp>
        <p:nvSpPr>
          <p:cNvPr id="553" name="Rectangle 49"/>
          <p:cNvSpPr txBox="1"/>
          <p:nvPr/>
        </p:nvSpPr>
        <p:spPr>
          <a:xfrm>
            <a:off x="5135037" y="3223528"/>
            <a:ext cx="7741678" cy="3704337"/>
          </a:xfrm>
          <a:prstGeom prst="rect">
            <a:avLst/>
          </a:prstGeom>
          <a:ln w="12700">
            <a:miter lim="400000"/>
          </a:ln>
          <a:effectLst>
            <a:outerShdw blurRad="12700" dist="12700" dir="5400000" rotWithShape="0">
              <a:srgbClr val="FFFFFF"/>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3300">
                <a:solidFill>
                  <a:srgbClr val="595959"/>
                </a:solidFill>
                <a:latin typeface="Helvetica Light"/>
                <a:ea typeface="Helvetica Light"/>
                <a:cs typeface="Helvetica Light"/>
                <a:sym typeface="Helvetica Light"/>
              </a:defRPr>
            </a:pPr>
            <a:r>
              <a:t>Over 15,000 peer review articles and 1,200 books published.</a:t>
            </a:r>
          </a:p>
          <a:p>
            <a:pPr defTabSz="1300480">
              <a:defRPr sz="3000">
                <a:solidFill>
                  <a:srgbClr val="595959"/>
                </a:solidFill>
                <a:latin typeface="Helvetica Light"/>
                <a:ea typeface="Helvetica Light"/>
                <a:cs typeface="Helvetica Light"/>
                <a:sym typeface="Helvetica Light"/>
              </a:defRPr>
            </a:pPr>
            <a:r>
              <a:t>超過15,000篇研究氧化還原信號的報導發表在  科學及醫學暢銷期刊</a:t>
            </a:r>
          </a:p>
          <a:p>
            <a:pPr defTabSz="1300480">
              <a:defRPr sz="3300" i="1">
                <a:solidFill>
                  <a:srgbClr val="0070C0"/>
                </a:solidFill>
                <a:latin typeface="Helvetica"/>
                <a:ea typeface="Helvetica"/>
                <a:cs typeface="Helvetica"/>
                <a:sym typeface="Helvetica"/>
              </a:defRPr>
            </a:pPr>
            <a:r>
              <a:t>Redox Signaling Molecules</a:t>
            </a:r>
            <a:endParaRPr>
              <a:solidFill>
                <a:srgbClr val="595959"/>
              </a:solidFill>
            </a:endParaRPr>
          </a:p>
          <a:p>
            <a:pPr defTabSz="1300480">
              <a:defRPr sz="3300">
                <a:solidFill>
                  <a:srgbClr val="595959"/>
                </a:solidFill>
                <a:latin typeface="Helvetica Light"/>
                <a:ea typeface="Helvetica Light"/>
                <a:cs typeface="Helvetica Light"/>
                <a:sym typeface="Helvetica Light"/>
              </a:defRPr>
            </a:pPr>
            <a:r>
              <a:t>are involved in virtually every major body system and function.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24"/>
                                        </p:tgtEl>
                                        <p:attrNameLst>
                                          <p:attrName>style.visibility</p:attrName>
                                        </p:attrNameLst>
                                      </p:cBhvr>
                                      <p:to>
                                        <p:strVal val="visible"/>
                                      </p:to>
                                    </p:set>
                                    <p:animEffect transition="in" filter="dissolve">
                                      <p:cBhvr>
                                        <p:cTn id="7" dur="1000"/>
                                        <p:tgtEl>
                                          <p:spTgt spid="52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530"/>
                                        </p:tgtEl>
                                        <p:attrNameLst>
                                          <p:attrName>style.visibility</p:attrName>
                                        </p:attrNameLst>
                                      </p:cBhvr>
                                      <p:to>
                                        <p:strVal val="visible"/>
                                      </p:to>
                                    </p:set>
                                    <p:anim calcmode="lin" valueType="num">
                                      <p:cBhvr>
                                        <p:cTn id="12" dur="750" fill="hold"/>
                                        <p:tgtEl>
                                          <p:spTgt spid="530"/>
                                        </p:tgtEl>
                                        <p:attrNameLst>
                                          <p:attrName>ppt_w</p:attrName>
                                        </p:attrNameLst>
                                      </p:cBhvr>
                                      <p:tavLst>
                                        <p:tav tm="0">
                                          <p:val>
                                            <p:fltVal val="0"/>
                                          </p:val>
                                        </p:tav>
                                        <p:tav tm="100000">
                                          <p:val>
                                            <p:strVal val="#ppt_w"/>
                                          </p:val>
                                        </p:tav>
                                      </p:tavLst>
                                    </p:anim>
                                    <p:anim calcmode="lin" valueType="num">
                                      <p:cBhvr>
                                        <p:cTn id="13" dur="750" fill="hold"/>
                                        <p:tgtEl>
                                          <p:spTgt spid="53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3" nodeType="clickEffect">
                                  <p:stCondLst>
                                    <p:cond delay="0"/>
                                  </p:stCondLst>
                                  <p:iterate>
                                    <p:tmAbs val="0"/>
                                  </p:iterate>
                                  <p:childTnLst>
                                    <p:set>
                                      <p:cBhvr>
                                        <p:cTn id="17" fill="hold"/>
                                        <p:tgtEl>
                                          <p:spTgt spid="551"/>
                                        </p:tgtEl>
                                        <p:attrNameLst>
                                          <p:attrName>style.visibility</p:attrName>
                                        </p:attrNameLst>
                                      </p:cBhvr>
                                      <p:to>
                                        <p:strVal val="visible"/>
                                      </p:to>
                                    </p:set>
                                    <p:animEffect transition="in" filter="wipe(up)">
                                      <p:cBhvr>
                                        <p:cTn id="18" dur="1000"/>
                                        <p:tgtEl>
                                          <p:spTgt spid="55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4" nodeType="clickEffect">
                                  <p:stCondLst>
                                    <p:cond delay="0"/>
                                  </p:stCondLst>
                                  <p:iterate>
                                    <p:tmAbs val="0"/>
                                  </p:iterate>
                                  <p:childTnLst>
                                    <p:set>
                                      <p:cBhvr>
                                        <p:cTn id="22" fill="hold"/>
                                        <p:tgtEl>
                                          <p:spTgt spid="552"/>
                                        </p:tgtEl>
                                        <p:attrNameLst>
                                          <p:attrName>style.visibility</p:attrName>
                                        </p:attrNameLst>
                                      </p:cBhvr>
                                      <p:to>
                                        <p:strVal val="visible"/>
                                      </p:to>
                                    </p:set>
                                    <p:animEffect transition="in" filter="wipe(left)">
                                      <p:cBhvr>
                                        <p:cTn id="23" dur="700"/>
                                        <p:tgtEl>
                                          <p:spTgt spid="552"/>
                                        </p:tgtEl>
                                      </p:cBhvr>
                                    </p:animEffect>
                                  </p:childTnLst>
                                </p:cTn>
                              </p:par>
                            </p:childTnLst>
                          </p:cTn>
                        </p:par>
                        <p:par>
                          <p:cTn id="24" fill="hold">
                            <p:stCondLst>
                              <p:cond delay="700"/>
                            </p:stCondLst>
                            <p:childTnLst>
                              <p:par>
                                <p:cTn id="25" presetID="22" presetClass="entr" presetSubtype="8" fill="hold" grpId="5" nodeType="afterEffect">
                                  <p:stCondLst>
                                    <p:cond delay="0"/>
                                  </p:stCondLst>
                                  <p:iterate>
                                    <p:tmAbs val="0"/>
                                  </p:iterate>
                                  <p:childTnLst>
                                    <p:set>
                                      <p:cBhvr>
                                        <p:cTn id="26" fill="hold"/>
                                        <p:tgtEl>
                                          <p:spTgt spid="553">
                                            <p:bg/>
                                          </p:spTgt>
                                        </p:tgtEl>
                                        <p:attrNameLst>
                                          <p:attrName>style.visibility</p:attrName>
                                        </p:attrNameLst>
                                      </p:cBhvr>
                                      <p:to>
                                        <p:strVal val="visible"/>
                                      </p:to>
                                    </p:set>
                                    <p:animEffect transition="in" filter="wipe(left)">
                                      <p:cBhvr>
                                        <p:cTn id="27" dur="1000"/>
                                        <p:tgtEl>
                                          <p:spTgt spid="553">
                                            <p:bg/>
                                          </p:spTgt>
                                        </p:tgtEl>
                                      </p:cBhvr>
                                    </p:animEffect>
                                  </p:childTnLst>
                                </p:cTn>
                              </p:par>
                              <p:par>
                                <p:cTn id="28" presetID="22" presetClass="entr" presetSubtype="8" fill="hold" grpId="5" nodeType="withEffect">
                                  <p:stCondLst>
                                    <p:cond delay="0"/>
                                  </p:stCondLst>
                                  <p:iterate>
                                    <p:tmAbs val="0"/>
                                  </p:iterate>
                                  <p:childTnLst>
                                    <p:set>
                                      <p:cBhvr>
                                        <p:cTn id="29" fill="hold"/>
                                        <p:tgtEl>
                                          <p:spTgt spid="553">
                                            <p:txEl>
                                              <p:pRg st="0" end="0"/>
                                            </p:txEl>
                                          </p:spTgt>
                                        </p:tgtEl>
                                        <p:attrNameLst>
                                          <p:attrName>style.visibility</p:attrName>
                                        </p:attrNameLst>
                                      </p:cBhvr>
                                      <p:to>
                                        <p:strVal val="visible"/>
                                      </p:to>
                                    </p:set>
                                    <p:animEffect transition="in" filter="wipe(left)">
                                      <p:cBhvr>
                                        <p:cTn id="30" dur="1000"/>
                                        <p:tgtEl>
                                          <p:spTgt spid="553">
                                            <p:txEl>
                                              <p:pRg st="0" end="0"/>
                                            </p:txEl>
                                          </p:spTgt>
                                        </p:tgtEl>
                                      </p:cBhvr>
                                    </p:animEffect>
                                  </p:childTnLst>
                                </p:cTn>
                              </p:par>
                            </p:childTnLst>
                          </p:cTn>
                        </p:par>
                        <p:par>
                          <p:cTn id="31" fill="hold">
                            <p:stCondLst>
                              <p:cond delay="1700"/>
                            </p:stCondLst>
                            <p:childTnLst>
                              <p:par>
                                <p:cTn id="32" presetID="22" presetClass="entr" presetSubtype="8" fill="hold" grpId="6" nodeType="afterEffect">
                                  <p:stCondLst>
                                    <p:cond delay="0"/>
                                  </p:stCondLst>
                                  <p:iterate>
                                    <p:tmAbs val="0"/>
                                  </p:iterate>
                                  <p:childTnLst>
                                    <p:set>
                                      <p:cBhvr>
                                        <p:cTn id="33" fill="hold"/>
                                        <p:tgtEl>
                                          <p:spTgt spid="521"/>
                                        </p:tgtEl>
                                        <p:attrNameLst>
                                          <p:attrName>style.visibility</p:attrName>
                                        </p:attrNameLst>
                                      </p:cBhvr>
                                      <p:to>
                                        <p:strVal val="visible"/>
                                      </p:to>
                                    </p:set>
                                    <p:animEffect transition="in" filter="wipe(left)">
                                      <p:cBhvr>
                                        <p:cTn id="34" dur="500"/>
                                        <p:tgtEl>
                                          <p:spTgt spid="5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5" nodeType="clickEffect">
                                  <p:stCondLst>
                                    <p:cond delay="0"/>
                                  </p:stCondLst>
                                  <p:iterate>
                                    <p:tmAbs val="0"/>
                                  </p:iterate>
                                  <p:childTnLst>
                                    <p:set>
                                      <p:cBhvr>
                                        <p:cTn id="38" fill="hold"/>
                                        <p:tgtEl>
                                          <p:spTgt spid="553">
                                            <p:txEl>
                                              <p:pRg st="1" end="1"/>
                                            </p:txEl>
                                          </p:spTgt>
                                        </p:tgtEl>
                                        <p:attrNameLst>
                                          <p:attrName>style.visibility</p:attrName>
                                        </p:attrNameLst>
                                      </p:cBhvr>
                                      <p:to>
                                        <p:strVal val="visible"/>
                                      </p:to>
                                    </p:set>
                                    <p:animEffect transition="in" filter="wipe(left)">
                                      <p:cBhvr>
                                        <p:cTn id="39" dur="1000"/>
                                        <p:tgtEl>
                                          <p:spTgt spid="553">
                                            <p:txEl>
                                              <p:pRg st="1" end="1"/>
                                            </p:txEl>
                                          </p:spTgt>
                                        </p:tgtEl>
                                      </p:cBhvr>
                                    </p:animEffect>
                                  </p:childTnLst>
                                </p:cTn>
                              </p:par>
                            </p:childTnLst>
                          </p:cTn>
                        </p:par>
                        <p:par>
                          <p:cTn id="40" fill="hold">
                            <p:stCondLst>
                              <p:cond delay="1000"/>
                            </p:stCondLst>
                            <p:childTnLst>
                              <p:par>
                                <p:cTn id="41" presetID="22" presetClass="entr" presetSubtype="8" fill="hold" grpId="5" nodeType="afterEffect">
                                  <p:stCondLst>
                                    <p:cond delay="0"/>
                                  </p:stCondLst>
                                  <p:iterate>
                                    <p:tmAbs val="0"/>
                                  </p:iterate>
                                  <p:childTnLst>
                                    <p:set>
                                      <p:cBhvr>
                                        <p:cTn id="42" fill="hold"/>
                                        <p:tgtEl>
                                          <p:spTgt spid="553">
                                            <p:txEl>
                                              <p:pRg st="2" end="2"/>
                                            </p:txEl>
                                          </p:spTgt>
                                        </p:tgtEl>
                                        <p:attrNameLst>
                                          <p:attrName>style.visibility</p:attrName>
                                        </p:attrNameLst>
                                      </p:cBhvr>
                                      <p:to>
                                        <p:strVal val="visible"/>
                                      </p:to>
                                    </p:set>
                                    <p:animEffect transition="in" filter="wipe(left)">
                                      <p:cBhvr>
                                        <p:cTn id="43" dur="1000"/>
                                        <p:tgtEl>
                                          <p:spTgt spid="553">
                                            <p:txEl>
                                              <p:pRg st="2" end="2"/>
                                            </p:txEl>
                                          </p:spTgt>
                                        </p:tgtEl>
                                      </p:cBhvr>
                                    </p:animEffect>
                                  </p:childTnLst>
                                </p:cTn>
                              </p:par>
                            </p:childTnLst>
                          </p:cTn>
                        </p:par>
                        <p:par>
                          <p:cTn id="44" fill="hold">
                            <p:stCondLst>
                              <p:cond delay="2000"/>
                            </p:stCondLst>
                            <p:childTnLst>
                              <p:par>
                                <p:cTn id="45" presetID="22" presetClass="entr" presetSubtype="8" fill="hold" grpId="5" nodeType="afterEffect">
                                  <p:stCondLst>
                                    <p:cond delay="0"/>
                                  </p:stCondLst>
                                  <p:iterate>
                                    <p:tmAbs val="0"/>
                                  </p:iterate>
                                  <p:childTnLst>
                                    <p:set>
                                      <p:cBhvr>
                                        <p:cTn id="46" fill="hold"/>
                                        <p:tgtEl>
                                          <p:spTgt spid="553">
                                            <p:txEl>
                                              <p:pRg st="3" end="3"/>
                                            </p:txEl>
                                          </p:spTgt>
                                        </p:tgtEl>
                                        <p:attrNameLst>
                                          <p:attrName>style.visibility</p:attrName>
                                        </p:attrNameLst>
                                      </p:cBhvr>
                                      <p:to>
                                        <p:strVal val="visible"/>
                                      </p:to>
                                    </p:set>
                                    <p:animEffect transition="in" filter="wipe(left)">
                                      <p:cBhvr>
                                        <p:cTn id="47" dur="1000"/>
                                        <p:tgtEl>
                                          <p:spTgt spid="55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7" nodeType="clickEffect">
                                  <p:stCondLst>
                                    <p:cond delay="0"/>
                                  </p:stCondLst>
                                  <p:iterate>
                                    <p:tmAbs val="0"/>
                                  </p:iterate>
                                  <p:childTnLst>
                                    <p:set>
                                      <p:cBhvr>
                                        <p:cTn id="51" fill="hold"/>
                                        <p:tgtEl>
                                          <p:spTgt spid="523"/>
                                        </p:tgtEl>
                                        <p:attrNameLst>
                                          <p:attrName>style.visibility</p:attrName>
                                        </p:attrNameLst>
                                      </p:cBhvr>
                                      <p:to>
                                        <p:strVal val="visible"/>
                                      </p:to>
                                    </p:set>
                                    <p:anim calcmode="lin" valueType="num">
                                      <p:cBhvr>
                                        <p:cTn id="52" dur="1000" fill="hold"/>
                                        <p:tgtEl>
                                          <p:spTgt spid="523"/>
                                        </p:tgtEl>
                                        <p:attrNameLst>
                                          <p:attrName>ppt_x</p:attrName>
                                        </p:attrNameLst>
                                      </p:cBhvr>
                                      <p:tavLst>
                                        <p:tav tm="0">
                                          <p:val>
                                            <p:strVal val="#ppt_x"/>
                                          </p:val>
                                        </p:tav>
                                        <p:tav tm="100000">
                                          <p:val>
                                            <p:strVal val="#ppt_x"/>
                                          </p:val>
                                        </p:tav>
                                      </p:tavLst>
                                    </p:anim>
                                    <p:anim calcmode="lin" valueType="num">
                                      <p:cBhvr>
                                        <p:cTn id="53" dur="1000" fill="hold"/>
                                        <p:tgtEl>
                                          <p:spTgt spid="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 grpId="6" animBg="1" advAuto="0"/>
      <p:bldP spid="523" grpId="7" animBg="1" advAuto="0"/>
      <p:bldP spid="524" grpId="1" animBg="1" advAuto="0"/>
      <p:bldP spid="530" grpId="2" animBg="1" advAuto="0"/>
      <p:bldP spid="551" grpId="3" animBg="1" advAuto="0"/>
      <p:bldP spid="552" grpId="4" animBg="1" advAuto="0"/>
      <p:bldP spid="553" grpId="5"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28" descr="Picture 28"/>
          <p:cNvPicPr>
            <a:picLocks noChangeAspect="1"/>
          </p:cNvPicPr>
          <p:nvPr/>
        </p:nvPicPr>
        <p:blipFill>
          <a:blip r:embed="rId2"/>
          <a:stretch>
            <a:fillRect/>
          </a:stretch>
        </p:blipFill>
        <p:spPr>
          <a:xfrm>
            <a:off x="5197007" y="2691056"/>
            <a:ext cx="2698706" cy="5065160"/>
          </a:xfrm>
          <a:prstGeom prst="rect">
            <a:avLst/>
          </a:prstGeom>
          <a:ln w="12700">
            <a:miter lim="400000"/>
          </a:ln>
        </p:spPr>
      </p:pic>
      <p:pic>
        <p:nvPicPr>
          <p:cNvPr id="558" name="Picture 6" descr="Picture 6"/>
          <p:cNvPicPr>
            <a:picLocks noChangeAspect="1"/>
          </p:cNvPicPr>
          <p:nvPr/>
        </p:nvPicPr>
        <p:blipFill>
          <a:blip r:embed="rId3"/>
          <a:stretch>
            <a:fillRect/>
          </a:stretch>
        </p:blipFill>
        <p:spPr>
          <a:xfrm>
            <a:off x="406399" y="5518606"/>
            <a:ext cx="2173726" cy="1804193"/>
          </a:xfrm>
          <a:prstGeom prst="rect">
            <a:avLst/>
          </a:prstGeom>
          <a:ln w="12700">
            <a:miter lim="400000"/>
          </a:ln>
        </p:spPr>
      </p:pic>
      <p:pic>
        <p:nvPicPr>
          <p:cNvPr id="559" name="Picture 8" descr="Picture 8"/>
          <p:cNvPicPr>
            <a:picLocks noChangeAspect="1"/>
          </p:cNvPicPr>
          <p:nvPr/>
        </p:nvPicPr>
        <p:blipFill>
          <a:blip r:embed="rId4"/>
          <a:stretch>
            <a:fillRect/>
          </a:stretch>
        </p:blipFill>
        <p:spPr>
          <a:xfrm>
            <a:off x="10539672" y="3305141"/>
            <a:ext cx="2173726" cy="1804192"/>
          </a:xfrm>
          <a:prstGeom prst="rect">
            <a:avLst/>
          </a:prstGeom>
          <a:ln w="12700">
            <a:miter lim="400000"/>
          </a:ln>
        </p:spPr>
      </p:pic>
      <p:pic>
        <p:nvPicPr>
          <p:cNvPr id="560" name="Picture 9" descr="Picture 9"/>
          <p:cNvPicPr>
            <a:picLocks noChangeAspect="1"/>
          </p:cNvPicPr>
          <p:nvPr/>
        </p:nvPicPr>
        <p:blipFill>
          <a:blip r:embed="rId5"/>
          <a:stretch>
            <a:fillRect/>
          </a:stretch>
        </p:blipFill>
        <p:spPr>
          <a:xfrm>
            <a:off x="8022179" y="3322384"/>
            <a:ext cx="2173726" cy="1804192"/>
          </a:xfrm>
          <a:prstGeom prst="rect">
            <a:avLst/>
          </a:prstGeom>
          <a:ln w="12700">
            <a:miter lim="400000"/>
          </a:ln>
        </p:spPr>
      </p:pic>
      <p:pic>
        <p:nvPicPr>
          <p:cNvPr id="561" name="Picture 10" descr="Picture 10"/>
          <p:cNvPicPr>
            <a:picLocks noChangeAspect="1"/>
          </p:cNvPicPr>
          <p:nvPr/>
        </p:nvPicPr>
        <p:blipFill>
          <a:blip r:embed="rId6"/>
          <a:stretch>
            <a:fillRect/>
          </a:stretch>
        </p:blipFill>
        <p:spPr>
          <a:xfrm>
            <a:off x="2896816" y="3295289"/>
            <a:ext cx="2173727" cy="1804193"/>
          </a:xfrm>
          <a:prstGeom prst="rect">
            <a:avLst/>
          </a:prstGeom>
          <a:ln w="12700">
            <a:miter lim="400000"/>
          </a:ln>
        </p:spPr>
      </p:pic>
      <p:pic>
        <p:nvPicPr>
          <p:cNvPr id="562" name="Picture 7" descr="Picture 7"/>
          <p:cNvPicPr>
            <a:picLocks noChangeAspect="1"/>
          </p:cNvPicPr>
          <p:nvPr/>
        </p:nvPicPr>
        <p:blipFill>
          <a:blip r:embed="rId7"/>
          <a:stretch>
            <a:fillRect/>
          </a:stretch>
        </p:blipFill>
        <p:spPr>
          <a:xfrm>
            <a:off x="10542152" y="5571645"/>
            <a:ext cx="2171246" cy="1823295"/>
          </a:xfrm>
          <a:prstGeom prst="rect">
            <a:avLst/>
          </a:prstGeom>
          <a:ln w="12700">
            <a:miter lim="400000"/>
          </a:ln>
        </p:spPr>
      </p:pic>
      <p:pic>
        <p:nvPicPr>
          <p:cNvPr id="563" name="Picture 4" descr="Picture 4"/>
          <p:cNvPicPr>
            <a:picLocks noChangeAspect="1"/>
          </p:cNvPicPr>
          <p:nvPr/>
        </p:nvPicPr>
        <p:blipFill>
          <a:blip r:embed="rId8"/>
          <a:stretch>
            <a:fillRect/>
          </a:stretch>
        </p:blipFill>
        <p:spPr>
          <a:xfrm>
            <a:off x="416251" y="3295290"/>
            <a:ext cx="2163874" cy="1804192"/>
          </a:xfrm>
          <a:prstGeom prst="rect">
            <a:avLst/>
          </a:prstGeom>
          <a:ln w="12700">
            <a:miter lim="400000"/>
          </a:ln>
        </p:spPr>
      </p:pic>
      <p:pic>
        <p:nvPicPr>
          <p:cNvPr id="564" name="Picture 5" descr="Picture 5"/>
          <p:cNvPicPr>
            <a:picLocks noChangeAspect="1"/>
          </p:cNvPicPr>
          <p:nvPr/>
        </p:nvPicPr>
        <p:blipFill>
          <a:blip r:embed="rId9"/>
          <a:stretch>
            <a:fillRect/>
          </a:stretch>
        </p:blipFill>
        <p:spPr>
          <a:xfrm>
            <a:off x="8042168" y="5571645"/>
            <a:ext cx="2189153" cy="1804194"/>
          </a:xfrm>
          <a:prstGeom prst="rect">
            <a:avLst/>
          </a:prstGeom>
          <a:ln w="12700">
            <a:miter lim="400000"/>
          </a:ln>
        </p:spPr>
      </p:pic>
      <p:sp>
        <p:nvSpPr>
          <p:cNvPr id="565" name="Title 1"/>
          <p:cNvSpPr txBox="1"/>
          <p:nvPr/>
        </p:nvSpPr>
        <p:spPr>
          <a:xfrm>
            <a:off x="247470" y="7793100"/>
            <a:ext cx="12270252" cy="2386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nchor="ctr">
            <a:spAutoFit/>
          </a:bodyPr>
          <a:lstStyle/>
          <a:p>
            <a:pPr defTabSz="1300480">
              <a:lnSpc>
                <a:spcPct val="90000"/>
              </a:lnSpc>
              <a:defRPr sz="3900" spc="433">
                <a:solidFill>
                  <a:srgbClr val="0070C0"/>
                </a:solidFill>
                <a:latin typeface="Helvetica"/>
                <a:ea typeface="Helvetica"/>
                <a:cs typeface="Helvetica"/>
                <a:sym typeface="Helvetica"/>
              </a:defRPr>
            </a:pPr>
            <a:r>
              <a:t>Redox Signal molecules</a:t>
            </a:r>
          </a:p>
          <a:p>
            <a:pPr defTabSz="1300480">
              <a:lnSpc>
                <a:spcPct val="90000"/>
              </a:lnSpc>
              <a:defRPr sz="3900" spc="433">
                <a:solidFill>
                  <a:srgbClr val="0070C0"/>
                </a:solidFill>
                <a:latin typeface="Helvetica"/>
                <a:ea typeface="Helvetica"/>
                <a:cs typeface="Helvetica"/>
                <a:sym typeface="Helvetica"/>
              </a:defRPr>
            </a:pPr>
            <a:r>
              <a:t>strengthen the body's own healing process  </a:t>
            </a:r>
          </a:p>
          <a:p>
            <a:pPr defTabSz="1300480">
              <a:lnSpc>
                <a:spcPct val="90000"/>
              </a:lnSpc>
              <a:defRPr sz="3900" spc="433">
                <a:solidFill>
                  <a:srgbClr val="0070C0"/>
                </a:solidFill>
                <a:latin typeface="Helvetica"/>
                <a:ea typeface="Helvetica"/>
                <a:cs typeface="Helvetica"/>
                <a:sym typeface="Helvetica"/>
              </a:defRPr>
            </a:pPr>
            <a:r>
              <a:t>罹患疾病因素顯著降低</a:t>
            </a:r>
          </a:p>
        </p:txBody>
      </p:sp>
      <p:pic>
        <p:nvPicPr>
          <p:cNvPr id="566" name="Picture 11" descr="Picture 11"/>
          <p:cNvPicPr>
            <a:picLocks noChangeAspect="1"/>
          </p:cNvPicPr>
          <p:nvPr/>
        </p:nvPicPr>
        <p:blipFill>
          <a:blip r:embed="rId10"/>
          <a:stretch>
            <a:fillRect/>
          </a:stretch>
        </p:blipFill>
        <p:spPr>
          <a:xfrm>
            <a:off x="2898057" y="5577675"/>
            <a:ext cx="2171246" cy="1798163"/>
          </a:xfrm>
          <a:prstGeom prst="rect">
            <a:avLst/>
          </a:prstGeom>
          <a:ln w="12700">
            <a:miter lim="400000"/>
          </a:ln>
        </p:spPr>
      </p:pic>
      <p:sp>
        <p:nvSpPr>
          <p:cNvPr id="567" name="Title 1"/>
          <p:cNvSpPr txBox="1">
            <a:spLocks noGrp="1"/>
          </p:cNvSpPr>
          <p:nvPr>
            <p:ph type="title"/>
          </p:nvPr>
        </p:nvSpPr>
        <p:spPr>
          <a:xfrm>
            <a:off x="650239" y="31209"/>
            <a:ext cx="12138270" cy="3108510"/>
          </a:xfrm>
          <a:prstGeom prst="rect">
            <a:avLst/>
          </a:prstGeom>
        </p:spPr>
        <p:txBody>
          <a:bodyPr/>
          <a:lstStyle/>
          <a:p>
            <a:pPr algn="l">
              <a:spcBef>
                <a:spcPts val="700"/>
              </a:spcBef>
              <a:buFont typeface="Arial"/>
              <a:defRPr sz="3300" spc="0">
                <a:solidFill>
                  <a:srgbClr val="3DA547"/>
                </a:solidFill>
              </a:defRPr>
            </a:pPr>
            <a:r>
              <a:rPr sz="3500"/>
              <a:t>Redox signaling molecules are used in the regulation of the 12 major systems of the body: </a:t>
            </a:r>
          </a:p>
          <a:p>
            <a:pPr algn="l">
              <a:spcBef>
                <a:spcPts val="700"/>
              </a:spcBef>
              <a:buFont typeface="Arial"/>
              <a:defRPr sz="3300" spc="0">
                <a:solidFill>
                  <a:srgbClr val="3DA547"/>
                </a:solidFill>
              </a:defRPr>
            </a:pPr>
            <a:r>
              <a:rPr sz="3500"/>
              <a:t>Skeletal, Digestive, Respiratory, Circulatory, Muscular, Urinary, Reproductive, Endocrine, Nervous, Immune, Lymphatic, Integumentary</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57"/>
                                        </p:tgtEl>
                                        <p:attrNameLst>
                                          <p:attrName>style.visibility</p:attrName>
                                        </p:attrNameLst>
                                      </p:cBhvr>
                                      <p:to>
                                        <p:strVal val="visible"/>
                                      </p:to>
                                    </p:set>
                                    <p:animEffect transition="in" filter="wipe(up)">
                                      <p:cBhvr>
                                        <p:cTn id="7" dur="2000"/>
                                        <p:tgtEl>
                                          <p:spTgt spid="557"/>
                                        </p:tgtEl>
                                      </p:cBhvr>
                                    </p:animEffect>
                                  </p:childTnLst>
                                </p:cTn>
                              </p:par>
                            </p:childTnLst>
                          </p:cTn>
                        </p:par>
                        <p:par>
                          <p:cTn id="8" fill="hold">
                            <p:stCondLst>
                              <p:cond delay="2000"/>
                            </p:stCondLst>
                            <p:childTnLst>
                              <p:par>
                                <p:cTn id="9" presetID="4" presetClass="entr" presetSubtype="32" fill="hold" grpId="2" nodeType="afterEffect">
                                  <p:stCondLst>
                                    <p:cond delay="0"/>
                                  </p:stCondLst>
                                  <p:iterate>
                                    <p:tmAbs val="0"/>
                                  </p:iterate>
                                  <p:childTnLst>
                                    <p:set>
                                      <p:cBhvr>
                                        <p:cTn id="10" fill="hold"/>
                                        <p:tgtEl>
                                          <p:spTgt spid="563"/>
                                        </p:tgtEl>
                                        <p:attrNameLst>
                                          <p:attrName>style.visibility</p:attrName>
                                        </p:attrNameLst>
                                      </p:cBhvr>
                                      <p:to>
                                        <p:strVal val="visible"/>
                                      </p:to>
                                    </p:set>
                                    <p:animEffect transition="in" filter="box(out)">
                                      <p:cBhvr>
                                        <p:cTn id="11" dur="2000"/>
                                        <p:tgtEl>
                                          <p:spTgt spid="563"/>
                                        </p:tgtEl>
                                      </p:cBhvr>
                                    </p:animEffect>
                                  </p:childTnLst>
                                </p:cTn>
                              </p:par>
                            </p:childTnLst>
                          </p:cTn>
                        </p:par>
                        <p:par>
                          <p:cTn id="12" fill="hold">
                            <p:stCondLst>
                              <p:cond delay="4000"/>
                            </p:stCondLst>
                            <p:childTnLst>
                              <p:par>
                                <p:cTn id="13" presetID="4" presetClass="entr" presetSubtype="32" fill="hold" grpId="3" nodeType="afterEffect">
                                  <p:stCondLst>
                                    <p:cond delay="0"/>
                                  </p:stCondLst>
                                  <p:iterate>
                                    <p:tmAbs val="0"/>
                                  </p:iterate>
                                  <p:childTnLst>
                                    <p:set>
                                      <p:cBhvr>
                                        <p:cTn id="14" fill="hold"/>
                                        <p:tgtEl>
                                          <p:spTgt spid="561"/>
                                        </p:tgtEl>
                                        <p:attrNameLst>
                                          <p:attrName>style.visibility</p:attrName>
                                        </p:attrNameLst>
                                      </p:cBhvr>
                                      <p:to>
                                        <p:strVal val="visible"/>
                                      </p:to>
                                    </p:set>
                                    <p:animEffect transition="in" filter="box(out)">
                                      <p:cBhvr>
                                        <p:cTn id="15" dur="2000"/>
                                        <p:tgtEl>
                                          <p:spTgt spid="561"/>
                                        </p:tgtEl>
                                      </p:cBhvr>
                                    </p:animEffect>
                                  </p:childTnLst>
                                </p:cTn>
                              </p:par>
                            </p:childTnLst>
                          </p:cTn>
                        </p:par>
                        <p:par>
                          <p:cTn id="16" fill="hold">
                            <p:stCondLst>
                              <p:cond delay="6000"/>
                            </p:stCondLst>
                            <p:childTnLst>
                              <p:par>
                                <p:cTn id="17" presetID="4" presetClass="entr" presetSubtype="32" fill="hold" grpId="4" nodeType="afterEffect">
                                  <p:stCondLst>
                                    <p:cond delay="0"/>
                                  </p:stCondLst>
                                  <p:iterate>
                                    <p:tmAbs val="0"/>
                                  </p:iterate>
                                  <p:childTnLst>
                                    <p:set>
                                      <p:cBhvr>
                                        <p:cTn id="18" fill="hold"/>
                                        <p:tgtEl>
                                          <p:spTgt spid="558"/>
                                        </p:tgtEl>
                                        <p:attrNameLst>
                                          <p:attrName>style.visibility</p:attrName>
                                        </p:attrNameLst>
                                      </p:cBhvr>
                                      <p:to>
                                        <p:strVal val="visible"/>
                                      </p:to>
                                    </p:set>
                                    <p:animEffect transition="in" filter="box(out)">
                                      <p:cBhvr>
                                        <p:cTn id="19" dur="2000"/>
                                        <p:tgtEl>
                                          <p:spTgt spid="558"/>
                                        </p:tgtEl>
                                      </p:cBhvr>
                                    </p:animEffect>
                                  </p:childTnLst>
                                </p:cTn>
                              </p:par>
                            </p:childTnLst>
                          </p:cTn>
                        </p:par>
                        <p:par>
                          <p:cTn id="20" fill="hold">
                            <p:stCondLst>
                              <p:cond delay="8000"/>
                            </p:stCondLst>
                            <p:childTnLst>
                              <p:par>
                                <p:cTn id="21" presetID="4" presetClass="entr" presetSubtype="32" fill="hold" grpId="5" nodeType="afterEffect">
                                  <p:stCondLst>
                                    <p:cond delay="0"/>
                                  </p:stCondLst>
                                  <p:iterate>
                                    <p:tmAbs val="0"/>
                                  </p:iterate>
                                  <p:childTnLst>
                                    <p:set>
                                      <p:cBhvr>
                                        <p:cTn id="22" fill="hold"/>
                                        <p:tgtEl>
                                          <p:spTgt spid="566"/>
                                        </p:tgtEl>
                                        <p:attrNameLst>
                                          <p:attrName>style.visibility</p:attrName>
                                        </p:attrNameLst>
                                      </p:cBhvr>
                                      <p:to>
                                        <p:strVal val="visible"/>
                                      </p:to>
                                    </p:set>
                                    <p:animEffect transition="in" filter="box(out)">
                                      <p:cBhvr>
                                        <p:cTn id="23" dur="2000"/>
                                        <p:tgtEl>
                                          <p:spTgt spid="566"/>
                                        </p:tgtEl>
                                      </p:cBhvr>
                                    </p:animEffect>
                                  </p:childTnLst>
                                </p:cTn>
                              </p:par>
                            </p:childTnLst>
                          </p:cTn>
                        </p:par>
                        <p:par>
                          <p:cTn id="24" fill="hold">
                            <p:stCondLst>
                              <p:cond delay="10000"/>
                            </p:stCondLst>
                            <p:childTnLst>
                              <p:par>
                                <p:cTn id="25" presetID="4" presetClass="entr" presetSubtype="32" fill="hold" grpId="6" nodeType="afterEffect">
                                  <p:stCondLst>
                                    <p:cond delay="0"/>
                                  </p:stCondLst>
                                  <p:iterate>
                                    <p:tmAbs val="0"/>
                                  </p:iterate>
                                  <p:childTnLst>
                                    <p:set>
                                      <p:cBhvr>
                                        <p:cTn id="26" fill="hold"/>
                                        <p:tgtEl>
                                          <p:spTgt spid="560"/>
                                        </p:tgtEl>
                                        <p:attrNameLst>
                                          <p:attrName>style.visibility</p:attrName>
                                        </p:attrNameLst>
                                      </p:cBhvr>
                                      <p:to>
                                        <p:strVal val="visible"/>
                                      </p:to>
                                    </p:set>
                                    <p:animEffect transition="in" filter="box(out)">
                                      <p:cBhvr>
                                        <p:cTn id="27" dur="2000"/>
                                        <p:tgtEl>
                                          <p:spTgt spid="560"/>
                                        </p:tgtEl>
                                      </p:cBhvr>
                                    </p:animEffect>
                                  </p:childTnLst>
                                </p:cTn>
                              </p:par>
                            </p:childTnLst>
                          </p:cTn>
                        </p:par>
                        <p:par>
                          <p:cTn id="28" fill="hold">
                            <p:stCondLst>
                              <p:cond delay="12000"/>
                            </p:stCondLst>
                            <p:childTnLst>
                              <p:par>
                                <p:cTn id="29" presetID="4" presetClass="entr" presetSubtype="32" fill="hold" grpId="7" nodeType="afterEffect">
                                  <p:stCondLst>
                                    <p:cond delay="0"/>
                                  </p:stCondLst>
                                  <p:iterate>
                                    <p:tmAbs val="0"/>
                                  </p:iterate>
                                  <p:childTnLst>
                                    <p:set>
                                      <p:cBhvr>
                                        <p:cTn id="30" fill="hold"/>
                                        <p:tgtEl>
                                          <p:spTgt spid="559"/>
                                        </p:tgtEl>
                                        <p:attrNameLst>
                                          <p:attrName>style.visibility</p:attrName>
                                        </p:attrNameLst>
                                      </p:cBhvr>
                                      <p:to>
                                        <p:strVal val="visible"/>
                                      </p:to>
                                    </p:set>
                                    <p:animEffect transition="in" filter="box(out)">
                                      <p:cBhvr>
                                        <p:cTn id="31" dur="2000"/>
                                        <p:tgtEl>
                                          <p:spTgt spid="559"/>
                                        </p:tgtEl>
                                      </p:cBhvr>
                                    </p:animEffect>
                                  </p:childTnLst>
                                </p:cTn>
                              </p:par>
                            </p:childTnLst>
                          </p:cTn>
                        </p:par>
                        <p:par>
                          <p:cTn id="32" fill="hold">
                            <p:stCondLst>
                              <p:cond delay="14000"/>
                            </p:stCondLst>
                            <p:childTnLst>
                              <p:par>
                                <p:cTn id="33" presetID="4" presetClass="entr" presetSubtype="32" fill="hold" grpId="8" nodeType="afterEffect">
                                  <p:stCondLst>
                                    <p:cond delay="0"/>
                                  </p:stCondLst>
                                  <p:iterate>
                                    <p:tmAbs val="0"/>
                                  </p:iterate>
                                  <p:childTnLst>
                                    <p:set>
                                      <p:cBhvr>
                                        <p:cTn id="34" fill="hold"/>
                                        <p:tgtEl>
                                          <p:spTgt spid="564"/>
                                        </p:tgtEl>
                                        <p:attrNameLst>
                                          <p:attrName>style.visibility</p:attrName>
                                        </p:attrNameLst>
                                      </p:cBhvr>
                                      <p:to>
                                        <p:strVal val="visible"/>
                                      </p:to>
                                    </p:set>
                                    <p:animEffect transition="in" filter="box(out)">
                                      <p:cBhvr>
                                        <p:cTn id="35" dur="2000"/>
                                        <p:tgtEl>
                                          <p:spTgt spid="564"/>
                                        </p:tgtEl>
                                      </p:cBhvr>
                                    </p:animEffect>
                                  </p:childTnLst>
                                </p:cTn>
                              </p:par>
                            </p:childTnLst>
                          </p:cTn>
                        </p:par>
                        <p:par>
                          <p:cTn id="36" fill="hold">
                            <p:stCondLst>
                              <p:cond delay="16000"/>
                            </p:stCondLst>
                            <p:childTnLst>
                              <p:par>
                                <p:cTn id="37" presetID="4" presetClass="entr" presetSubtype="32" fill="hold" grpId="9" nodeType="afterEffect">
                                  <p:stCondLst>
                                    <p:cond delay="0"/>
                                  </p:stCondLst>
                                  <p:iterate>
                                    <p:tmAbs val="0"/>
                                  </p:iterate>
                                  <p:childTnLst>
                                    <p:set>
                                      <p:cBhvr>
                                        <p:cTn id="38" fill="hold"/>
                                        <p:tgtEl>
                                          <p:spTgt spid="562"/>
                                        </p:tgtEl>
                                        <p:attrNameLst>
                                          <p:attrName>style.visibility</p:attrName>
                                        </p:attrNameLst>
                                      </p:cBhvr>
                                      <p:to>
                                        <p:strVal val="visible"/>
                                      </p:to>
                                    </p:set>
                                    <p:animEffect transition="in" filter="box(out)">
                                      <p:cBhvr>
                                        <p:cTn id="39" dur="2000"/>
                                        <p:tgtEl>
                                          <p:spTgt spid="562"/>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10" nodeType="clickEffect">
                                  <p:stCondLst>
                                    <p:cond delay="0"/>
                                  </p:stCondLst>
                                  <p:iterate>
                                    <p:tmAbs val="0"/>
                                  </p:iterate>
                                  <p:childTnLst>
                                    <p:set>
                                      <p:cBhvr>
                                        <p:cTn id="43" fill="hold"/>
                                        <p:tgtEl>
                                          <p:spTgt spid="565"/>
                                        </p:tgtEl>
                                        <p:attrNameLst>
                                          <p:attrName>style.visibility</p:attrName>
                                        </p:attrNameLst>
                                      </p:cBhvr>
                                      <p:to>
                                        <p:strVal val="visible"/>
                                      </p:to>
                                    </p:set>
                                    <p:animEffect transition="in" filter="dissolve">
                                      <p:cBhvr>
                                        <p:cTn id="44" dur="500"/>
                                        <p:tgtEl>
                                          <p:spTgt spid="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 grpId="1" animBg="1" advAuto="0"/>
      <p:bldP spid="558" grpId="4" animBg="1" advAuto="0"/>
      <p:bldP spid="559" grpId="7" animBg="1" advAuto="0"/>
      <p:bldP spid="560" grpId="6" animBg="1" advAuto="0"/>
      <p:bldP spid="561" grpId="3" animBg="1" advAuto="0"/>
      <p:bldP spid="562" grpId="9" animBg="1" advAuto="0"/>
      <p:bldP spid="563" grpId="2" animBg="1" advAuto="0"/>
      <p:bldP spid="564" grpId="8" animBg="1" advAuto="0"/>
      <p:bldP spid="565" grpId="10" animBg="1" advAuto="0"/>
      <p:bldP spid="566" grpId="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 name="Group"/>
          <p:cNvGrpSpPr/>
          <p:nvPr/>
        </p:nvGrpSpPr>
        <p:grpSpPr>
          <a:xfrm>
            <a:off x="1685739" y="2816934"/>
            <a:ext cx="8836919" cy="3862040"/>
            <a:chOff x="0" y="0"/>
            <a:chExt cx="8836918" cy="3862039"/>
          </a:xfrm>
        </p:grpSpPr>
        <p:pic>
          <p:nvPicPr>
            <p:cNvPr id="569" name="bigstock-Sitting-asian-baby-happy-ov-17767319.jpg" descr="bigstock-Sitting-asian-baby-happy-ov-17767319.jpg"/>
            <p:cNvPicPr>
              <a:picLocks noChangeAspect="1"/>
            </p:cNvPicPr>
            <p:nvPr/>
          </p:nvPicPr>
          <p:blipFill>
            <a:blip r:embed="rId3"/>
            <a:srcRect l="492" r="492"/>
            <a:stretch>
              <a:fillRect/>
            </a:stretch>
          </p:blipFill>
          <p:spPr>
            <a:xfrm>
              <a:off x="-1" y="0"/>
              <a:ext cx="1447802" cy="2200658"/>
            </a:xfrm>
            <a:prstGeom prst="rect">
              <a:avLst/>
            </a:prstGeom>
            <a:ln w="12700" cap="flat">
              <a:solidFill>
                <a:srgbClr val="1F497D"/>
              </a:solidFill>
              <a:prstDash val="solid"/>
              <a:bevel/>
            </a:ln>
            <a:effectLst>
              <a:outerShdw blurRad="292100" dist="139700" dir="2700000" rotWithShape="0">
                <a:srgbClr val="333333">
                  <a:alpha val="64999"/>
                </a:srgbClr>
              </a:outerShdw>
            </a:effectLst>
          </p:spPr>
        </p:pic>
        <p:pic>
          <p:nvPicPr>
            <p:cNvPr id="570" name="iStock_000002721547XSmall.jpg" descr="iStock_000002721547XSmall.jpg"/>
            <p:cNvPicPr>
              <a:picLocks noChangeAspect="1"/>
            </p:cNvPicPr>
            <p:nvPr/>
          </p:nvPicPr>
          <p:blipFill>
            <a:blip r:embed="rId4"/>
            <a:stretch>
              <a:fillRect/>
            </a:stretch>
          </p:blipFill>
          <p:spPr>
            <a:xfrm>
              <a:off x="2109841" y="500004"/>
              <a:ext cx="1447803" cy="2157507"/>
            </a:xfrm>
            <a:prstGeom prst="rect">
              <a:avLst/>
            </a:prstGeom>
            <a:ln w="12700" cap="flat">
              <a:solidFill>
                <a:srgbClr val="1F497D"/>
              </a:solidFill>
              <a:prstDash val="solid"/>
              <a:bevel/>
            </a:ln>
            <a:effectLst>
              <a:outerShdw blurRad="292100" dist="139700" dir="2700000" rotWithShape="0">
                <a:srgbClr val="333333">
                  <a:alpha val="64999"/>
                </a:srgbClr>
              </a:outerShdw>
            </a:effectLst>
          </p:spPr>
        </p:pic>
        <p:pic>
          <p:nvPicPr>
            <p:cNvPr id="571" name="bigstock-happy-Golf-asian-crop91710314.jpg" descr="bigstock-happy-Golf-asian-crop91710314.jpg"/>
            <p:cNvPicPr>
              <a:picLocks noChangeAspect="1"/>
            </p:cNvPicPr>
            <p:nvPr/>
          </p:nvPicPr>
          <p:blipFill>
            <a:blip r:embed="rId5"/>
            <a:srcRect l="8735" r="8735"/>
            <a:stretch>
              <a:fillRect/>
            </a:stretch>
          </p:blipFill>
          <p:spPr>
            <a:xfrm>
              <a:off x="4632253" y="975198"/>
              <a:ext cx="1447802" cy="2169335"/>
            </a:xfrm>
            <a:prstGeom prst="rect">
              <a:avLst/>
            </a:prstGeom>
            <a:ln w="12700" cap="flat">
              <a:solidFill>
                <a:srgbClr val="1F497D"/>
              </a:solidFill>
              <a:prstDash val="solid"/>
              <a:bevel/>
            </a:ln>
            <a:effectLst>
              <a:outerShdw blurRad="292100" dist="139700" dir="2700000" rotWithShape="0">
                <a:srgbClr val="333333">
                  <a:alpha val="64999"/>
                </a:srgbClr>
              </a:outerShdw>
            </a:effectLst>
          </p:spPr>
        </p:pic>
        <p:pic>
          <p:nvPicPr>
            <p:cNvPr id="572" name="bigstock-Elderly-asian-woman-crop-213022930.jpg" descr="bigstock-Elderly-asian-woman-crop-213022930.jpg"/>
            <p:cNvPicPr>
              <a:picLocks noChangeAspect="1"/>
            </p:cNvPicPr>
            <p:nvPr/>
          </p:nvPicPr>
          <p:blipFill>
            <a:blip r:embed="rId6"/>
            <a:srcRect l="16781" r="16781"/>
            <a:stretch>
              <a:fillRect/>
            </a:stretch>
          </p:blipFill>
          <p:spPr>
            <a:xfrm>
              <a:off x="7311255" y="1576038"/>
              <a:ext cx="1525664" cy="2286002"/>
            </a:xfrm>
            <a:prstGeom prst="rect">
              <a:avLst/>
            </a:prstGeom>
            <a:ln w="12700" cap="flat">
              <a:solidFill>
                <a:srgbClr val="1F497D"/>
              </a:solidFill>
              <a:prstDash val="solid"/>
              <a:bevel/>
            </a:ln>
            <a:effectLst>
              <a:outerShdw blurRad="292100" dist="139700" dir="2700000" rotWithShape="0">
                <a:srgbClr val="333333">
                  <a:alpha val="64999"/>
                </a:srgbClr>
              </a:outerShdw>
            </a:effectLst>
          </p:spPr>
        </p:pic>
      </p:grpSp>
      <p:sp>
        <p:nvSpPr>
          <p:cNvPr id="574" name="Age, Pollution, Poor Diet, Stress…"/>
          <p:cNvSpPr txBox="1"/>
          <p:nvPr/>
        </p:nvSpPr>
        <p:spPr>
          <a:xfrm>
            <a:off x="1203690" y="164727"/>
            <a:ext cx="10597420" cy="2729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lstStyle/>
          <a:p>
            <a:pPr defTabSz="866986">
              <a:lnSpc>
                <a:spcPct val="90000"/>
              </a:lnSpc>
              <a:defRPr sz="4200" cap="small" spc="420">
                <a:solidFill>
                  <a:srgbClr val="000000"/>
                </a:solidFill>
                <a:latin typeface="Helvetica Light"/>
                <a:ea typeface="Helvetica Light"/>
                <a:cs typeface="Helvetica Light"/>
                <a:sym typeface="Helvetica Light"/>
              </a:defRPr>
            </a:pPr>
            <a:r>
              <a:t>Age, Pollution, Poor Diet, Stress </a:t>
            </a:r>
          </a:p>
          <a:p>
            <a:pPr defTabSz="866986">
              <a:lnSpc>
                <a:spcPct val="90000"/>
              </a:lnSpc>
              <a:defRPr sz="4200" cap="small" spc="420">
                <a:solidFill>
                  <a:srgbClr val="000000"/>
                </a:solidFill>
                <a:latin typeface="Helvetica Light"/>
                <a:ea typeface="Helvetica Light"/>
                <a:cs typeface="Helvetica Light"/>
                <a:sym typeface="Helvetica Light"/>
              </a:defRPr>
            </a:pPr>
            <a:r>
              <a:t>隨著年齡增長，飲食不當及生活壓力，我們的細胞減緩活力</a:t>
            </a:r>
            <a:br/>
            <a:endParaRPr/>
          </a:p>
        </p:txBody>
      </p:sp>
      <p:grpSp>
        <p:nvGrpSpPr>
          <p:cNvPr id="577" name="Group"/>
          <p:cNvGrpSpPr/>
          <p:nvPr/>
        </p:nvGrpSpPr>
        <p:grpSpPr>
          <a:xfrm>
            <a:off x="1269136" y="5709700"/>
            <a:ext cx="9670126" cy="3520932"/>
            <a:chOff x="0" y="0"/>
            <a:chExt cx="9670124" cy="3520930"/>
          </a:xfrm>
        </p:grpSpPr>
        <p:sp>
          <p:nvSpPr>
            <p:cNvPr id="575" name="Arrow"/>
            <p:cNvSpPr/>
            <p:nvPr/>
          </p:nvSpPr>
          <p:spPr>
            <a:xfrm rot="480564">
              <a:off x="108951" y="647660"/>
              <a:ext cx="9452223" cy="2225611"/>
            </a:xfrm>
            <a:prstGeom prst="rightArrow">
              <a:avLst>
                <a:gd name="adj1" fmla="val 48776"/>
                <a:gd name="adj2" fmla="val 33217"/>
              </a:avLst>
            </a:prstGeom>
            <a:gradFill flip="none" rotWithShape="1">
              <a:gsLst>
                <a:gs pos="0">
                  <a:srgbClr val="002F73"/>
                </a:gs>
                <a:gs pos="100000">
                  <a:srgbClr val="9EC1E8"/>
                </a:gs>
              </a:gsLst>
              <a:lin ang="660000" scaled="0"/>
            </a:gradFill>
            <a:ln w="12700" cap="flat">
              <a:solidFill>
                <a:srgbClr val="5B91C7"/>
              </a:solidFill>
              <a:prstDash val="solid"/>
              <a:miter lim="400000"/>
            </a:ln>
            <a:effectLst>
              <a:outerShdw blurRad="50800" dist="38100" dir="2700000" rotWithShape="0">
                <a:srgbClr val="000000">
                  <a:alpha val="39999"/>
                </a:srgbClr>
              </a:outerShdw>
            </a:effectLst>
          </p:spPr>
          <p:txBody>
            <a:bodyPr wrap="square" lIns="50800" tIns="50800" rIns="50800" bIns="50800" numCol="1" anchor="ctr">
              <a:noAutofit/>
            </a:bodyPr>
            <a:lstStyle/>
            <a:p>
              <a:pPr defTabSz="914400">
                <a:defRPr sz="1800">
                  <a:solidFill>
                    <a:srgbClr val="000000"/>
                  </a:solidFill>
                  <a:latin typeface="Calibri"/>
                  <a:ea typeface="Calibri"/>
                  <a:cs typeface="Calibri"/>
                  <a:sym typeface="Calibri"/>
                </a:defRPr>
              </a:pPr>
              <a:endParaRPr/>
            </a:p>
          </p:txBody>
        </p:sp>
        <p:sp>
          <p:nvSpPr>
            <p:cNvPr id="576" name="Deficiencies and Imbalances in Redox Function 氧化還原功能不足和失衡"/>
            <p:cNvSpPr txBox="1"/>
            <p:nvPr/>
          </p:nvSpPr>
          <p:spPr>
            <a:xfrm rot="480564">
              <a:off x="52101" y="1115730"/>
              <a:ext cx="9091636" cy="11579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ctr">
              <a:noAutofit/>
            </a:bodyPr>
            <a:lstStyle>
              <a:lvl1pPr defTabSz="914400">
                <a:defRPr sz="3600" b="1">
                  <a:solidFill>
                    <a:srgbClr val="FFFFFF"/>
                  </a:solidFill>
                  <a:latin typeface="Calibri"/>
                  <a:ea typeface="Calibri"/>
                  <a:cs typeface="Calibri"/>
                  <a:sym typeface="Calibri"/>
                </a:defRPr>
              </a:lvl1pPr>
            </a:lstStyle>
            <a:p>
              <a:pPr>
                <a:defRPr sz="3800" b="0"/>
              </a:pPr>
              <a:r>
                <a:rPr sz="3600" b="1"/>
                <a:t>Deficiencies and Imbalances in Redox Function 氧化還原功能不足和失衡</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577"/>
                                        </p:tgtEl>
                                        <p:attrNameLst>
                                          <p:attrName>style.visibility</p:attrName>
                                        </p:attrNameLst>
                                      </p:cBhvr>
                                      <p:to>
                                        <p:strVal val="visible"/>
                                      </p:to>
                                    </p:set>
                                    <p:animEffect transition="in" filter="wipe(left)">
                                      <p:cBhvr>
                                        <p:cTn id="7" dur="3000"/>
                                        <p:tgtEl>
                                          <p:spTgt spid="577"/>
                                        </p:tgtEl>
                                      </p:cBhvr>
                                    </p:animEffect>
                                  </p:childTnLst>
                                </p:cTn>
                              </p:par>
                            </p:childTnLst>
                          </p:cTn>
                        </p:par>
                        <p:par>
                          <p:cTn id="8" fill="hold">
                            <p:stCondLst>
                              <p:cond delay="3000"/>
                            </p:stCondLst>
                            <p:childTnLst>
                              <p:par>
                                <p:cTn id="9" presetID="22" presetClass="entr" presetSubtype="8" fill="hold" grpId="2" nodeType="afterEffect">
                                  <p:stCondLst>
                                    <p:cond delay="0"/>
                                  </p:stCondLst>
                                  <p:iterate>
                                    <p:tmAbs val="0"/>
                                  </p:iterate>
                                  <p:childTnLst>
                                    <p:set>
                                      <p:cBhvr>
                                        <p:cTn id="10" fill="hold"/>
                                        <p:tgtEl>
                                          <p:spTgt spid="573"/>
                                        </p:tgtEl>
                                        <p:attrNameLst>
                                          <p:attrName>style.visibility</p:attrName>
                                        </p:attrNameLst>
                                      </p:cBhvr>
                                      <p:to>
                                        <p:strVal val="visible"/>
                                      </p:to>
                                    </p:set>
                                    <p:animEffect transition="in" filter="wipe(left)">
                                      <p:cBhvr>
                                        <p:cTn id="11" dur="3000"/>
                                        <p:tgtEl>
                                          <p:spTgt spid="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2" animBg="1" advAuto="0"/>
      <p:bldP spid="577"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1" name="image88.png" descr="image88.png"/>
          <p:cNvPicPr>
            <a:picLocks noChangeAspect="1"/>
          </p:cNvPicPr>
          <p:nvPr/>
        </p:nvPicPr>
        <p:blipFill>
          <a:blip r:embed="rId3"/>
          <a:srcRect l="29227" r="29069"/>
          <a:stretch>
            <a:fillRect/>
          </a:stretch>
        </p:blipFill>
        <p:spPr>
          <a:xfrm>
            <a:off x="2889972" y="541870"/>
            <a:ext cx="3659170" cy="8799763"/>
          </a:xfrm>
          <a:prstGeom prst="rect">
            <a:avLst/>
          </a:prstGeom>
          <a:ln w="12700">
            <a:miter lim="400000"/>
          </a:ln>
        </p:spPr>
      </p:pic>
      <p:pic>
        <p:nvPicPr>
          <p:cNvPr id="582" name="image84.png" descr="image84.png"/>
          <p:cNvPicPr>
            <a:picLocks noChangeAspect="1"/>
          </p:cNvPicPr>
          <p:nvPr/>
        </p:nvPicPr>
        <p:blipFill>
          <a:blip r:embed="rId4"/>
          <a:srcRect l="18604" r="15891"/>
          <a:stretch>
            <a:fillRect/>
          </a:stretch>
        </p:blipFill>
        <p:spPr>
          <a:xfrm>
            <a:off x="1845794" y="476845"/>
            <a:ext cx="5747477" cy="8799761"/>
          </a:xfrm>
          <a:prstGeom prst="rect">
            <a:avLst/>
          </a:prstGeom>
          <a:ln w="12700">
            <a:miter lim="400000"/>
          </a:ln>
        </p:spPr>
      </p:pic>
      <p:pic>
        <p:nvPicPr>
          <p:cNvPr id="583" name="D:\!TMS 2012-04-20!\Torsten Bilder\ASEA_Graphic_Elements\ASEA Molecules 2.png" descr="D:\!TMS 2012-04-20!\Torsten Bilder\ASEA_Graphic_Elements\ASEA Molecules 2.png"/>
          <p:cNvPicPr>
            <a:picLocks noChangeAspect="1"/>
          </p:cNvPicPr>
          <p:nvPr/>
        </p:nvPicPr>
        <p:blipFill>
          <a:blip r:embed="rId5">
            <a:alphaModFix amt="41925"/>
          </a:blip>
          <a:stretch>
            <a:fillRect/>
          </a:stretch>
        </p:blipFill>
        <p:spPr>
          <a:xfrm rot="879163">
            <a:off x="8858660" y="2856490"/>
            <a:ext cx="2952425" cy="626325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582"/>
                                        </p:tgtEl>
                                        <p:attrNameLst>
                                          <p:attrName>style.visibility</p:attrName>
                                        </p:attrNameLst>
                                      </p:cBhvr>
                                      <p:to>
                                        <p:strVal val="visible"/>
                                      </p:to>
                                    </p:set>
                                    <p:animEffect transition="in" filter="wipe(down)">
                                      <p:cBhvr>
                                        <p:cTn id="7" dur="500"/>
                                        <p:tgtEl>
                                          <p:spTgt spid="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One Company has harnessed…"/>
          <p:cNvSpPr txBox="1">
            <a:spLocks noGrp="1"/>
          </p:cNvSpPr>
          <p:nvPr>
            <p:ph type="title"/>
          </p:nvPr>
        </p:nvSpPr>
        <p:spPr>
          <a:xfrm>
            <a:off x="650239" y="1235611"/>
            <a:ext cx="11704322" cy="2857329"/>
          </a:xfrm>
          <a:prstGeom prst="rect">
            <a:avLst/>
          </a:prstGeom>
        </p:spPr>
        <p:txBody>
          <a:bodyPr/>
          <a:lstStyle/>
          <a:p>
            <a:pPr marR="115597" indent="6350">
              <a:lnSpc>
                <a:spcPct val="110000"/>
              </a:lnSpc>
              <a:defRPr sz="4100" spc="410"/>
            </a:pPr>
            <a:r>
              <a:rPr b="1">
                <a:solidFill>
                  <a:srgbClr val="002F73"/>
                </a:solidFill>
                <a:uFill>
                  <a:solidFill>
                    <a:srgbClr val="002F73"/>
                  </a:solidFill>
                </a:uFill>
                <a:latin typeface="Lucida Grande"/>
                <a:ea typeface="Lucida Grande"/>
                <a:cs typeface="Lucida Grande"/>
                <a:sym typeface="Lucida Grande"/>
              </a:rPr>
              <a:t>One Company has harnessed</a:t>
            </a:r>
          </a:p>
          <a:p>
            <a:pPr marR="115597" indent="6350">
              <a:lnSpc>
                <a:spcPct val="110000"/>
              </a:lnSpc>
              <a:defRPr sz="4100" spc="410"/>
            </a:pPr>
            <a:r>
              <a:rPr b="1">
                <a:solidFill>
                  <a:srgbClr val="002F73"/>
                </a:solidFill>
                <a:uFill>
                  <a:solidFill>
                    <a:srgbClr val="002F73"/>
                  </a:solidFill>
                </a:uFill>
                <a:latin typeface="Lucida Grande"/>
                <a:ea typeface="Lucida Grande"/>
                <a:cs typeface="Lucida Grande"/>
                <a:sym typeface="Lucida Grande"/>
              </a:rPr>
              <a:t> the Power</a:t>
            </a:r>
          </a:p>
          <a:p>
            <a:pPr marR="115597" indent="6350">
              <a:lnSpc>
                <a:spcPct val="110000"/>
              </a:lnSpc>
              <a:defRPr sz="4100" spc="410"/>
            </a:pPr>
            <a:r>
              <a:rPr b="1">
                <a:solidFill>
                  <a:srgbClr val="002F73"/>
                </a:solidFill>
                <a:uFill>
                  <a:solidFill>
                    <a:srgbClr val="002F73"/>
                  </a:solidFill>
                </a:uFill>
                <a:latin typeface="Lucida Grande"/>
                <a:ea typeface="Lucida Grande"/>
                <a:cs typeface="Lucida Grande"/>
                <a:sym typeface="Lucida Grande"/>
              </a:rPr>
              <a:t> of </a:t>
            </a:r>
          </a:p>
          <a:p>
            <a:pPr marR="115597" indent="6350">
              <a:lnSpc>
                <a:spcPct val="110000"/>
              </a:lnSpc>
              <a:defRPr sz="4100" spc="410"/>
            </a:pPr>
            <a:r>
              <a:rPr b="1">
                <a:solidFill>
                  <a:srgbClr val="002F73"/>
                </a:solidFill>
                <a:uFill>
                  <a:solidFill>
                    <a:srgbClr val="002F73"/>
                  </a:solidFill>
                </a:uFill>
                <a:latin typeface="Lucida Grande"/>
                <a:ea typeface="Lucida Grande"/>
                <a:cs typeface="Lucida Grande"/>
                <a:sym typeface="Lucida Grande"/>
              </a:rPr>
              <a:t>Redox Molecules</a:t>
            </a:r>
          </a:p>
        </p:txBody>
      </p:sp>
      <p:pic>
        <p:nvPicPr>
          <p:cNvPr id="588" name="droppedImage.pdf" descr="droppedImage.pdf"/>
          <p:cNvPicPr>
            <a:picLocks noChangeAspect="1"/>
          </p:cNvPicPr>
          <p:nvPr/>
        </p:nvPicPr>
        <p:blipFill>
          <a:blip r:embed="rId3"/>
          <a:stretch>
            <a:fillRect/>
          </a:stretch>
        </p:blipFill>
        <p:spPr>
          <a:xfrm>
            <a:off x="25303633" y="1896058"/>
            <a:ext cx="3697879" cy="8158038"/>
          </a:xfrm>
          <a:prstGeom prst="rect">
            <a:avLst/>
          </a:prstGeom>
          <a:ln w="12700">
            <a:miter lim="400000"/>
          </a:ln>
        </p:spPr>
      </p:pic>
      <p:sp>
        <p:nvSpPr>
          <p:cNvPr id="589" name="一家公司利用…"/>
          <p:cNvSpPr txBox="1"/>
          <p:nvPr/>
        </p:nvSpPr>
        <p:spPr>
          <a:xfrm>
            <a:off x="1140871" y="4425530"/>
            <a:ext cx="10723058" cy="34517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lstStyle/>
          <a:p>
            <a:pPr marR="115597" indent="6350" defTabSz="866986">
              <a:lnSpc>
                <a:spcPct val="110000"/>
              </a:lnSpc>
              <a:defRPr sz="4400" spc="440">
                <a:solidFill>
                  <a:srgbClr val="0071AD"/>
                </a:solidFill>
                <a:latin typeface="Helvetica Light"/>
                <a:ea typeface="Helvetica Light"/>
                <a:cs typeface="Helvetica Light"/>
                <a:sym typeface="Helvetica Light"/>
              </a:defRPr>
            </a:pPr>
            <a:r>
              <a:rPr b="1">
                <a:solidFill>
                  <a:srgbClr val="002F73"/>
                </a:solidFill>
                <a:uFill>
                  <a:solidFill>
                    <a:srgbClr val="002F73"/>
                  </a:solidFill>
                </a:uFill>
                <a:latin typeface="Lucida Grande"/>
                <a:ea typeface="Lucida Grande"/>
                <a:cs typeface="Lucida Grande"/>
                <a:sym typeface="Lucida Grande"/>
              </a:rPr>
              <a:t>一家公司利用</a:t>
            </a:r>
          </a:p>
          <a:p>
            <a:pPr marR="115597" indent="6350" defTabSz="866986">
              <a:lnSpc>
                <a:spcPct val="110000"/>
              </a:lnSpc>
              <a:defRPr sz="4400" spc="440">
                <a:solidFill>
                  <a:srgbClr val="0071AD"/>
                </a:solidFill>
                <a:latin typeface="Helvetica Light"/>
                <a:ea typeface="Helvetica Light"/>
                <a:cs typeface="Helvetica Light"/>
                <a:sym typeface="Helvetica Light"/>
              </a:defRPr>
            </a:pPr>
            <a:r>
              <a:rPr b="1">
                <a:solidFill>
                  <a:srgbClr val="002F73"/>
                </a:solidFill>
                <a:uFill>
                  <a:solidFill>
                    <a:srgbClr val="002F73"/>
                  </a:solidFill>
                </a:uFill>
                <a:latin typeface="Lucida Grande"/>
                <a:ea typeface="Lucida Grande"/>
                <a:cs typeface="Lucida Grande"/>
                <a:sym typeface="Lucida Grande"/>
              </a:rPr>
              <a:t>  的 功率</a:t>
            </a:r>
          </a:p>
          <a:p>
            <a:pPr marR="115597" indent="6350" defTabSz="866986">
              <a:lnSpc>
                <a:spcPct val="110000"/>
              </a:lnSpc>
              <a:defRPr sz="4400" spc="440">
                <a:solidFill>
                  <a:srgbClr val="0071AD"/>
                </a:solidFill>
                <a:latin typeface="Helvetica Light"/>
                <a:ea typeface="Helvetica Light"/>
                <a:cs typeface="Helvetica Light"/>
                <a:sym typeface="Helvetica Light"/>
              </a:defRPr>
            </a:pPr>
            <a:r>
              <a:rPr b="1">
                <a:solidFill>
                  <a:srgbClr val="002F73"/>
                </a:solidFill>
                <a:uFill>
                  <a:solidFill>
                    <a:srgbClr val="002F73"/>
                  </a:solidFill>
                </a:uFill>
                <a:latin typeface="Lucida Grande"/>
                <a:ea typeface="Lucida Grande"/>
                <a:cs typeface="Lucida Grande"/>
                <a:sym typeface="Lucida Grande"/>
              </a:rPr>
              <a:t>  的 氧化還原 分子</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88"/>
                                        </p:tgtEl>
                                        <p:attrNameLst>
                                          <p:attrName>style.visibility</p:attrName>
                                        </p:attrNameLst>
                                      </p:cBhvr>
                                      <p:to>
                                        <p:strVal val="visible"/>
                                      </p:to>
                                    </p:set>
                                    <p:anim calcmode="lin" valueType="num">
                                      <p:cBhvr>
                                        <p:cTn id="7" dur="1000" fill="hold"/>
                                        <p:tgtEl>
                                          <p:spTgt spid="588"/>
                                        </p:tgtEl>
                                        <p:attrNameLst>
                                          <p:attrName>ppt_w</p:attrName>
                                        </p:attrNameLst>
                                      </p:cBhvr>
                                      <p:tavLst>
                                        <p:tav tm="0">
                                          <p:val>
                                            <p:fltVal val="0"/>
                                          </p:val>
                                        </p:tav>
                                        <p:tav tm="100000">
                                          <p:val>
                                            <p:strVal val="#ppt_w"/>
                                          </p:val>
                                        </p:tav>
                                      </p:tavLst>
                                    </p:anim>
                                    <p:anim calcmode="lin" valueType="num">
                                      <p:cBhvr>
                                        <p:cTn id="8" dur="1000" fill="hold"/>
                                        <p:tgtEl>
                                          <p:spTgt spid="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1"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ASEA_logo_allblue_tagline.png" descr="ASEA_logo_allblue_tagline.png"/>
          <p:cNvPicPr>
            <a:picLocks noChangeAspect="1"/>
          </p:cNvPicPr>
          <p:nvPr/>
        </p:nvPicPr>
        <p:blipFill>
          <a:blip r:embed="rId3"/>
          <a:stretch>
            <a:fillRect/>
          </a:stretch>
        </p:blipFill>
        <p:spPr>
          <a:xfrm>
            <a:off x="719944" y="1384526"/>
            <a:ext cx="11564912" cy="629131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ASEA Redox Breakthrough…"/>
          <p:cNvSpPr txBox="1">
            <a:spLocks noGrp="1"/>
          </p:cNvSpPr>
          <p:nvPr>
            <p:ph type="title"/>
          </p:nvPr>
        </p:nvSpPr>
        <p:spPr>
          <a:xfrm>
            <a:off x="355865" y="212587"/>
            <a:ext cx="12293070" cy="2107991"/>
          </a:xfrm>
          <a:prstGeom prst="rect">
            <a:avLst/>
          </a:prstGeom>
        </p:spPr>
        <p:txBody>
          <a:bodyPr/>
          <a:lstStyle/>
          <a:p>
            <a:r>
              <a:t>ASEA Redox Breakthrough</a:t>
            </a:r>
          </a:p>
          <a:p>
            <a:pPr defTabSz="866986">
              <a:defRPr sz="5700" spc="534"/>
            </a:pPr>
            <a:r>
              <a:t>氧化還原大突破</a:t>
            </a:r>
          </a:p>
        </p:txBody>
      </p:sp>
      <p:pic>
        <p:nvPicPr>
          <p:cNvPr id="598" name="image14.jpeg" descr="image14.jpeg"/>
          <p:cNvPicPr>
            <a:picLocks noChangeAspect="1"/>
          </p:cNvPicPr>
          <p:nvPr/>
        </p:nvPicPr>
        <p:blipFill>
          <a:blip r:embed="rId3"/>
          <a:stretch>
            <a:fillRect/>
          </a:stretch>
        </p:blipFill>
        <p:spPr>
          <a:xfrm>
            <a:off x="457859" y="3530696"/>
            <a:ext cx="6171372" cy="4114248"/>
          </a:xfrm>
          <a:prstGeom prst="rect">
            <a:avLst/>
          </a:prstGeom>
          <a:ln w="25400">
            <a:miter lim="400000"/>
          </a:ln>
          <a:effectLst>
            <a:outerShdw blurRad="127000" dist="76200" dir="2974802" rotWithShape="0">
              <a:srgbClr val="000000">
                <a:alpha val="60000"/>
              </a:srgbClr>
            </a:outerShdw>
          </a:effectLst>
        </p:spPr>
      </p:pic>
      <p:sp>
        <p:nvSpPr>
          <p:cNvPr id="599" name="After extensive research, laboratory testing, and millions of dollars, a team of scientists achieved the impossible.…"/>
          <p:cNvSpPr txBox="1"/>
          <p:nvPr/>
        </p:nvSpPr>
        <p:spPr>
          <a:xfrm>
            <a:off x="7020599" y="2333647"/>
            <a:ext cx="5690877" cy="3324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ormAutofit/>
          </a:bodyPr>
          <a:lstStyle/>
          <a:p>
            <a:pPr algn="l" defTabSz="866986">
              <a:spcBef>
                <a:spcPts val="900"/>
              </a:spcBef>
              <a:defRPr sz="3000">
                <a:solidFill>
                  <a:srgbClr val="6C6C6C"/>
                </a:solidFill>
                <a:latin typeface="Helvetica Light"/>
                <a:ea typeface="Helvetica Light"/>
                <a:cs typeface="Helvetica Light"/>
                <a:sym typeface="Helvetica Light"/>
              </a:defRPr>
            </a:pPr>
            <a:r>
              <a:t>After extensive research, laboratory testing, and millions of dollars, a team of scientists</a:t>
            </a:r>
            <a:r>
              <a:rPr>
                <a:solidFill>
                  <a:srgbClr val="6B6B6B"/>
                </a:solidFill>
              </a:rPr>
              <a:t> </a:t>
            </a:r>
            <a:r>
              <a:t>achieved the impossible.</a:t>
            </a:r>
          </a:p>
          <a:p>
            <a:pPr algn="l" defTabSz="866986">
              <a:spcBef>
                <a:spcPts val="900"/>
              </a:spcBef>
              <a:defRPr sz="2700">
                <a:solidFill>
                  <a:srgbClr val="6C6C6C"/>
                </a:solidFill>
                <a:latin typeface="Helvetica Light"/>
                <a:ea typeface="Helvetica Light"/>
                <a:cs typeface="Helvetica Light"/>
                <a:sym typeface="Helvetica Light"/>
              </a:defRPr>
            </a:pPr>
            <a:r>
              <a:t>通過廣泛研究，實驗室測試，</a:t>
            </a:r>
          </a:p>
          <a:p>
            <a:pPr algn="l" defTabSz="866986">
              <a:spcBef>
                <a:spcPts val="900"/>
              </a:spcBef>
              <a:defRPr sz="2700">
                <a:solidFill>
                  <a:srgbClr val="6C6C6C"/>
                </a:solidFill>
                <a:latin typeface="Helvetica Light"/>
                <a:ea typeface="Helvetica Light"/>
                <a:cs typeface="Helvetica Light"/>
                <a:sym typeface="Helvetica Light"/>
              </a:defRPr>
            </a:pPr>
            <a:r>
              <a:t>一組  科學家完成了不可能的壯舉</a:t>
            </a:r>
          </a:p>
        </p:txBody>
      </p:sp>
      <p:sp>
        <p:nvSpPr>
          <p:cNvPr id="600" name="They stabilized Redox Signaling Molecules outside of the body in perfect balance as they are found in healthy cells. 他們在體外穏住氧化還原信號分子…"/>
          <p:cNvSpPr/>
          <p:nvPr/>
        </p:nvSpPr>
        <p:spPr>
          <a:xfrm>
            <a:off x="7060733" y="5754549"/>
            <a:ext cx="5404389" cy="3241130"/>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nchor="ctr"/>
          <a:lstStyle/>
          <a:p>
            <a:pPr defTabSz="866986">
              <a:spcBef>
                <a:spcPts val="900"/>
              </a:spcBef>
              <a:defRPr sz="3000">
                <a:solidFill>
                  <a:srgbClr val="6C6C6C"/>
                </a:solidFill>
                <a:latin typeface="Helvetica Light"/>
                <a:ea typeface="Helvetica Light"/>
                <a:cs typeface="Helvetica Light"/>
                <a:sym typeface="Helvetica Light"/>
              </a:defRPr>
            </a:pPr>
            <a:r>
              <a:rPr>
                <a:solidFill>
                  <a:srgbClr val="3DA547"/>
                </a:solidFill>
              </a:rPr>
              <a:t>They stabilized Redox Signaling Molecules outside of the body in perfect balance as they are found in healthy cells. </a:t>
            </a:r>
            <a:r>
              <a:rPr sz="2600">
                <a:solidFill>
                  <a:srgbClr val="3DA547"/>
                </a:solidFill>
              </a:rPr>
              <a:t>他們在體外穏住氧化還原信號分子</a:t>
            </a:r>
          </a:p>
          <a:p>
            <a:pPr defTabSz="866986">
              <a:spcBef>
                <a:spcPts val="900"/>
              </a:spcBef>
              <a:defRPr sz="2900">
                <a:solidFill>
                  <a:srgbClr val="6C6C6C"/>
                </a:solidFill>
                <a:latin typeface="Helvetica Light"/>
                <a:ea typeface="Helvetica Light"/>
                <a:cs typeface="Helvetica Light"/>
                <a:sym typeface="Helvetica Light"/>
              </a:defRPr>
            </a:pPr>
            <a:r>
              <a:rPr sz="2600">
                <a:solidFill>
                  <a:srgbClr val="3DA547"/>
                </a:solidFill>
              </a:rPr>
              <a:t> 其完美平衡一如體內健康的細胞</a:t>
            </a:r>
            <a:r>
              <a:rPr>
                <a:solidFill>
                  <a:srgbClr val="3DA547"/>
                </a:solidFill>
              </a:rPr>
              <a:t>。</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99">
                                            <p:bg/>
                                          </p:spTgt>
                                        </p:tgtEl>
                                        <p:attrNameLst>
                                          <p:attrName>style.visibility</p:attrName>
                                        </p:attrNameLst>
                                      </p:cBhvr>
                                      <p:to>
                                        <p:strVal val="visible"/>
                                      </p:to>
                                    </p:set>
                                    <p:animEffect transition="in" filter="dissolve">
                                      <p:cBhvr>
                                        <p:cTn id="7" dur="500"/>
                                        <p:tgtEl>
                                          <p:spTgt spid="599">
                                            <p:bg/>
                                          </p:spTgt>
                                        </p:tgtEl>
                                      </p:cBhvr>
                                    </p:animEffect>
                                  </p:childTnLst>
                                </p:cTn>
                              </p:par>
                              <p:par>
                                <p:cTn id="8" presetID="9" presetClass="entr" presetSubtype="0" fill="hold" grpId="1" nodeType="withEffect">
                                  <p:stCondLst>
                                    <p:cond delay="0"/>
                                  </p:stCondLst>
                                  <p:iterate>
                                    <p:tmAbs val="0"/>
                                  </p:iterate>
                                  <p:childTnLst>
                                    <p:set>
                                      <p:cBhvr>
                                        <p:cTn id="9" fill="hold"/>
                                        <p:tgtEl>
                                          <p:spTgt spid="599">
                                            <p:txEl>
                                              <p:pRg st="0" end="0"/>
                                            </p:txEl>
                                          </p:spTgt>
                                        </p:tgtEl>
                                        <p:attrNameLst>
                                          <p:attrName>style.visibility</p:attrName>
                                        </p:attrNameLst>
                                      </p:cBhvr>
                                      <p:to>
                                        <p:strVal val="visible"/>
                                      </p:to>
                                    </p:set>
                                    <p:animEffect transition="in" filter="dissolve">
                                      <p:cBhvr>
                                        <p:cTn id="10" dur="500"/>
                                        <p:tgtEl>
                                          <p:spTgt spid="59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599">
                                            <p:txEl>
                                              <p:pRg st="1" end="1"/>
                                            </p:txEl>
                                          </p:spTgt>
                                        </p:tgtEl>
                                        <p:attrNameLst>
                                          <p:attrName>style.visibility</p:attrName>
                                        </p:attrNameLst>
                                      </p:cBhvr>
                                      <p:to>
                                        <p:strVal val="visible"/>
                                      </p:to>
                                    </p:set>
                                    <p:animEffect transition="in" filter="dissolve">
                                      <p:cBhvr>
                                        <p:cTn id="15" dur="500"/>
                                        <p:tgtEl>
                                          <p:spTgt spid="5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599">
                                            <p:txEl>
                                              <p:pRg st="2" end="2"/>
                                            </p:txEl>
                                          </p:spTgt>
                                        </p:tgtEl>
                                        <p:attrNameLst>
                                          <p:attrName>style.visibility</p:attrName>
                                        </p:attrNameLst>
                                      </p:cBhvr>
                                      <p:to>
                                        <p:strVal val="visible"/>
                                      </p:to>
                                    </p:set>
                                    <p:animEffect transition="in" filter="dissolve">
                                      <p:cBhvr>
                                        <p:cTn id="20" dur="500"/>
                                        <p:tgtEl>
                                          <p:spTgt spid="59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type="lt">
                                    <p:tmAbs val="100"/>
                                  </p:iterate>
                                  <p:childTnLst>
                                    <p:set>
                                      <p:cBhvr>
                                        <p:cTn id="24" fill="hold"/>
                                        <p:tgtEl>
                                          <p:spTgt spid="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1" build="p" bldLvl="5" animBg="1" advAuto="0"/>
      <p:bldP spid="600"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ASEA’s Patented 3 Step Process ASEA 專利三步曲"/>
          <p:cNvSpPr txBox="1">
            <a:spLocks noGrp="1"/>
          </p:cNvSpPr>
          <p:nvPr>
            <p:ph type="title"/>
          </p:nvPr>
        </p:nvSpPr>
        <p:spPr>
          <a:xfrm>
            <a:off x="408704" y="158239"/>
            <a:ext cx="12058791" cy="1805097"/>
          </a:xfrm>
          <a:prstGeom prst="rect">
            <a:avLst/>
          </a:prstGeom>
        </p:spPr>
        <p:txBody>
          <a:bodyPr/>
          <a:lstStyle/>
          <a:p>
            <a:pPr>
              <a:lnSpc>
                <a:spcPts val="5300"/>
              </a:lnSpc>
            </a:pPr>
            <a:r>
              <a:rPr sz="5300" spc="530"/>
              <a:t>ASEA’s Patented 3 Step</a:t>
            </a:r>
            <a:r>
              <a:t> </a:t>
            </a:r>
            <a:r>
              <a:rPr sz="5300" spc="530"/>
              <a:t>Process ASEA 專利三步曲</a:t>
            </a:r>
          </a:p>
        </p:txBody>
      </p:sp>
      <p:sp>
        <p:nvSpPr>
          <p:cNvPr id="605" name="Step 1…"/>
          <p:cNvSpPr txBox="1"/>
          <p:nvPr/>
        </p:nvSpPr>
        <p:spPr>
          <a:xfrm>
            <a:off x="633300" y="5756421"/>
            <a:ext cx="3365501" cy="19177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defRPr>
            </a:pPr>
            <a:r>
              <a:rPr sz="3400">
                <a:solidFill>
                  <a:srgbClr val="A74B44"/>
                </a:solidFill>
                <a:uFill>
                  <a:solidFill>
                    <a:srgbClr val="A74B44"/>
                  </a:solidFill>
                </a:uFill>
                <a:latin typeface="Gill Sans SemiBold"/>
                <a:ea typeface="Gill Sans SemiBold"/>
                <a:cs typeface="Gill Sans SemiBold"/>
                <a:sym typeface="Gill Sans SemiBold"/>
              </a:rPr>
              <a:t>Step </a:t>
            </a:r>
            <a:r>
              <a:rPr sz="3500" b="1">
                <a:solidFill>
                  <a:srgbClr val="A74B44"/>
                </a:solidFill>
                <a:uFill>
                  <a:solidFill>
                    <a:srgbClr val="A74B44"/>
                  </a:solidFill>
                </a:uFill>
                <a:latin typeface="Calibri"/>
                <a:ea typeface="Calibri"/>
                <a:cs typeface="Calibri"/>
                <a:sym typeface="Calibri"/>
              </a:rPr>
              <a:t>1</a:t>
            </a:r>
          </a:p>
          <a:p>
            <a:pPr defTabSz="1295400">
              <a:buClr>
                <a:srgbClr val="000000"/>
              </a:buClr>
              <a:defRPr sz="2400">
                <a:solidFill>
                  <a:srgbClr val="000000"/>
                </a:solidFill>
                <a:uFill>
                  <a:solidFill>
                    <a:srgbClr val="000000"/>
                  </a:solidFill>
                </a:uFill>
              </a:defRPr>
            </a:pPr>
            <a:r>
              <a:rPr sz="3400"/>
              <a:t>Pristine saltwater</a:t>
            </a:r>
          </a:p>
          <a:p>
            <a:pPr defTabSz="1295400">
              <a:buClr>
                <a:srgbClr val="000000"/>
              </a:buClr>
              <a:defRPr sz="2400">
                <a:solidFill>
                  <a:srgbClr val="000000"/>
                </a:solidFill>
                <a:uFill>
                  <a:solidFill>
                    <a:srgbClr val="000000"/>
                  </a:solidFill>
                </a:uFill>
              </a:defRPr>
            </a:pPr>
            <a:r>
              <a:rPr sz="2800"/>
              <a:t>(same as found inside your cells)</a:t>
            </a:r>
          </a:p>
        </p:txBody>
      </p:sp>
      <p:sp>
        <p:nvSpPr>
          <p:cNvPr id="606" name="Step 2…"/>
          <p:cNvSpPr txBox="1"/>
          <p:nvPr/>
        </p:nvSpPr>
        <p:spPr>
          <a:xfrm>
            <a:off x="4792550" y="5756421"/>
            <a:ext cx="3390901" cy="25273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defRPr>
            </a:pPr>
            <a:r>
              <a:rPr sz="3400">
                <a:solidFill>
                  <a:srgbClr val="A74B44"/>
                </a:solidFill>
                <a:uFill>
                  <a:solidFill>
                    <a:srgbClr val="A74B44"/>
                  </a:solidFill>
                </a:uFill>
                <a:latin typeface="Gill Sans SemiBold"/>
                <a:ea typeface="Gill Sans SemiBold"/>
                <a:cs typeface="Gill Sans SemiBold"/>
                <a:sym typeface="Gill Sans SemiBold"/>
              </a:rPr>
              <a:t>Step 2</a:t>
            </a:r>
          </a:p>
          <a:p>
            <a:pPr defTabSz="1295400">
              <a:buClr>
                <a:srgbClr val="000000"/>
              </a:buClr>
              <a:defRPr sz="2400">
                <a:solidFill>
                  <a:srgbClr val="000000"/>
                </a:solidFill>
                <a:uFill>
                  <a:solidFill>
                    <a:srgbClr val="000000"/>
                  </a:solidFill>
                </a:uFill>
              </a:defRPr>
            </a:pPr>
            <a:r>
              <a:rPr sz="3400"/>
              <a:t>Saltwater broken down into free floating atoms</a:t>
            </a:r>
          </a:p>
          <a:p>
            <a:pPr defTabSz="1295400">
              <a:buClr>
                <a:srgbClr val="000000"/>
              </a:buClr>
              <a:defRPr sz="2100">
                <a:solidFill>
                  <a:srgbClr val="000000"/>
                </a:solidFill>
                <a:uFill>
                  <a:solidFill>
                    <a:srgbClr val="000000"/>
                  </a:solidFill>
                </a:uFill>
              </a:defRPr>
            </a:pPr>
            <a:r>
              <a:rPr sz="3100"/>
              <a:t>NA-Cl-H-O</a:t>
            </a:r>
          </a:p>
        </p:txBody>
      </p:sp>
      <p:sp>
        <p:nvSpPr>
          <p:cNvPr id="607" name="Step 3…"/>
          <p:cNvSpPr txBox="1"/>
          <p:nvPr/>
        </p:nvSpPr>
        <p:spPr>
          <a:xfrm>
            <a:off x="8438438" y="5756421"/>
            <a:ext cx="4483101" cy="2438401"/>
          </a:xfrm>
          <a:prstGeom prst="rect">
            <a:avLst/>
          </a:prstGeom>
          <a:ln w="12700"/>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1295400">
              <a:buClr>
                <a:srgbClr val="A74B44"/>
              </a:buClr>
              <a:defRPr sz="2400">
                <a:solidFill>
                  <a:srgbClr val="000000"/>
                </a:solidFill>
                <a:uFill>
                  <a:solidFill>
                    <a:srgbClr val="000000"/>
                  </a:solidFill>
                </a:uFill>
              </a:defRPr>
            </a:pPr>
            <a:r>
              <a:rPr sz="3400">
                <a:solidFill>
                  <a:srgbClr val="A74B44"/>
                </a:solidFill>
                <a:uFill>
                  <a:solidFill>
                    <a:srgbClr val="A74B44"/>
                  </a:solidFill>
                </a:uFill>
                <a:latin typeface="Gill Sans SemiBold"/>
                <a:ea typeface="Gill Sans SemiBold"/>
                <a:cs typeface="Gill Sans SemiBold"/>
                <a:sym typeface="Gill Sans SemiBold"/>
              </a:rPr>
              <a:t>Step 3</a:t>
            </a:r>
          </a:p>
          <a:p>
            <a:pPr defTabSz="1295400">
              <a:buClr>
                <a:srgbClr val="000000"/>
              </a:buClr>
              <a:defRPr sz="2400">
                <a:solidFill>
                  <a:srgbClr val="000000"/>
                </a:solidFill>
                <a:uFill>
                  <a:solidFill>
                    <a:srgbClr val="000000"/>
                  </a:solidFill>
                </a:uFill>
              </a:defRPr>
            </a:pPr>
            <a:r>
              <a:rPr sz="3400"/>
              <a:t>Atoms restructured into STABILIZED Redox Signaling Molecules</a:t>
            </a:r>
          </a:p>
        </p:txBody>
      </p:sp>
      <p:pic>
        <p:nvPicPr>
          <p:cNvPr id="608" name="image24.png" descr="image24.png"/>
          <p:cNvPicPr>
            <a:picLocks noChangeAspect="1"/>
          </p:cNvPicPr>
          <p:nvPr/>
        </p:nvPicPr>
        <p:blipFill>
          <a:blip r:embed="rId3"/>
          <a:stretch>
            <a:fillRect/>
          </a:stretch>
        </p:blipFill>
        <p:spPr>
          <a:xfrm>
            <a:off x="651336" y="1813216"/>
            <a:ext cx="3400071" cy="3973117"/>
          </a:xfrm>
          <a:prstGeom prst="rect">
            <a:avLst/>
          </a:prstGeom>
          <a:ln w="12700">
            <a:solidFill>
              <a:srgbClr val="6C6C6C"/>
            </a:solidFill>
          </a:ln>
        </p:spPr>
      </p:pic>
      <p:pic>
        <p:nvPicPr>
          <p:cNvPr id="609" name="image16.jpeg" descr="image16.jpeg"/>
          <p:cNvPicPr>
            <a:picLocks noChangeAspect="1"/>
          </p:cNvPicPr>
          <p:nvPr/>
        </p:nvPicPr>
        <p:blipFill>
          <a:blip r:embed="rId4"/>
          <a:srcRect l="115" r="114"/>
          <a:stretch>
            <a:fillRect/>
          </a:stretch>
        </p:blipFill>
        <p:spPr>
          <a:xfrm>
            <a:off x="4997536" y="1813216"/>
            <a:ext cx="3082691" cy="3973110"/>
          </a:xfrm>
          <a:prstGeom prst="rect">
            <a:avLst/>
          </a:prstGeom>
          <a:ln w="12700">
            <a:solidFill>
              <a:srgbClr val="6C6C6C"/>
            </a:solidFill>
          </a:ln>
        </p:spPr>
      </p:pic>
      <p:pic>
        <p:nvPicPr>
          <p:cNvPr id="610" name="image17.jpeg" descr="image17.jpeg"/>
          <p:cNvPicPr>
            <a:picLocks noChangeAspect="1"/>
          </p:cNvPicPr>
          <p:nvPr/>
        </p:nvPicPr>
        <p:blipFill>
          <a:blip r:embed="rId5"/>
          <a:srcRect t="77" b="77"/>
          <a:stretch>
            <a:fillRect/>
          </a:stretch>
        </p:blipFill>
        <p:spPr>
          <a:xfrm>
            <a:off x="8998830" y="1814010"/>
            <a:ext cx="3093725" cy="3971507"/>
          </a:xfrm>
          <a:prstGeom prst="rect">
            <a:avLst/>
          </a:prstGeom>
          <a:ln w="12700">
            <a:solidFill>
              <a:srgbClr val="6C6C6C"/>
            </a:solidFill>
          </a:ln>
        </p:spPr>
      </p:pic>
      <p:sp>
        <p:nvSpPr>
          <p:cNvPr id="611" name="第一步 鹽水…"/>
          <p:cNvSpPr txBox="1"/>
          <p:nvPr/>
        </p:nvSpPr>
        <p:spPr>
          <a:xfrm>
            <a:off x="171884" y="7813709"/>
            <a:ext cx="3964034"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1295400">
              <a:defRPr sz="2700" b="1">
                <a:solidFill>
                  <a:srgbClr val="A74B44"/>
                </a:solidFill>
                <a:uFill>
                  <a:solidFill>
                    <a:srgbClr val="A74B44"/>
                  </a:solidFill>
                </a:uFill>
                <a:latin typeface="Calibri"/>
                <a:ea typeface="Calibri"/>
                <a:cs typeface="Calibri"/>
                <a:sym typeface="Calibri"/>
              </a:defRPr>
            </a:pPr>
            <a:r>
              <a:t>第一步</a:t>
            </a:r>
            <a:br/>
            <a:r>
              <a:rPr b="0">
                <a:solidFill>
                  <a:srgbClr val="000000"/>
                </a:solidFill>
                <a:uFill>
                  <a:solidFill>
                    <a:srgbClr val="000000"/>
                  </a:solidFill>
                </a:uFill>
              </a:rPr>
              <a:t>鹽水</a:t>
            </a:r>
          </a:p>
          <a:p>
            <a:pPr defTabSz="1295400">
              <a:defRPr sz="2700">
                <a:solidFill>
                  <a:srgbClr val="000000"/>
                </a:solidFill>
                <a:uFill>
                  <a:solidFill>
                    <a:srgbClr val="000000"/>
                  </a:solidFill>
                </a:uFill>
                <a:latin typeface="Calibri"/>
                <a:ea typeface="Calibri"/>
                <a:cs typeface="Calibri"/>
                <a:sym typeface="Calibri"/>
              </a:defRPr>
            </a:pPr>
            <a:r>
              <a:t>（與您細胞内的鹽水相同)</a:t>
            </a:r>
          </a:p>
        </p:txBody>
      </p:sp>
      <p:sp>
        <p:nvSpPr>
          <p:cNvPr id="612" name="第二步  鹽水分解成自由 浮動的原子 鈉-氯-氫-氧"/>
          <p:cNvSpPr txBox="1"/>
          <p:nvPr/>
        </p:nvSpPr>
        <p:spPr>
          <a:xfrm>
            <a:off x="4675084" y="8187740"/>
            <a:ext cx="3526031"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1295400">
              <a:defRPr sz="2700" b="1">
                <a:solidFill>
                  <a:srgbClr val="A74B44"/>
                </a:solidFill>
                <a:uFill>
                  <a:solidFill>
                    <a:srgbClr val="A74B44"/>
                  </a:solidFill>
                </a:uFill>
                <a:latin typeface="Calibri"/>
                <a:ea typeface="Calibri"/>
                <a:cs typeface="Calibri"/>
                <a:sym typeface="Calibri"/>
              </a:defRPr>
            </a:pPr>
            <a:r>
              <a:t>第二步</a:t>
            </a:r>
            <a:br/>
            <a:r>
              <a:rPr b="0">
                <a:solidFill>
                  <a:srgbClr val="000000"/>
                </a:solidFill>
                <a:uFill>
                  <a:solidFill>
                    <a:srgbClr val="000000"/>
                  </a:solidFill>
                </a:uFill>
              </a:rPr>
              <a:t> 鹽水分解成自由 浮動的原子 鈉-氯-氫-氧</a:t>
            </a:r>
          </a:p>
        </p:txBody>
      </p:sp>
      <p:sp>
        <p:nvSpPr>
          <p:cNvPr id="613" name="第三步 原子重組為 穩定的氧化還原信號 分子"/>
          <p:cNvSpPr txBox="1"/>
          <p:nvPr/>
        </p:nvSpPr>
        <p:spPr>
          <a:xfrm>
            <a:off x="8840082" y="7957566"/>
            <a:ext cx="3574475"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1295400">
              <a:defRPr sz="2700" b="1">
                <a:solidFill>
                  <a:srgbClr val="A74B44"/>
                </a:solidFill>
                <a:uFill>
                  <a:solidFill>
                    <a:srgbClr val="A74B44"/>
                  </a:solidFill>
                </a:uFill>
                <a:latin typeface="Calibri"/>
                <a:ea typeface="Calibri"/>
                <a:cs typeface="Calibri"/>
                <a:sym typeface="Calibri"/>
              </a:defRPr>
            </a:pPr>
            <a:r>
              <a:t>第三步</a:t>
            </a:r>
            <a:br/>
            <a:r>
              <a:rPr b="0">
                <a:solidFill>
                  <a:srgbClr val="000000"/>
                </a:solidFill>
                <a:uFill>
                  <a:solidFill>
                    <a:srgbClr val="000000"/>
                  </a:solidFill>
                </a:uFill>
              </a:rPr>
              <a:t>原子重組為 穩定的氧化還原信號 分子</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08"/>
                                        </p:tgtEl>
                                        <p:attrNameLst>
                                          <p:attrName>style.visibility</p:attrName>
                                        </p:attrNameLst>
                                      </p:cBhvr>
                                      <p:to>
                                        <p:strVal val="visible"/>
                                      </p:to>
                                    </p:set>
                                    <p:animEffect transition="in" filter="dissolve">
                                      <p:cBhvr>
                                        <p:cTn id="7" dur="500"/>
                                        <p:tgtEl>
                                          <p:spTgt spid="608"/>
                                        </p:tgtEl>
                                      </p:cBhvr>
                                    </p:animEffect>
                                  </p:childTnLst>
                                </p:cTn>
                              </p:par>
                            </p:childTnLst>
                          </p:cTn>
                        </p:par>
                        <p:par>
                          <p:cTn id="8" fill="hold">
                            <p:stCondLst>
                              <p:cond delay="500"/>
                            </p:stCondLst>
                            <p:childTnLst>
                              <p:par>
                                <p:cTn id="9" presetID="23" presetClass="entr" presetSubtype="16" fill="hold" grpId="2" nodeType="afterEffect">
                                  <p:stCondLst>
                                    <p:cond delay="0"/>
                                  </p:stCondLst>
                                  <p:iterate>
                                    <p:tmAbs val="0"/>
                                  </p:iterate>
                                  <p:childTnLst>
                                    <p:set>
                                      <p:cBhvr>
                                        <p:cTn id="10" fill="hold"/>
                                        <p:tgtEl>
                                          <p:spTgt spid="605"/>
                                        </p:tgtEl>
                                        <p:attrNameLst>
                                          <p:attrName>style.visibility</p:attrName>
                                        </p:attrNameLst>
                                      </p:cBhvr>
                                      <p:to>
                                        <p:strVal val="visible"/>
                                      </p:to>
                                    </p:set>
                                    <p:anim calcmode="lin" valueType="num">
                                      <p:cBhvr>
                                        <p:cTn id="11" dur="1000" fill="hold"/>
                                        <p:tgtEl>
                                          <p:spTgt spid="605"/>
                                        </p:tgtEl>
                                        <p:attrNameLst>
                                          <p:attrName>ppt_w</p:attrName>
                                        </p:attrNameLst>
                                      </p:cBhvr>
                                      <p:tavLst>
                                        <p:tav tm="0">
                                          <p:val>
                                            <p:fltVal val="0"/>
                                          </p:val>
                                        </p:tav>
                                        <p:tav tm="100000">
                                          <p:val>
                                            <p:strVal val="#ppt_w"/>
                                          </p:val>
                                        </p:tav>
                                      </p:tavLst>
                                    </p:anim>
                                    <p:anim calcmode="lin" valueType="num">
                                      <p:cBhvr>
                                        <p:cTn id="12" dur="1000" fill="hold"/>
                                        <p:tgtEl>
                                          <p:spTgt spid="60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609"/>
                                        </p:tgtEl>
                                        <p:attrNameLst>
                                          <p:attrName>style.visibility</p:attrName>
                                        </p:attrNameLst>
                                      </p:cBhvr>
                                      <p:to>
                                        <p:strVal val="visible"/>
                                      </p:to>
                                    </p:set>
                                    <p:animEffect transition="in" filter="dissolve">
                                      <p:cBhvr>
                                        <p:cTn id="17" dur="500"/>
                                        <p:tgtEl>
                                          <p:spTgt spid="609"/>
                                        </p:tgtEl>
                                      </p:cBhvr>
                                    </p:animEffect>
                                  </p:childTnLst>
                                </p:cTn>
                              </p:par>
                            </p:childTnLst>
                          </p:cTn>
                        </p:par>
                        <p:par>
                          <p:cTn id="18" fill="hold">
                            <p:stCondLst>
                              <p:cond delay="500"/>
                            </p:stCondLst>
                            <p:childTnLst>
                              <p:par>
                                <p:cTn id="19" presetID="23" presetClass="entr" presetSubtype="16" fill="hold" grpId="4" nodeType="afterEffect">
                                  <p:stCondLst>
                                    <p:cond delay="0"/>
                                  </p:stCondLst>
                                  <p:iterate>
                                    <p:tmAbs val="0"/>
                                  </p:iterate>
                                  <p:childTnLst>
                                    <p:set>
                                      <p:cBhvr>
                                        <p:cTn id="20" fill="hold"/>
                                        <p:tgtEl>
                                          <p:spTgt spid="606"/>
                                        </p:tgtEl>
                                        <p:attrNameLst>
                                          <p:attrName>style.visibility</p:attrName>
                                        </p:attrNameLst>
                                      </p:cBhvr>
                                      <p:to>
                                        <p:strVal val="visible"/>
                                      </p:to>
                                    </p:set>
                                    <p:anim calcmode="lin" valueType="num">
                                      <p:cBhvr>
                                        <p:cTn id="21" dur="1000" fill="hold"/>
                                        <p:tgtEl>
                                          <p:spTgt spid="606"/>
                                        </p:tgtEl>
                                        <p:attrNameLst>
                                          <p:attrName>ppt_w</p:attrName>
                                        </p:attrNameLst>
                                      </p:cBhvr>
                                      <p:tavLst>
                                        <p:tav tm="0">
                                          <p:val>
                                            <p:fltVal val="0"/>
                                          </p:val>
                                        </p:tav>
                                        <p:tav tm="100000">
                                          <p:val>
                                            <p:strVal val="#ppt_w"/>
                                          </p:val>
                                        </p:tav>
                                      </p:tavLst>
                                    </p:anim>
                                    <p:anim calcmode="lin" valueType="num">
                                      <p:cBhvr>
                                        <p:cTn id="22" dur="1000" fill="hold"/>
                                        <p:tgtEl>
                                          <p:spTgt spid="606"/>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610"/>
                                        </p:tgtEl>
                                        <p:attrNameLst>
                                          <p:attrName>style.visibility</p:attrName>
                                        </p:attrNameLst>
                                      </p:cBhvr>
                                      <p:to>
                                        <p:strVal val="visible"/>
                                      </p:to>
                                    </p:set>
                                    <p:animEffect transition="in" filter="dissolve">
                                      <p:cBhvr>
                                        <p:cTn id="27" dur="500"/>
                                        <p:tgtEl>
                                          <p:spTgt spid="610"/>
                                        </p:tgtEl>
                                      </p:cBhvr>
                                    </p:animEffect>
                                  </p:childTnLst>
                                </p:cTn>
                              </p:par>
                            </p:childTnLst>
                          </p:cTn>
                        </p:par>
                        <p:par>
                          <p:cTn id="28" fill="hold">
                            <p:stCondLst>
                              <p:cond delay="500"/>
                            </p:stCondLst>
                            <p:childTnLst>
                              <p:par>
                                <p:cTn id="29" presetID="23" presetClass="entr" presetSubtype="16" fill="hold" grpId="6" nodeType="afterEffect">
                                  <p:stCondLst>
                                    <p:cond delay="0"/>
                                  </p:stCondLst>
                                  <p:iterate>
                                    <p:tmAbs val="0"/>
                                  </p:iterate>
                                  <p:childTnLst>
                                    <p:set>
                                      <p:cBhvr>
                                        <p:cTn id="30" fill="hold"/>
                                        <p:tgtEl>
                                          <p:spTgt spid="607"/>
                                        </p:tgtEl>
                                        <p:attrNameLst>
                                          <p:attrName>style.visibility</p:attrName>
                                        </p:attrNameLst>
                                      </p:cBhvr>
                                      <p:to>
                                        <p:strVal val="visible"/>
                                      </p:to>
                                    </p:set>
                                    <p:anim calcmode="lin" valueType="num">
                                      <p:cBhvr>
                                        <p:cTn id="31" dur="1000" fill="hold"/>
                                        <p:tgtEl>
                                          <p:spTgt spid="607"/>
                                        </p:tgtEl>
                                        <p:attrNameLst>
                                          <p:attrName>ppt_w</p:attrName>
                                        </p:attrNameLst>
                                      </p:cBhvr>
                                      <p:tavLst>
                                        <p:tav tm="0">
                                          <p:val>
                                            <p:fltVal val="0"/>
                                          </p:val>
                                        </p:tav>
                                        <p:tav tm="100000">
                                          <p:val>
                                            <p:strVal val="#ppt_w"/>
                                          </p:val>
                                        </p:tav>
                                      </p:tavLst>
                                    </p:anim>
                                    <p:anim calcmode="lin" valueType="num">
                                      <p:cBhvr>
                                        <p:cTn id="32" dur="1000" fill="hold"/>
                                        <p:tgtEl>
                                          <p:spTgt spid="607"/>
                                        </p:tgtEl>
                                        <p:attrNameLst>
                                          <p:attrName>ppt_h</p:attrName>
                                        </p:attrNameLst>
                                      </p:cBhvr>
                                      <p:tavLst>
                                        <p:tav tm="0">
                                          <p:val>
                                            <p:fltVal val="0"/>
                                          </p:val>
                                        </p:tav>
                                        <p:tav tm="100000">
                                          <p:val>
                                            <p:strVal val="#ppt_h"/>
                                          </p:val>
                                        </p:tav>
                                      </p:tavLst>
                                    </p:anim>
                                  </p:childTnLst>
                                </p:cTn>
                              </p:par>
                            </p:childTnLst>
                          </p:cTn>
                        </p:par>
                        <p:par>
                          <p:cTn id="33" fill="hold">
                            <p:stCondLst>
                              <p:cond delay="1500"/>
                            </p:stCondLst>
                            <p:childTnLst>
                              <p:par>
                                <p:cTn id="34" presetID="23" presetClass="entr" presetSubtype="16" fill="hold" grpId="7" nodeType="afterEffect">
                                  <p:stCondLst>
                                    <p:cond delay="0"/>
                                  </p:stCondLst>
                                  <p:iterate>
                                    <p:tmAbs val="0"/>
                                  </p:iterate>
                                  <p:childTnLst>
                                    <p:set>
                                      <p:cBhvr>
                                        <p:cTn id="35" fill="hold"/>
                                        <p:tgtEl>
                                          <p:spTgt spid="611"/>
                                        </p:tgtEl>
                                        <p:attrNameLst>
                                          <p:attrName>style.visibility</p:attrName>
                                        </p:attrNameLst>
                                      </p:cBhvr>
                                      <p:to>
                                        <p:strVal val="visible"/>
                                      </p:to>
                                    </p:set>
                                    <p:anim calcmode="lin" valueType="num">
                                      <p:cBhvr>
                                        <p:cTn id="36" dur="1000" fill="hold"/>
                                        <p:tgtEl>
                                          <p:spTgt spid="611"/>
                                        </p:tgtEl>
                                        <p:attrNameLst>
                                          <p:attrName>ppt_w</p:attrName>
                                        </p:attrNameLst>
                                      </p:cBhvr>
                                      <p:tavLst>
                                        <p:tav tm="0">
                                          <p:val>
                                            <p:fltVal val="0"/>
                                          </p:val>
                                        </p:tav>
                                        <p:tav tm="100000">
                                          <p:val>
                                            <p:strVal val="#ppt_w"/>
                                          </p:val>
                                        </p:tav>
                                      </p:tavLst>
                                    </p:anim>
                                    <p:anim calcmode="lin" valueType="num">
                                      <p:cBhvr>
                                        <p:cTn id="37" dur="1000" fill="hold"/>
                                        <p:tgtEl>
                                          <p:spTgt spid="611"/>
                                        </p:tgtEl>
                                        <p:attrNameLst>
                                          <p:attrName>ppt_h</p:attrName>
                                        </p:attrNameLst>
                                      </p:cBhvr>
                                      <p:tavLst>
                                        <p:tav tm="0">
                                          <p:val>
                                            <p:fltVal val="0"/>
                                          </p:val>
                                        </p:tav>
                                        <p:tav tm="100000">
                                          <p:val>
                                            <p:strVal val="#ppt_h"/>
                                          </p:val>
                                        </p:tav>
                                      </p:tavLst>
                                    </p:anim>
                                  </p:childTnLst>
                                </p:cTn>
                              </p:par>
                            </p:childTnLst>
                          </p:cTn>
                        </p:par>
                        <p:par>
                          <p:cTn id="38" fill="hold">
                            <p:stCondLst>
                              <p:cond delay="2500"/>
                            </p:stCondLst>
                            <p:childTnLst>
                              <p:par>
                                <p:cTn id="39" presetID="23" presetClass="entr" presetSubtype="16" fill="hold" grpId="8" nodeType="afterEffect">
                                  <p:stCondLst>
                                    <p:cond delay="0"/>
                                  </p:stCondLst>
                                  <p:iterate>
                                    <p:tmAbs val="0"/>
                                  </p:iterate>
                                  <p:childTnLst>
                                    <p:set>
                                      <p:cBhvr>
                                        <p:cTn id="40" fill="hold"/>
                                        <p:tgtEl>
                                          <p:spTgt spid="612"/>
                                        </p:tgtEl>
                                        <p:attrNameLst>
                                          <p:attrName>style.visibility</p:attrName>
                                        </p:attrNameLst>
                                      </p:cBhvr>
                                      <p:to>
                                        <p:strVal val="visible"/>
                                      </p:to>
                                    </p:set>
                                    <p:anim calcmode="lin" valueType="num">
                                      <p:cBhvr>
                                        <p:cTn id="41" dur="1000" fill="hold"/>
                                        <p:tgtEl>
                                          <p:spTgt spid="612"/>
                                        </p:tgtEl>
                                        <p:attrNameLst>
                                          <p:attrName>ppt_w</p:attrName>
                                        </p:attrNameLst>
                                      </p:cBhvr>
                                      <p:tavLst>
                                        <p:tav tm="0">
                                          <p:val>
                                            <p:fltVal val="0"/>
                                          </p:val>
                                        </p:tav>
                                        <p:tav tm="100000">
                                          <p:val>
                                            <p:strVal val="#ppt_w"/>
                                          </p:val>
                                        </p:tav>
                                      </p:tavLst>
                                    </p:anim>
                                    <p:anim calcmode="lin" valueType="num">
                                      <p:cBhvr>
                                        <p:cTn id="42" dur="1000" fill="hold"/>
                                        <p:tgtEl>
                                          <p:spTgt spid="612"/>
                                        </p:tgtEl>
                                        <p:attrNameLst>
                                          <p:attrName>ppt_h</p:attrName>
                                        </p:attrNameLst>
                                      </p:cBhvr>
                                      <p:tavLst>
                                        <p:tav tm="0">
                                          <p:val>
                                            <p:fltVal val="0"/>
                                          </p:val>
                                        </p:tav>
                                        <p:tav tm="100000">
                                          <p:val>
                                            <p:strVal val="#ppt_h"/>
                                          </p:val>
                                        </p:tav>
                                      </p:tavLst>
                                    </p:anim>
                                  </p:childTnLst>
                                </p:cTn>
                              </p:par>
                            </p:childTnLst>
                          </p:cTn>
                        </p:par>
                        <p:par>
                          <p:cTn id="43" fill="hold">
                            <p:stCondLst>
                              <p:cond delay="3500"/>
                            </p:stCondLst>
                            <p:childTnLst>
                              <p:par>
                                <p:cTn id="44" presetID="23" presetClass="entr" presetSubtype="16" fill="hold" grpId="9" nodeType="afterEffect">
                                  <p:stCondLst>
                                    <p:cond delay="0"/>
                                  </p:stCondLst>
                                  <p:iterate>
                                    <p:tmAbs val="0"/>
                                  </p:iterate>
                                  <p:childTnLst>
                                    <p:set>
                                      <p:cBhvr>
                                        <p:cTn id="45" fill="hold"/>
                                        <p:tgtEl>
                                          <p:spTgt spid="613"/>
                                        </p:tgtEl>
                                        <p:attrNameLst>
                                          <p:attrName>style.visibility</p:attrName>
                                        </p:attrNameLst>
                                      </p:cBhvr>
                                      <p:to>
                                        <p:strVal val="visible"/>
                                      </p:to>
                                    </p:set>
                                    <p:anim calcmode="lin" valueType="num">
                                      <p:cBhvr>
                                        <p:cTn id="46" dur="1000" fill="hold"/>
                                        <p:tgtEl>
                                          <p:spTgt spid="613"/>
                                        </p:tgtEl>
                                        <p:attrNameLst>
                                          <p:attrName>ppt_w</p:attrName>
                                        </p:attrNameLst>
                                      </p:cBhvr>
                                      <p:tavLst>
                                        <p:tav tm="0">
                                          <p:val>
                                            <p:fltVal val="0"/>
                                          </p:val>
                                        </p:tav>
                                        <p:tav tm="100000">
                                          <p:val>
                                            <p:strVal val="#ppt_w"/>
                                          </p:val>
                                        </p:tav>
                                      </p:tavLst>
                                    </p:anim>
                                    <p:anim calcmode="lin" valueType="num">
                                      <p:cBhvr>
                                        <p:cTn id="47" dur="1000" fill="hold"/>
                                        <p:tgtEl>
                                          <p:spTgt spid="6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 grpId="2" animBg="1" advAuto="0"/>
      <p:bldP spid="606" grpId="4" animBg="1" advAuto="0"/>
      <p:bldP spid="607" grpId="6" animBg="1" advAuto="0"/>
      <p:bldP spid="608" grpId="1" animBg="1" advAuto="0"/>
      <p:bldP spid="609" grpId="3" animBg="1" advAuto="0"/>
      <p:bldP spid="610" grpId="5" animBg="1" advAuto="0"/>
      <p:bldP spid="611" grpId="7" animBg="1" advAuto="0"/>
      <p:bldP spid="612" grpId="8" animBg="1" advAuto="0"/>
      <p:bldP spid="613" grpId="9"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ASEA  Malaysia Prelaunch"/>
          <p:cNvSpPr txBox="1">
            <a:spLocks noGrp="1"/>
          </p:cNvSpPr>
          <p:nvPr>
            <p:ph type="title"/>
          </p:nvPr>
        </p:nvSpPr>
        <p:spPr>
          <a:xfrm>
            <a:off x="-973823" y="675570"/>
            <a:ext cx="15143693" cy="2872804"/>
          </a:xfrm>
          <a:prstGeom prst="rect">
            <a:avLst/>
          </a:prstGeom>
        </p:spPr>
        <p:txBody>
          <a:bodyPr/>
          <a:lstStyle>
            <a:lvl1pPr>
              <a:defRPr sz="6500"/>
            </a:lvl1pPr>
          </a:lstStyle>
          <a:p>
            <a:r>
              <a:t>ASEA  Malaysia Prelaunch</a:t>
            </a:r>
          </a:p>
        </p:txBody>
      </p:sp>
      <p:pic>
        <p:nvPicPr>
          <p:cNvPr id="459" name="ASEA Molecules 2.png" descr="ASEA Molecules 2.png"/>
          <p:cNvPicPr>
            <a:picLocks noChangeAspect="1"/>
          </p:cNvPicPr>
          <p:nvPr/>
        </p:nvPicPr>
        <p:blipFill>
          <a:blip r:embed="rId2">
            <a:alphaModFix amt="37969"/>
          </a:blip>
          <a:stretch>
            <a:fillRect/>
          </a:stretch>
        </p:blipFill>
        <p:spPr>
          <a:xfrm rot="620369">
            <a:off x="-31516" y="1305175"/>
            <a:ext cx="2323254" cy="4930988"/>
          </a:xfrm>
          <a:prstGeom prst="rect">
            <a:avLst/>
          </a:prstGeom>
          <a:ln w="12700">
            <a:miter lim="400000"/>
          </a:ln>
        </p:spPr>
      </p:pic>
      <p:pic>
        <p:nvPicPr>
          <p:cNvPr id="460" name="malaysia flag.jpeg" descr="malaysia flag.jpeg"/>
          <p:cNvPicPr>
            <a:picLocks noChangeAspect="1"/>
          </p:cNvPicPr>
          <p:nvPr/>
        </p:nvPicPr>
        <p:blipFill>
          <a:blip r:embed="rId3"/>
          <a:stretch>
            <a:fillRect/>
          </a:stretch>
        </p:blipFill>
        <p:spPr>
          <a:xfrm>
            <a:off x="1390734" y="2661775"/>
            <a:ext cx="8726359" cy="4908577"/>
          </a:xfrm>
          <a:prstGeom prst="rect">
            <a:avLst/>
          </a:prstGeom>
          <a:ln w="12700">
            <a:miter lim="400000"/>
          </a:ln>
        </p:spPr>
      </p:pic>
      <p:pic>
        <p:nvPicPr>
          <p:cNvPr id="461" name="4 blue bottles and renu.png" descr="4 blue bottles and renu.png"/>
          <p:cNvPicPr>
            <a:picLocks noChangeAspect="1"/>
          </p:cNvPicPr>
          <p:nvPr/>
        </p:nvPicPr>
        <p:blipFill>
          <a:blip r:embed="rId4"/>
          <a:stretch>
            <a:fillRect/>
          </a:stretch>
        </p:blipFill>
        <p:spPr>
          <a:xfrm>
            <a:off x="7790912" y="3491119"/>
            <a:ext cx="4024704" cy="52672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460"/>
                                        </p:tgtEl>
                                        <p:attrNameLst>
                                          <p:attrName>style.visibility</p:attrName>
                                        </p:attrNameLst>
                                      </p:cBhvr>
                                      <p:to>
                                        <p:strVal val="visible"/>
                                      </p:to>
                                    </p:set>
                                    <p:animEffect transition="in" filter="wipe(left)">
                                      <p:cBhvr>
                                        <p:cTn id="7" dur="1000"/>
                                        <p:tgtEl>
                                          <p:spTgt spid="460"/>
                                        </p:tgtEl>
                                      </p:cBhvr>
                                    </p:animEffect>
                                  </p:childTnLst>
                                </p:cTn>
                              </p:par>
                            </p:childTnLst>
                          </p:cTn>
                        </p:par>
                        <p:par>
                          <p:cTn id="8" fill="hold">
                            <p:stCondLst>
                              <p:cond delay="1000"/>
                            </p:stCondLst>
                            <p:childTnLst>
                              <p:par>
                                <p:cTn id="9" presetID="22" presetClass="entr" presetSubtype="8" fill="hold" grpId="2" nodeType="afterEffect">
                                  <p:stCondLst>
                                    <p:cond delay="0"/>
                                  </p:stCondLst>
                                  <p:iterate>
                                    <p:tmAbs val="0"/>
                                  </p:iterate>
                                  <p:childTnLst>
                                    <p:set>
                                      <p:cBhvr>
                                        <p:cTn id="10" fill="hold"/>
                                        <p:tgtEl>
                                          <p:spTgt spid="461"/>
                                        </p:tgtEl>
                                        <p:attrNameLst>
                                          <p:attrName>style.visibility</p:attrName>
                                        </p:attrNameLst>
                                      </p:cBhvr>
                                      <p:to>
                                        <p:strVal val="visible"/>
                                      </p:to>
                                    </p:set>
                                    <p:animEffect transition="in" filter="wipe(left)">
                                      <p:cBhvr>
                                        <p:cTn id="11" dur="175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1" animBg="1" advAuto="0"/>
      <p:bldP spid="461"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 name="ASEA Molecules 1.png" descr="ASEA Molecules 1.png"/>
          <p:cNvPicPr>
            <a:picLocks noChangeAspect="1"/>
          </p:cNvPicPr>
          <p:nvPr/>
        </p:nvPicPr>
        <p:blipFill>
          <a:blip r:embed="rId3">
            <a:alphaModFix amt="50942"/>
          </a:blip>
          <a:stretch>
            <a:fillRect/>
          </a:stretch>
        </p:blipFill>
        <p:spPr>
          <a:xfrm rot="5383601">
            <a:off x="7110255" y="-2256089"/>
            <a:ext cx="3612029" cy="8146484"/>
          </a:xfrm>
          <a:prstGeom prst="rect">
            <a:avLst/>
          </a:prstGeom>
          <a:ln w="12700">
            <a:miter lim="400000"/>
          </a:ln>
        </p:spPr>
      </p:pic>
      <p:sp>
        <p:nvSpPr>
          <p:cNvPr id="618" name="Redox Molecules made from…"/>
          <p:cNvSpPr txBox="1">
            <a:spLocks noGrp="1"/>
          </p:cNvSpPr>
          <p:nvPr>
            <p:ph type="title"/>
          </p:nvPr>
        </p:nvSpPr>
        <p:spPr>
          <a:xfrm>
            <a:off x="1628675" y="1589782"/>
            <a:ext cx="9747450" cy="6574037"/>
          </a:xfrm>
          <a:prstGeom prst="rect">
            <a:avLst/>
          </a:prstGeom>
        </p:spPr>
        <p:txBody>
          <a:bodyPr>
            <a:normAutofit fontScale="90000"/>
          </a:bodyPr>
          <a:lstStyle/>
          <a:p>
            <a:pPr defTabSz="496570">
              <a:defRPr sz="8500"/>
            </a:pPr>
            <a:r>
              <a:t>Redox Molecules made from </a:t>
            </a:r>
          </a:p>
          <a:p>
            <a:pPr defTabSz="496570">
              <a:defRPr sz="8500"/>
            </a:pPr>
            <a:r>
              <a:t>“water &amp; salt”, </a:t>
            </a:r>
          </a:p>
          <a:p>
            <a:pPr defTabSz="496570">
              <a:defRPr sz="8500"/>
            </a:pPr>
            <a:r>
              <a:t>just the way our cells make them.</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18"/>
                                        </p:tgtEl>
                                        <p:attrNameLst>
                                          <p:attrName>style.visibility</p:attrName>
                                        </p:attrNameLst>
                                      </p:cBhvr>
                                      <p:to>
                                        <p:strVal val="visible"/>
                                      </p:to>
                                    </p:set>
                                    <p:anim calcmode="lin" valueType="num">
                                      <p:cBhvr>
                                        <p:cTn id="7" dur="1625" fill="hold"/>
                                        <p:tgtEl>
                                          <p:spTgt spid="618"/>
                                        </p:tgtEl>
                                        <p:attrNameLst>
                                          <p:attrName>ppt_w</p:attrName>
                                        </p:attrNameLst>
                                      </p:cBhvr>
                                      <p:tavLst>
                                        <p:tav tm="0">
                                          <p:val>
                                            <p:fltVal val="0"/>
                                          </p:val>
                                        </p:tav>
                                        <p:tav tm="100000">
                                          <p:val>
                                            <p:strVal val="#ppt_w"/>
                                          </p:val>
                                        </p:tav>
                                      </p:tavLst>
                                    </p:anim>
                                    <p:anim calcmode="lin" valueType="num">
                                      <p:cBhvr>
                                        <p:cTn id="8" dur="1625" fill="hold"/>
                                        <p:tgtEl>
                                          <p:spTgt spid="6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Who Can Benefit from Redox Technology?…"/>
          <p:cNvSpPr txBox="1"/>
          <p:nvPr/>
        </p:nvSpPr>
        <p:spPr>
          <a:xfrm>
            <a:off x="533493" y="656358"/>
            <a:ext cx="11937814" cy="14867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normAutofit/>
          </a:bodyPr>
          <a:lstStyle/>
          <a:p>
            <a:pPr defTabSz="424250">
              <a:defRPr sz="4176">
                <a:solidFill>
                  <a:srgbClr val="3552A5"/>
                </a:solidFill>
                <a:latin typeface="Helvetica Light"/>
                <a:ea typeface="Helvetica Light"/>
                <a:cs typeface="Helvetica Light"/>
                <a:sym typeface="Helvetica Light"/>
              </a:defRPr>
            </a:pPr>
            <a:r>
              <a:t>Who Can Benefit from Redox Technology?</a:t>
            </a:r>
          </a:p>
          <a:p>
            <a:pPr defTabSz="424250">
              <a:defRPr sz="4176">
                <a:solidFill>
                  <a:srgbClr val="3552A5"/>
                </a:solidFill>
                <a:latin typeface="Helvetica Light"/>
                <a:ea typeface="Helvetica Light"/>
                <a:cs typeface="Helvetica Light"/>
                <a:sym typeface="Helvetica Light"/>
              </a:defRPr>
            </a:pPr>
            <a:r>
              <a:t>誰是ASEA 高科技的受益者？</a:t>
            </a:r>
          </a:p>
        </p:txBody>
      </p:sp>
      <p:grpSp>
        <p:nvGrpSpPr>
          <p:cNvPr id="625" name="Group"/>
          <p:cNvGrpSpPr/>
          <p:nvPr/>
        </p:nvGrpSpPr>
        <p:grpSpPr>
          <a:xfrm>
            <a:off x="4723610" y="3225592"/>
            <a:ext cx="3900327" cy="3145139"/>
            <a:chOff x="0" y="679450"/>
            <a:chExt cx="3900325" cy="3145137"/>
          </a:xfrm>
        </p:grpSpPr>
        <p:pic>
          <p:nvPicPr>
            <p:cNvPr id="623" name="asea recover photo.png" descr="asea recover photo.png"/>
            <p:cNvPicPr>
              <a:picLocks noChangeAspect="1"/>
            </p:cNvPicPr>
            <p:nvPr/>
          </p:nvPicPr>
          <p:blipFill>
            <a:blip r:embed="rId3"/>
            <a:stretch>
              <a:fillRect/>
            </a:stretch>
          </p:blipFill>
          <p:spPr>
            <a:xfrm>
              <a:off x="0" y="1224371"/>
              <a:ext cx="3900326" cy="2600217"/>
            </a:xfrm>
            <a:prstGeom prst="rect">
              <a:avLst/>
            </a:prstGeom>
            <a:ln w="25400" cap="flat">
              <a:noFill/>
              <a:miter lim="400000"/>
            </a:ln>
            <a:effectLst>
              <a:outerShdw blurRad="127000" dist="76200" dir="2974802" rotWithShape="0">
                <a:srgbClr val="000000">
                  <a:alpha val="60000"/>
                </a:srgbClr>
              </a:outerShdw>
            </a:effectLst>
          </p:spPr>
        </p:pic>
        <p:sp>
          <p:nvSpPr>
            <p:cNvPr id="624" name="Sports &amp; Athletics…"/>
            <p:cNvSpPr/>
            <p:nvPr/>
          </p:nvSpPr>
          <p:spPr>
            <a:xfrm>
              <a:off x="1950162" y="6794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866986">
                <a:spcBef>
                  <a:spcPts val="800"/>
                </a:spcBef>
                <a:buFont typeface="Arial"/>
                <a:defRPr sz="3500">
                  <a:solidFill>
                    <a:srgbClr val="6C6C6C"/>
                  </a:solidFill>
                  <a:latin typeface="Helvetica Light"/>
                  <a:ea typeface="Helvetica Light"/>
                  <a:cs typeface="Helvetica Light"/>
                  <a:sym typeface="Helvetica Light"/>
                </a:defRPr>
              </a:pPr>
              <a:r>
                <a:t>Sports &amp; Athletics</a:t>
              </a:r>
            </a:p>
            <a:p>
              <a:pPr defTabSz="866986">
                <a:spcBef>
                  <a:spcPts val="800"/>
                </a:spcBef>
                <a:defRPr sz="3500">
                  <a:solidFill>
                    <a:srgbClr val="6C6C6C"/>
                  </a:solidFill>
                  <a:latin typeface="Helvetica Light"/>
                  <a:ea typeface="Helvetica Light"/>
                  <a:cs typeface="Helvetica Light"/>
                  <a:sym typeface="Helvetica Light"/>
                </a:defRPr>
              </a:pPr>
              <a:r>
                <a:t>運動及體能</a:t>
              </a:r>
            </a:p>
          </p:txBody>
        </p:sp>
      </p:grpSp>
      <p:grpSp>
        <p:nvGrpSpPr>
          <p:cNvPr id="628" name="Group"/>
          <p:cNvGrpSpPr/>
          <p:nvPr/>
        </p:nvGrpSpPr>
        <p:grpSpPr>
          <a:xfrm>
            <a:off x="518297" y="3854831"/>
            <a:ext cx="3901656" cy="3251861"/>
            <a:chOff x="0" y="679450"/>
            <a:chExt cx="3901655" cy="3251860"/>
          </a:xfrm>
        </p:grpSpPr>
        <p:pic>
          <p:nvPicPr>
            <p:cNvPr id="626" name="bigstock-Lovers-couple-in-love-having-f-90405506.jpg" descr="bigstock-Lovers-couple-in-love-having-f-90405506.jpg"/>
            <p:cNvPicPr>
              <a:picLocks noChangeAspect="1"/>
            </p:cNvPicPr>
            <p:nvPr/>
          </p:nvPicPr>
          <p:blipFill>
            <a:blip r:embed="rId4"/>
            <a:srcRect t="16" b="16"/>
            <a:stretch>
              <a:fillRect/>
            </a:stretch>
          </p:blipFill>
          <p:spPr>
            <a:xfrm>
              <a:off x="0" y="1327810"/>
              <a:ext cx="3901656" cy="2603501"/>
            </a:xfrm>
            <a:prstGeom prst="rect">
              <a:avLst/>
            </a:prstGeom>
            <a:ln w="25400" cap="flat">
              <a:noFill/>
              <a:miter lim="400000"/>
            </a:ln>
            <a:effectLst>
              <a:outerShdw blurRad="127000" dist="76200" dir="2974802" rotWithShape="0">
                <a:srgbClr val="000000">
                  <a:alpha val="60000"/>
                </a:srgbClr>
              </a:outerShdw>
            </a:effectLst>
          </p:spPr>
        </p:pic>
        <p:sp>
          <p:nvSpPr>
            <p:cNvPr id="627" name="Health &amp; Wellness…"/>
            <p:cNvSpPr/>
            <p:nvPr/>
          </p:nvSpPr>
          <p:spPr>
            <a:xfrm>
              <a:off x="1950839" y="6794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866986">
                <a:spcBef>
                  <a:spcPts val="800"/>
                </a:spcBef>
                <a:buFont typeface="Arial"/>
                <a:defRPr sz="3500">
                  <a:solidFill>
                    <a:srgbClr val="6C6C6C"/>
                  </a:solidFill>
                  <a:latin typeface="Helvetica Light"/>
                  <a:ea typeface="Helvetica Light"/>
                  <a:cs typeface="Helvetica Light"/>
                  <a:sym typeface="Helvetica Light"/>
                </a:defRPr>
              </a:pPr>
              <a:r>
                <a:t>Health &amp; Wellness</a:t>
              </a:r>
            </a:p>
            <a:p>
              <a:pPr defTabSz="866986">
                <a:spcBef>
                  <a:spcPts val="800"/>
                </a:spcBef>
                <a:defRPr sz="3500">
                  <a:solidFill>
                    <a:srgbClr val="6C6C6C"/>
                  </a:solidFill>
                  <a:latin typeface="Helvetica Light"/>
                  <a:ea typeface="Helvetica Light"/>
                  <a:cs typeface="Helvetica Light"/>
                  <a:sym typeface="Helvetica Light"/>
                </a:defRPr>
              </a:pPr>
              <a:r>
                <a:t>健康與保健</a:t>
              </a:r>
            </a:p>
          </p:txBody>
        </p:sp>
      </p:grpSp>
      <p:grpSp>
        <p:nvGrpSpPr>
          <p:cNvPr id="631" name="Group"/>
          <p:cNvGrpSpPr/>
          <p:nvPr/>
        </p:nvGrpSpPr>
        <p:grpSpPr>
          <a:xfrm>
            <a:off x="9058732" y="3938461"/>
            <a:ext cx="3499145" cy="3187712"/>
            <a:chOff x="230433" y="679450"/>
            <a:chExt cx="3499143" cy="3187710"/>
          </a:xfrm>
        </p:grpSpPr>
        <p:pic>
          <p:nvPicPr>
            <p:cNvPr id="629" name="image10.png" descr="image10.png"/>
            <p:cNvPicPr>
              <a:picLocks noChangeAspect="1"/>
            </p:cNvPicPr>
            <p:nvPr/>
          </p:nvPicPr>
          <p:blipFill>
            <a:blip r:embed="rId5"/>
            <a:srcRect l="1566" t="2071" r="1922" b="2387"/>
            <a:stretch>
              <a:fillRect/>
            </a:stretch>
          </p:blipFill>
          <p:spPr>
            <a:xfrm>
              <a:off x="230433" y="1259014"/>
              <a:ext cx="3499145" cy="2608147"/>
            </a:xfrm>
            <a:prstGeom prst="rect">
              <a:avLst/>
            </a:prstGeom>
            <a:ln w="25400" cap="flat">
              <a:noFill/>
              <a:miter lim="400000"/>
            </a:ln>
            <a:effectLst>
              <a:outerShdw blurRad="127000" dist="76200" dir="2974802" rotWithShape="0">
                <a:srgbClr val="000000">
                  <a:alpha val="60000"/>
                </a:srgbClr>
              </a:outerShdw>
            </a:effectLst>
          </p:spPr>
        </p:pic>
        <p:sp>
          <p:nvSpPr>
            <p:cNvPr id="630" name="Beauty &amp; Skin Care…"/>
            <p:cNvSpPr/>
            <p:nvPr/>
          </p:nvSpPr>
          <p:spPr>
            <a:xfrm>
              <a:off x="1980057" y="679450"/>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defTabSz="866986">
                <a:spcBef>
                  <a:spcPts val="800"/>
                </a:spcBef>
                <a:buFont typeface="Arial"/>
                <a:defRPr sz="3500">
                  <a:solidFill>
                    <a:srgbClr val="6C6C6C"/>
                  </a:solidFill>
                  <a:latin typeface="Helvetica Light"/>
                  <a:ea typeface="Helvetica Light"/>
                  <a:cs typeface="Helvetica Light"/>
                  <a:sym typeface="Helvetica Light"/>
                </a:defRPr>
              </a:pPr>
              <a:r>
                <a:t>Beauty &amp; Skin Care</a:t>
              </a:r>
            </a:p>
            <a:p>
              <a:pPr defTabSz="866986">
                <a:spcBef>
                  <a:spcPts val="800"/>
                </a:spcBef>
                <a:defRPr sz="3500">
                  <a:solidFill>
                    <a:srgbClr val="6C6C6C"/>
                  </a:solidFill>
                  <a:latin typeface="Helvetica Light"/>
                  <a:ea typeface="Helvetica Light"/>
                  <a:cs typeface="Helvetica Light"/>
                  <a:sym typeface="Helvetica Light"/>
                </a:defRPr>
              </a:pPr>
              <a:r>
                <a:t>美容和皮膚護理</a:t>
              </a:r>
            </a:p>
          </p:txBody>
        </p:sp>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28"/>
                                        </p:tgtEl>
                                        <p:attrNameLst>
                                          <p:attrName>style.visibility</p:attrName>
                                        </p:attrNameLst>
                                      </p:cBhvr>
                                      <p:to>
                                        <p:strVal val="visible"/>
                                      </p:to>
                                    </p:set>
                                    <p:anim calcmode="lin" valueType="num">
                                      <p:cBhvr>
                                        <p:cTn id="7" dur="750" fill="hold"/>
                                        <p:tgtEl>
                                          <p:spTgt spid="628"/>
                                        </p:tgtEl>
                                        <p:attrNameLst>
                                          <p:attrName>ppt_w</p:attrName>
                                        </p:attrNameLst>
                                      </p:cBhvr>
                                      <p:tavLst>
                                        <p:tav tm="0">
                                          <p:val>
                                            <p:fltVal val="0"/>
                                          </p:val>
                                        </p:tav>
                                        <p:tav tm="100000">
                                          <p:val>
                                            <p:strVal val="#ppt_w"/>
                                          </p:val>
                                        </p:tav>
                                      </p:tavLst>
                                    </p:anim>
                                    <p:anim calcmode="lin" valueType="num">
                                      <p:cBhvr>
                                        <p:cTn id="8" dur="750" fill="hold"/>
                                        <p:tgtEl>
                                          <p:spTgt spid="62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625"/>
                                        </p:tgtEl>
                                        <p:attrNameLst>
                                          <p:attrName>style.visibility</p:attrName>
                                        </p:attrNameLst>
                                      </p:cBhvr>
                                      <p:to>
                                        <p:strVal val="visible"/>
                                      </p:to>
                                    </p:set>
                                    <p:anim calcmode="lin" valueType="num">
                                      <p:cBhvr>
                                        <p:cTn id="13" dur="750" fill="hold"/>
                                        <p:tgtEl>
                                          <p:spTgt spid="625"/>
                                        </p:tgtEl>
                                        <p:attrNameLst>
                                          <p:attrName>ppt_w</p:attrName>
                                        </p:attrNameLst>
                                      </p:cBhvr>
                                      <p:tavLst>
                                        <p:tav tm="0">
                                          <p:val>
                                            <p:fltVal val="0"/>
                                          </p:val>
                                        </p:tav>
                                        <p:tav tm="100000">
                                          <p:val>
                                            <p:strVal val="#ppt_w"/>
                                          </p:val>
                                        </p:tav>
                                      </p:tavLst>
                                    </p:anim>
                                    <p:anim calcmode="lin" valueType="num">
                                      <p:cBhvr>
                                        <p:cTn id="14" dur="750" fill="hold"/>
                                        <p:tgtEl>
                                          <p:spTgt spid="6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631"/>
                                        </p:tgtEl>
                                        <p:attrNameLst>
                                          <p:attrName>style.visibility</p:attrName>
                                        </p:attrNameLst>
                                      </p:cBhvr>
                                      <p:to>
                                        <p:strVal val="visible"/>
                                      </p:to>
                                    </p:set>
                                    <p:anim calcmode="lin" valueType="num">
                                      <p:cBhvr>
                                        <p:cTn id="19" dur="750" fill="hold"/>
                                        <p:tgtEl>
                                          <p:spTgt spid="631"/>
                                        </p:tgtEl>
                                        <p:attrNameLst>
                                          <p:attrName>ppt_w</p:attrName>
                                        </p:attrNameLst>
                                      </p:cBhvr>
                                      <p:tavLst>
                                        <p:tav tm="0">
                                          <p:val>
                                            <p:fltVal val="0"/>
                                          </p:val>
                                        </p:tav>
                                        <p:tav tm="100000">
                                          <p:val>
                                            <p:strVal val="#ppt_w"/>
                                          </p:val>
                                        </p:tav>
                                      </p:tavLst>
                                    </p:anim>
                                    <p:anim calcmode="lin" valueType="num">
                                      <p:cBhvr>
                                        <p:cTn id="20" dur="750" fill="hold"/>
                                        <p:tgtEl>
                                          <p:spTgt spid="63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 grpId="2" animBg="1" advAuto="0"/>
      <p:bldP spid="628" grpId="1" animBg="1" advAuto="0"/>
      <p:bldP spid="631" grpId="3"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NSF Certified, GMP 美國國家科學基金會認証…"/>
          <p:cNvSpPr txBox="1"/>
          <p:nvPr/>
        </p:nvSpPr>
        <p:spPr>
          <a:xfrm>
            <a:off x="475104" y="390848"/>
            <a:ext cx="12054592" cy="274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609599" indent="-609599" algn="l" defTabSz="457200">
              <a:lnSpc>
                <a:spcPts val="6000"/>
              </a:lnSpc>
              <a:buSzPct val="65000"/>
              <a:buBlip>
                <a:blip r:embed="rId3"/>
              </a:buBlip>
              <a:defRPr sz="3700">
                <a:solidFill>
                  <a:srgbClr val="000000"/>
                </a:solidFill>
                <a:latin typeface="Helvetica Light"/>
                <a:ea typeface="Helvetica Light"/>
                <a:cs typeface="Helvetica Light"/>
                <a:sym typeface="Helvetica Light"/>
              </a:defRPr>
            </a:pPr>
            <a:r>
              <a:t>NSF Certified, GMP 美國國家科學基金會認証  </a:t>
            </a:r>
          </a:p>
          <a:p>
            <a:pPr marL="609599" indent="-609599" algn="l" defTabSz="457200">
              <a:lnSpc>
                <a:spcPts val="6000"/>
              </a:lnSpc>
              <a:buSzPct val="65000"/>
              <a:buBlip>
                <a:blip r:embed="rId3"/>
              </a:buBlip>
              <a:defRPr sz="3700">
                <a:solidFill>
                  <a:srgbClr val="000000"/>
                </a:solidFill>
                <a:latin typeface="Helvetica Light"/>
                <a:ea typeface="Helvetica Light"/>
                <a:cs typeface="Helvetica Light"/>
                <a:sym typeface="Helvetica Light"/>
              </a:defRPr>
            </a:pPr>
            <a:r>
              <a:t>FDA Registered, Kosher * 聯邦食品藥物管理局註冊</a:t>
            </a:r>
          </a:p>
          <a:p>
            <a:pPr algn="l" defTabSz="457200">
              <a:lnSpc>
                <a:spcPts val="6000"/>
              </a:lnSpc>
              <a:defRPr sz="3700">
                <a:solidFill>
                  <a:srgbClr val="000000"/>
                </a:solidFill>
                <a:latin typeface="Helvetica Light"/>
                <a:ea typeface="Helvetica Light"/>
                <a:cs typeface="Helvetica Light"/>
                <a:sym typeface="Helvetica Light"/>
              </a:defRPr>
            </a:pPr>
            <a:r>
              <a:t>      ASEA Manufacturing Plant 安司雅 製造工廠.</a:t>
            </a:r>
          </a:p>
          <a:p>
            <a:pPr algn="l" defTabSz="457200">
              <a:lnSpc>
                <a:spcPts val="6000"/>
              </a:lnSpc>
              <a:defRPr sz="3700">
                <a:solidFill>
                  <a:srgbClr val="000000"/>
                </a:solidFill>
                <a:latin typeface="Helvetica Light"/>
                <a:ea typeface="Helvetica Light"/>
                <a:cs typeface="Helvetica Light"/>
                <a:sym typeface="Helvetica Light"/>
              </a:defRPr>
            </a:pPr>
            <a:r>
              <a:t>            Pleasant Grove UT USA  美國猶他州</a:t>
            </a:r>
          </a:p>
        </p:txBody>
      </p:sp>
      <p:pic>
        <p:nvPicPr>
          <p:cNvPr id="636" name="asea product plant.jpeg" descr="asea product plant.jpeg"/>
          <p:cNvPicPr>
            <a:picLocks noChangeAspect="1"/>
          </p:cNvPicPr>
          <p:nvPr/>
        </p:nvPicPr>
        <p:blipFill>
          <a:blip r:embed="rId4"/>
          <a:srcRect b="26659"/>
          <a:stretch>
            <a:fillRect/>
          </a:stretch>
        </p:blipFill>
        <p:spPr>
          <a:xfrm>
            <a:off x="2465191" y="3742844"/>
            <a:ext cx="10370846" cy="5704512"/>
          </a:xfrm>
          <a:prstGeom prst="rect">
            <a:avLst/>
          </a:prstGeom>
          <a:ln w="25400">
            <a:miter lim="400000"/>
          </a:ln>
          <a:effectLst>
            <a:outerShdw blurRad="127000" dist="76200" dir="2974802" rotWithShape="0">
              <a:srgbClr val="000000">
                <a:alpha val="60000"/>
              </a:srgbClr>
            </a:outerShdw>
          </a:effectLst>
        </p:spPr>
      </p:pic>
      <p:pic>
        <p:nvPicPr>
          <p:cNvPr id="637" name="maxresdefault.jpg" descr="maxresdefault.jpg"/>
          <p:cNvPicPr>
            <a:picLocks noChangeAspect="1"/>
          </p:cNvPicPr>
          <p:nvPr/>
        </p:nvPicPr>
        <p:blipFill>
          <a:blip r:embed="rId5"/>
          <a:stretch>
            <a:fillRect/>
          </a:stretch>
        </p:blipFill>
        <p:spPr>
          <a:xfrm>
            <a:off x="400828" y="3446691"/>
            <a:ext cx="4576348" cy="2860218"/>
          </a:xfrm>
          <a:prstGeom prst="rect">
            <a:avLst/>
          </a:prstGeom>
          <a:ln w="25400">
            <a:miter lim="400000"/>
          </a:ln>
          <a:effectLst>
            <a:outerShdw blurRad="127000" dist="76200" dir="2974802" rotWithShape="0">
              <a:srgbClr val="000000">
                <a:alpha val="60000"/>
              </a:srgbClr>
            </a:outerShdw>
          </a:effectLst>
        </p:spPr>
      </p:pic>
      <p:pic>
        <p:nvPicPr>
          <p:cNvPr id="638" name="NSF-GMP-registered_mark.jpg" descr="NSF-GMP-registered_mark.jpg"/>
          <p:cNvPicPr>
            <a:picLocks noChangeAspect="1"/>
          </p:cNvPicPr>
          <p:nvPr/>
        </p:nvPicPr>
        <p:blipFill>
          <a:blip r:embed="rId6"/>
          <a:srcRect l="12567" t="4739" r="13662" b="4215"/>
          <a:stretch>
            <a:fillRect/>
          </a:stretch>
        </p:blipFill>
        <p:spPr>
          <a:xfrm>
            <a:off x="554563" y="6971939"/>
            <a:ext cx="1186283" cy="1464073"/>
          </a:xfrm>
          <a:custGeom>
            <a:avLst/>
            <a:gdLst/>
            <a:ahLst/>
            <a:cxnLst>
              <a:cxn ang="0">
                <a:pos x="wd2" y="hd2"/>
              </a:cxn>
              <a:cxn ang="5400000">
                <a:pos x="wd2" y="hd2"/>
              </a:cxn>
              <a:cxn ang="10800000">
                <a:pos x="wd2" y="hd2"/>
              </a:cxn>
              <a:cxn ang="16200000">
                <a:pos x="wd2" y="hd2"/>
              </a:cxn>
            </a:cxnLst>
            <a:rect l="0" t="0" r="r" b="b"/>
            <a:pathLst>
              <a:path w="21582" h="21600" extrusionOk="0">
                <a:moveTo>
                  <a:pt x="10954" y="0"/>
                </a:moveTo>
                <a:cubicBezTo>
                  <a:pt x="8034" y="0"/>
                  <a:pt x="7771" y="48"/>
                  <a:pt x="5936" y="855"/>
                </a:cubicBezTo>
                <a:cubicBezTo>
                  <a:pt x="2496" y="2367"/>
                  <a:pt x="597" y="4822"/>
                  <a:pt x="383" y="8028"/>
                </a:cubicBezTo>
                <a:cubicBezTo>
                  <a:pt x="105" y="12205"/>
                  <a:pt x="3006" y="15749"/>
                  <a:pt x="7741" y="16998"/>
                </a:cubicBezTo>
                <a:cubicBezTo>
                  <a:pt x="9801" y="17541"/>
                  <a:pt x="13348" y="17340"/>
                  <a:pt x="15438" y="16564"/>
                </a:cubicBezTo>
                <a:cubicBezTo>
                  <a:pt x="17770" y="15699"/>
                  <a:pt x="19138" y="14657"/>
                  <a:pt x="20376" y="12805"/>
                </a:cubicBezTo>
                <a:cubicBezTo>
                  <a:pt x="21381" y="11303"/>
                  <a:pt x="21416" y="11123"/>
                  <a:pt x="21416" y="8613"/>
                </a:cubicBezTo>
                <a:cubicBezTo>
                  <a:pt x="21416" y="6382"/>
                  <a:pt x="21310" y="5821"/>
                  <a:pt x="20708" y="4831"/>
                </a:cubicBezTo>
                <a:cubicBezTo>
                  <a:pt x="19645" y="3080"/>
                  <a:pt x="17848" y="1571"/>
                  <a:pt x="15835" y="744"/>
                </a:cubicBezTo>
                <a:cubicBezTo>
                  <a:pt x="14193" y="69"/>
                  <a:pt x="13757" y="0"/>
                  <a:pt x="10954" y="0"/>
                </a:cubicBezTo>
                <a:close/>
                <a:moveTo>
                  <a:pt x="10983" y="18356"/>
                </a:moveTo>
                <a:cubicBezTo>
                  <a:pt x="561" y="18356"/>
                  <a:pt x="-18" y="18226"/>
                  <a:pt x="0" y="19662"/>
                </a:cubicBezTo>
                <a:cubicBezTo>
                  <a:pt x="3" y="19867"/>
                  <a:pt x="15" y="20102"/>
                  <a:pt x="15" y="20376"/>
                </a:cubicBezTo>
                <a:lnTo>
                  <a:pt x="15" y="21600"/>
                </a:lnTo>
                <a:lnTo>
                  <a:pt x="21582" y="21600"/>
                </a:lnTo>
                <a:lnTo>
                  <a:pt x="21582" y="19978"/>
                </a:lnTo>
                <a:lnTo>
                  <a:pt x="21582" y="18356"/>
                </a:lnTo>
                <a:lnTo>
                  <a:pt x="10983" y="18356"/>
                </a:lnTo>
                <a:close/>
              </a:path>
            </a:pathLst>
          </a:cu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635"/>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grpId="2" nodeType="afterEffect">
                                  <p:stCondLst>
                                    <p:cond delay="0"/>
                                  </p:stCondLst>
                                  <p:iterate>
                                    <p:tmAbs val="0"/>
                                  </p:iterate>
                                  <p:childTnLst>
                                    <p:set>
                                      <p:cBhvr>
                                        <p:cTn id="9" fill="hold"/>
                                        <p:tgtEl>
                                          <p:spTgt spid="638"/>
                                        </p:tgtEl>
                                        <p:attrNameLst>
                                          <p:attrName>style.visibility</p:attrName>
                                        </p:attrNameLst>
                                      </p:cBhvr>
                                      <p:to>
                                        <p:strVal val="visible"/>
                                      </p:to>
                                    </p:set>
                                    <p:animEffect transition="in" filter="box(out)">
                                      <p:cBhvr>
                                        <p:cTn id="10" dur="1000"/>
                                        <p:tgtEl>
                                          <p:spTgt spid="6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1" animBg="1" advAuto="0"/>
      <p:bldP spid="638" grpId="2"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WorldMapOpenCountries1.jpg" descr="WorldMapOpenCountries1.jpg"/>
          <p:cNvPicPr>
            <a:picLocks/>
          </p:cNvPicPr>
          <p:nvPr/>
        </p:nvPicPr>
        <p:blipFill>
          <a:blip r:embed="rId3"/>
          <a:stretch>
            <a:fillRect/>
          </a:stretch>
        </p:blipFill>
        <p:spPr>
          <a:xfrm>
            <a:off x="616036" y="2026132"/>
            <a:ext cx="11866462" cy="6407057"/>
          </a:xfrm>
          <a:prstGeom prst="rect">
            <a:avLst/>
          </a:prstGeom>
          <a:ln w="12700">
            <a:miter lim="400000"/>
          </a:ln>
        </p:spPr>
      </p:pic>
      <p:sp>
        <p:nvSpPr>
          <p:cNvPr id="643" name="Product Distribution  運輸與配送"/>
          <p:cNvSpPr txBox="1"/>
          <p:nvPr/>
        </p:nvSpPr>
        <p:spPr>
          <a:xfrm>
            <a:off x="2983024" y="557161"/>
            <a:ext cx="9185002" cy="980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algn="l" defTabSz="457200">
              <a:defRPr sz="4800">
                <a:solidFill>
                  <a:srgbClr val="0071CE"/>
                </a:solidFill>
                <a:latin typeface="Helvetica Light"/>
                <a:ea typeface="Helvetica Light"/>
                <a:cs typeface="Helvetica Light"/>
                <a:sym typeface="Helvetica Light"/>
              </a:defRPr>
            </a:lvl1pPr>
          </a:lstStyle>
          <a:p>
            <a:pPr>
              <a:defRPr>
                <a:solidFill>
                  <a:srgbClr val="203987"/>
                </a:solidFill>
              </a:defRPr>
            </a:pPr>
            <a:r>
              <a:rPr>
                <a:solidFill>
                  <a:srgbClr val="0071CE"/>
                </a:solidFill>
              </a:rPr>
              <a:t>Product Distribution  運輸與配送</a:t>
            </a:r>
          </a:p>
        </p:txBody>
      </p:sp>
      <p:pic>
        <p:nvPicPr>
          <p:cNvPr id="644" name="compass.png" descr="compass.png"/>
          <p:cNvPicPr>
            <a:picLocks noChangeAspect="1"/>
          </p:cNvPicPr>
          <p:nvPr/>
        </p:nvPicPr>
        <p:blipFill>
          <a:blip r:embed="rId4"/>
          <a:stretch>
            <a:fillRect/>
          </a:stretch>
        </p:blipFill>
        <p:spPr>
          <a:xfrm>
            <a:off x="60764" y="8238945"/>
            <a:ext cx="1495718" cy="1509192"/>
          </a:xfrm>
          <a:prstGeom prst="rect">
            <a:avLst/>
          </a:prstGeom>
          <a:ln w="12700">
            <a:miter lim="400000"/>
          </a:ln>
        </p:spPr>
      </p:pic>
      <p:grpSp>
        <p:nvGrpSpPr>
          <p:cNvPr id="647" name="Group"/>
          <p:cNvGrpSpPr/>
          <p:nvPr/>
        </p:nvGrpSpPr>
        <p:grpSpPr>
          <a:xfrm>
            <a:off x="1860147" y="8234139"/>
            <a:ext cx="9925443" cy="1518804"/>
            <a:chOff x="0" y="0"/>
            <a:chExt cx="9925441" cy="1518803"/>
          </a:xfrm>
        </p:grpSpPr>
        <p:sp>
          <p:nvSpPr>
            <p:cNvPr id="645" name="Global Shipping and Distribution Centers  個配送中心"/>
            <p:cNvSpPr txBox="1"/>
            <p:nvPr/>
          </p:nvSpPr>
          <p:spPr>
            <a:xfrm>
              <a:off x="24040" y="0"/>
              <a:ext cx="9901402" cy="15188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949" tIns="26949" rIns="26949" bIns="26949" numCol="1" anchor="t">
              <a:noAutofit/>
            </a:bodyPr>
            <a:lstStyle>
              <a:lvl1pPr indent="118427" algn="l" defTabSz="457200">
                <a:spcBef>
                  <a:spcPts val="5200"/>
                </a:spcBef>
                <a:defRPr sz="3300" b="1">
                  <a:solidFill>
                    <a:srgbClr val="203987"/>
                  </a:solidFill>
                  <a:latin typeface="Calibri"/>
                  <a:ea typeface="Calibri"/>
                  <a:cs typeface="Calibri"/>
                  <a:sym typeface="Calibri"/>
                </a:defRPr>
              </a:lvl1pPr>
            </a:lstStyle>
            <a:p>
              <a:pPr>
                <a:defRPr b="0"/>
              </a:pPr>
              <a:r>
                <a:rPr b="1"/>
                <a:t> Global Shipping and Distribution Centers  個配送中心</a:t>
              </a:r>
            </a:p>
          </p:txBody>
        </p:sp>
        <p:pic>
          <p:nvPicPr>
            <p:cNvPr id="646" name="pin.png" descr="pin.png"/>
            <p:cNvPicPr>
              <a:picLocks noChangeAspect="1"/>
            </p:cNvPicPr>
            <p:nvPr/>
          </p:nvPicPr>
          <p:blipFill>
            <a:blip r:embed="rId5"/>
            <a:stretch>
              <a:fillRect/>
            </a:stretch>
          </p:blipFill>
          <p:spPr>
            <a:xfrm>
              <a:off x="0" y="149088"/>
              <a:ext cx="202064" cy="425252"/>
            </a:xfrm>
            <a:prstGeom prst="rect">
              <a:avLst/>
            </a:prstGeom>
            <a:ln w="12700" cap="flat">
              <a:noFill/>
              <a:miter lim="400000"/>
            </a:ln>
            <a:effectLst/>
          </p:spPr>
        </p:pic>
      </p:grpSp>
      <p:grpSp>
        <p:nvGrpSpPr>
          <p:cNvPr id="662" name="Group"/>
          <p:cNvGrpSpPr/>
          <p:nvPr/>
        </p:nvGrpSpPr>
        <p:grpSpPr>
          <a:xfrm>
            <a:off x="2427003" y="3089349"/>
            <a:ext cx="9636922" cy="4732694"/>
            <a:chOff x="0" y="0"/>
            <a:chExt cx="9636921" cy="4732693"/>
          </a:xfrm>
        </p:grpSpPr>
        <p:pic>
          <p:nvPicPr>
            <p:cNvPr id="648" name="Picture 3" descr="Picture 3"/>
            <p:cNvPicPr>
              <a:picLocks/>
            </p:cNvPicPr>
            <p:nvPr/>
          </p:nvPicPr>
          <p:blipFill>
            <a:blip r:embed="rId6"/>
            <a:stretch>
              <a:fillRect/>
            </a:stretch>
          </p:blipFill>
          <p:spPr>
            <a:xfrm>
              <a:off x="3929057" y="430651"/>
              <a:ext cx="340191" cy="795360"/>
            </a:xfrm>
            <a:prstGeom prst="rect">
              <a:avLst/>
            </a:prstGeom>
            <a:ln w="12700" cap="flat">
              <a:noFill/>
              <a:miter lim="400000"/>
            </a:ln>
            <a:effectLst/>
          </p:spPr>
        </p:pic>
        <p:pic>
          <p:nvPicPr>
            <p:cNvPr id="649" name="Picture 6" descr="Picture 6"/>
            <p:cNvPicPr>
              <a:picLocks/>
            </p:cNvPicPr>
            <p:nvPr/>
          </p:nvPicPr>
          <p:blipFill>
            <a:blip r:embed="rId6"/>
            <a:stretch>
              <a:fillRect/>
            </a:stretch>
          </p:blipFill>
          <p:spPr>
            <a:xfrm>
              <a:off x="4068170" y="485446"/>
              <a:ext cx="340191" cy="795360"/>
            </a:xfrm>
            <a:prstGeom prst="rect">
              <a:avLst/>
            </a:prstGeom>
            <a:ln w="12700" cap="flat">
              <a:noFill/>
              <a:miter lim="400000"/>
            </a:ln>
            <a:effectLst/>
          </p:spPr>
        </p:pic>
        <p:pic>
          <p:nvPicPr>
            <p:cNvPr id="650" name="Picture 8" descr="Picture 8"/>
            <p:cNvPicPr>
              <a:picLocks/>
            </p:cNvPicPr>
            <p:nvPr/>
          </p:nvPicPr>
          <p:blipFill>
            <a:blip r:embed="rId6"/>
            <a:stretch>
              <a:fillRect/>
            </a:stretch>
          </p:blipFill>
          <p:spPr>
            <a:xfrm>
              <a:off x="4583859" y="567833"/>
              <a:ext cx="340190" cy="795360"/>
            </a:xfrm>
            <a:prstGeom prst="rect">
              <a:avLst/>
            </a:prstGeom>
            <a:ln w="12700" cap="flat">
              <a:noFill/>
              <a:miter lim="400000"/>
            </a:ln>
            <a:effectLst/>
          </p:spPr>
        </p:pic>
        <p:pic>
          <p:nvPicPr>
            <p:cNvPr id="651" name="Picture 9" descr="Picture 9"/>
            <p:cNvPicPr>
              <a:picLocks/>
            </p:cNvPicPr>
            <p:nvPr/>
          </p:nvPicPr>
          <p:blipFill>
            <a:blip r:embed="rId6"/>
            <a:stretch>
              <a:fillRect/>
            </a:stretch>
          </p:blipFill>
          <p:spPr>
            <a:xfrm>
              <a:off x="9296731" y="3937334"/>
              <a:ext cx="340191" cy="795360"/>
            </a:xfrm>
            <a:prstGeom prst="rect">
              <a:avLst/>
            </a:prstGeom>
            <a:ln w="12700" cap="flat">
              <a:noFill/>
              <a:miter lim="400000"/>
            </a:ln>
            <a:effectLst/>
          </p:spPr>
        </p:pic>
        <p:pic>
          <p:nvPicPr>
            <p:cNvPr id="652" name="Picture 10" descr="Picture 10"/>
            <p:cNvPicPr>
              <a:picLocks/>
            </p:cNvPicPr>
            <p:nvPr/>
          </p:nvPicPr>
          <p:blipFill>
            <a:blip r:embed="rId6"/>
            <a:stretch>
              <a:fillRect/>
            </a:stretch>
          </p:blipFill>
          <p:spPr>
            <a:xfrm>
              <a:off x="4365238" y="0"/>
              <a:ext cx="340191" cy="795359"/>
            </a:xfrm>
            <a:prstGeom prst="rect">
              <a:avLst/>
            </a:prstGeom>
            <a:ln w="12700" cap="flat">
              <a:noFill/>
              <a:miter lim="400000"/>
            </a:ln>
            <a:effectLst/>
          </p:spPr>
        </p:pic>
        <p:pic>
          <p:nvPicPr>
            <p:cNvPr id="653" name="Picture 11" descr="Picture 11"/>
            <p:cNvPicPr>
              <a:picLocks/>
            </p:cNvPicPr>
            <p:nvPr/>
          </p:nvPicPr>
          <p:blipFill>
            <a:blip r:embed="rId6"/>
            <a:stretch>
              <a:fillRect/>
            </a:stretch>
          </p:blipFill>
          <p:spPr>
            <a:xfrm>
              <a:off x="531463" y="1418467"/>
              <a:ext cx="340190" cy="795360"/>
            </a:xfrm>
            <a:prstGeom prst="rect">
              <a:avLst/>
            </a:prstGeom>
            <a:ln w="12700" cap="flat">
              <a:noFill/>
              <a:miter lim="400000"/>
            </a:ln>
            <a:effectLst/>
          </p:spPr>
        </p:pic>
        <p:pic>
          <p:nvPicPr>
            <p:cNvPr id="654" name="Picture 12" descr="Picture 12"/>
            <p:cNvPicPr>
              <a:picLocks/>
            </p:cNvPicPr>
            <p:nvPr/>
          </p:nvPicPr>
          <p:blipFill>
            <a:blip r:embed="rId6"/>
            <a:stretch>
              <a:fillRect/>
            </a:stretch>
          </p:blipFill>
          <p:spPr>
            <a:xfrm>
              <a:off x="8670405" y="3547557"/>
              <a:ext cx="340191" cy="795360"/>
            </a:xfrm>
            <a:prstGeom prst="rect">
              <a:avLst/>
            </a:prstGeom>
            <a:ln w="12700" cap="flat">
              <a:noFill/>
              <a:miter lim="400000"/>
            </a:ln>
            <a:effectLst/>
          </p:spPr>
        </p:pic>
        <p:pic>
          <p:nvPicPr>
            <p:cNvPr id="655" name="Picture 13" descr="Picture 13"/>
            <p:cNvPicPr>
              <a:picLocks/>
            </p:cNvPicPr>
            <p:nvPr/>
          </p:nvPicPr>
          <p:blipFill>
            <a:blip r:embed="rId6"/>
            <a:stretch>
              <a:fillRect/>
            </a:stretch>
          </p:blipFill>
          <p:spPr>
            <a:xfrm>
              <a:off x="314535" y="932148"/>
              <a:ext cx="340190" cy="795360"/>
            </a:xfrm>
            <a:prstGeom prst="rect">
              <a:avLst/>
            </a:prstGeom>
            <a:ln w="12700" cap="flat">
              <a:noFill/>
              <a:miter lim="400000"/>
            </a:ln>
            <a:effectLst/>
          </p:spPr>
        </p:pic>
        <p:pic>
          <p:nvPicPr>
            <p:cNvPr id="656" name="Picture 14" descr="Picture 14"/>
            <p:cNvPicPr>
              <a:picLocks/>
            </p:cNvPicPr>
            <p:nvPr/>
          </p:nvPicPr>
          <p:blipFill>
            <a:blip r:embed="rId6"/>
            <a:stretch>
              <a:fillRect/>
            </a:stretch>
          </p:blipFill>
          <p:spPr>
            <a:xfrm>
              <a:off x="900945" y="623110"/>
              <a:ext cx="340191" cy="795360"/>
            </a:xfrm>
            <a:prstGeom prst="rect">
              <a:avLst/>
            </a:prstGeom>
            <a:ln w="12700" cap="flat">
              <a:noFill/>
              <a:miter lim="400000"/>
            </a:ln>
            <a:effectLst/>
          </p:spPr>
        </p:pic>
        <p:pic>
          <p:nvPicPr>
            <p:cNvPr id="657" name="Picture 18" descr="Picture 18"/>
            <p:cNvPicPr>
              <a:picLocks/>
            </p:cNvPicPr>
            <p:nvPr/>
          </p:nvPicPr>
          <p:blipFill>
            <a:blip r:embed="rId6"/>
            <a:stretch>
              <a:fillRect/>
            </a:stretch>
          </p:blipFill>
          <p:spPr>
            <a:xfrm>
              <a:off x="1210153" y="975019"/>
              <a:ext cx="340190" cy="795360"/>
            </a:xfrm>
            <a:prstGeom prst="rect">
              <a:avLst/>
            </a:prstGeom>
            <a:ln w="12700" cap="flat">
              <a:noFill/>
              <a:miter lim="400000"/>
            </a:ln>
            <a:effectLst/>
          </p:spPr>
        </p:pic>
        <p:pic>
          <p:nvPicPr>
            <p:cNvPr id="658" name="Picture 16" descr="Picture 16"/>
            <p:cNvPicPr>
              <a:picLocks/>
            </p:cNvPicPr>
            <p:nvPr/>
          </p:nvPicPr>
          <p:blipFill>
            <a:blip r:embed="rId6"/>
            <a:stretch>
              <a:fillRect/>
            </a:stretch>
          </p:blipFill>
          <p:spPr>
            <a:xfrm>
              <a:off x="0" y="838633"/>
              <a:ext cx="340190" cy="795360"/>
            </a:xfrm>
            <a:prstGeom prst="rect">
              <a:avLst/>
            </a:prstGeom>
            <a:ln w="12700" cap="flat">
              <a:noFill/>
              <a:miter lim="400000"/>
            </a:ln>
            <a:effectLst/>
          </p:spPr>
        </p:pic>
        <p:pic>
          <p:nvPicPr>
            <p:cNvPr id="659" name="Picture 17" descr="Picture 17"/>
            <p:cNvPicPr>
              <a:picLocks/>
            </p:cNvPicPr>
            <p:nvPr/>
          </p:nvPicPr>
          <p:blipFill>
            <a:blip r:embed="rId6"/>
            <a:stretch>
              <a:fillRect/>
            </a:stretch>
          </p:blipFill>
          <p:spPr>
            <a:xfrm>
              <a:off x="7673045" y="1499968"/>
              <a:ext cx="340191" cy="795360"/>
            </a:xfrm>
            <a:prstGeom prst="rect">
              <a:avLst/>
            </a:prstGeom>
            <a:ln w="12700" cap="flat">
              <a:noFill/>
              <a:miter lim="400000"/>
            </a:ln>
            <a:effectLst/>
          </p:spPr>
        </p:pic>
        <p:pic>
          <p:nvPicPr>
            <p:cNvPr id="660" name="Picture 19" descr="Picture 19"/>
            <p:cNvPicPr>
              <a:picLocks/>
            </p:cNvPicPr>
            <p:nvPr/>
          </p:nvPicPr>
          <p:blipFill>
            <a:blip r:embed="rId6"/>
            <a:stretch>
              <a:fillRect/>
            </a:stretch>
          </p:blipFill>
          <p:spPr>
            <a:xfrm>
              <a:off x="7097982" y="1817655"/>
              <a:ext cx="340190" cy="795360"/>
            </a:xfrm>
            <a:prstGeom prst="rect">
              <a:avLst/>
            </a:prstGeom>
            <a:ln w="12700" cap="flat">
              <a:noFill/>
              <a:miter lim="400000"/>
            </a:ln>
            <a:effectLst/>
          </p:spPr>
        </p:pic>
        <p:pic>
          <p:nvPicPr>
            <p:cNvPr id="661" name="Picture 20" descr="Picture 20"/>
            <p:cNvPicPr>
              <a:picLocks/>
            </p:cNvPicPr>
            <p:nvPr/>
          </p:nvPicPr>
          <p:blipFill>
            <a:blip r:embed="rId6"/>
            <a:stretch>
              <a:fillRect/>
            </a:stretch>
          </p:blipFill>
          <p:spPr>
            <a:xfrm>
              <a:off x="1302429" y="1311899"/>
              <a:ext cx="340191" cy="79536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647"/>
                                        </p:tgtEl>
                                        <p:attrNameLst>
                                          <p:attrName>style.visibility</p:attrName>
                                        </p:attrNameLst>
                                      </p:cBhvr>
                                      <p:to>
                                        <p:strVal val="visible"/>
                                      </p:to>
                                    </p:set>
                                    <p:animEffect transition="in" filter="wipe(left)">
                                      <p:cBhvr>
                                        <p:cTn id="7" dur="1000"/>
                                        <p:tgtEl>
                                          <p:spTgt spid="64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2" nodeType="clickEffect">
                                  <p:stCondLst>
                                    <p:cond delay="0"/>
                                  </p:stCondLst>
                                  <p:iterate>
                                    <p:tmAbs val="0"/>
                                  </p:iterate>
                                  <p:childTnLst>
                                    <p:set>
                                      <p:cBhvr>
                                        <p:cTn id="11" fill="hold"/>
                                        <p:tgtEl>
                                          <p:spTgt spid="662"/>
                                        </p:tgtEl>
                                        <p:attrNameLst>
                                          <p:attrName>style.visibility</p:attrName>
                                        </p:attrNameLst>
                                      </p:cBhvr>
                                      <p:to>
                                        <p:strVal val="visible"/>
                                      </p:to>
                                    </p:set>
                                    <p:anim calcmode="lin" valueType="num">
                                      <p:cBhvr>
                                        <p:cTn id="12" dur="750" fill="hold"/>
                                        <p:tgtEl>
                                          <p:spTgt spid="662"/>
                                        </p:tgtEl>
                                        <p:attrNameLst>
                                          <p:attrName>ppt_w</p:attrName>
                                        </p:attrNameLst>
                                      </p:cBhvr>
                                      <p:tavLst>
                                        <p:tav tm="0">
                                          <p:val>
                                            <p:fltVal val="0"/>
                                          </p:val>
                                        </p:tav>
                                        <p:tav tm="100000">
                                          <p:val>
                                            <p:strVal val="#ppt_w"/>
                                          </p:val>
                                        </p:tav>
                                      </p:tavLst>
                                    </p:anim>
                                    <p:anim calcmode="lin" valueType="num">
                                      <p:cBhvr>
                                        <p:cTn id="13" dur="750" fill="hold"/>
                                        <p:tgtEl>
                                          <p:spTgt spid="6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 grpId="1" animBg="1" advAuto="0"/>
      <p:bldP spid="662"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 name="girl thinking ponder question.png" descr="girl thinking ponder question.png"/>
          <p:cNvPicPr>
            <a:picLocks noChangeAspect="1"/>
          </p:cNvPicPr>
          <p:nvPr/>
        </p:nvPicPr>
        <p:blipFill>
          <a:blip r:embed="rId3"/>
          <a:stretch>
            <a:fillRect/>
          </a:stretch>
        </p:blipFill>
        <p:spPr>
          <a:xfrm>
            <a:off x="5325114" y="3260711"/>
            <a:ext cx="9029701" cy="6286501"/>
          </a:xfrm>
          <a:prstGeom prst="rect">
            <a:avLst/>
          </a:prstGeom>
          <a:ln w="12700">
            <a:miter lim="400000"/>
          </a:ln>
        </p:spPr>
      </p:pic>
      <p:sp>
        <p:nvSpPr>
          <p:cNvPr id="667" name="Text"/>
          <p:cNvSpPr txBox="1"/>
          <p:nvPr/>
        </p:nvSpPr>
        <p:spPr>
          <a:xfrm>
            <a:off x="1280439" y="238397"/>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668" name="bigstock-Macbook-Pro-Retina-And-Iphone--67063108.jpg" descr="bigstock-Macbook-Pro-Retina-And-Iphone--67063108.jpg"/>
          <p:cNvPicPr>
            <a:picLocks noChangeAspect="1"/>
          </p:cNvPicPr>
          <p:nvPr/>
        </p:nvPicPr>
        <p:blipFill>
          <a:blip r:embed="rId4"/>
          <a:stretch>
            <a:fillRect/>
          </a:stretch>
        </p:blipFill>
        <p:spPr>
          <a:xfrm>
            <a:off x="587321" y="3286675"/>
            <a:ext cx="6882337" cy="4589659"/>
          </a:xfrm>
          <a:prstGeom prst="rect">
            <a:avLst/>
          </a:prstGeom>
          <a:ln w="12700">
            <a:miter lim="400000"/>
          </a:ln>
        </p:spPr>
      </p:pic>
      <p:pic>
        <p:nvPicPr>
          <p:cNvPr id="669" name="bigstock-Talk-Bubble-6311542.jpg" descr="bigstock-Talk-Bubble-6311542.jpg"/>
          <p:cNvPicPr>
            <a:picLocks/>
          </p:cNvPicPr>
          <p:nvPr/>
        </p:nvPicPr>
        <p:blipFill>
          <a:blip r:embed="rId5"/>
          <a:srcRect l="5294" t="14074" r="4407" b="22911"/>
          <a:stretch>
            <a:fillRect/>
          </a:stretch>
        </p:blipFill>
        <p:spPr>
          <a:xfrm flipH="1">
            <a:off x="3494799" y="409504"/>
            <a:ext cx="7373868" cy="4160233"/>
          </a:xfrm>
          <a:custGeom>
            <a:avLst/>
            <a:gdLst/>
            <a:ahLst/>
            <a:cxnLst>
              <a:cxn ang="0">
                <a:pos x="wd2" y="hd2"/>
              </a:cxn>
              <a:cxn ang="5400000">
                <a:pos x="wd2" y="hd2"/>
              </a:cxn>
              <a:cxn ang="10800000">
                <a:pos x="wd2" y="hd2"/>
              </a:cxn>
              <a:cxn ang="16200000">
                <a:pos x="wd2" y="hd2"/>
              </a:cxn>
            </a:cxnLst>
            <a:rect l="0" t="0" r="r" b="b"/>
            <a:pathLst>
              <a:path w="21473" h="21561" extrusionOk="0">
                <a:moveTo>
                  <a:pt x="11443" y="10"/>
                </a:moveTo>
                <a:cubicBezTo>
                  <a:pt x="10005" y="-37"/>
                  <a:pt x="8439" y="96"/>
                  <a:pt x="7145" y="388"/>
                </a:cubicBezTo>
                <a:cubicBezTo>
                  <a:pt x="3318" y="1252"/>
                  <a:pt x="578" y="3432"/>
                  <a:pt x="196" y="5913"/>
                </a:cubicBezTo>
                <a:cubicBezTo>
                  <a:pt x="158" y="6162"/>
                  <a:pt x="95" y="6516"/>
                  <a:pt x="55" y="6698"/>
                </a:cubicBezTo>
                <a:cubicBezTo>
                  <a:pt x="-110" y="7468"/>
                  <a:pt x="107" y="8638"/>
                  <a:pt x="586" y="9553"/>
                </a:cubicBezTo>
                <a:cubicBezTo>
                  <a:pt x="976" y="10298"/>
                  <a:pt x="2021" y="11364"/>
                  <a:pt x="2941" y="11956"/>
                </a:cubicBezTo>
                <a:cubicBezTo>
                  <a:pt x="4037" y="12660"/>
                  <a:pt x="5350" y="13208"/>
                  <a:pt x="6579" y="13474"/>
                </a:cubicBezTo>
                <a:cubicBezTo>
                  <a:pt x="7381" y="13647"/>
                  <a:pt x="7392" y="13650"/>
                  <a:pt x="7349" y="13716"/>
                </a:cubicBezTo>
                <a:cubicBezTo>
                  <a:pt x="7329" y="13747"/>
                  <a:pt x="6932" y="13789"/>
                  <a:pt x="6465" y="13807"/>
                </a:cubicBezTo>
                <a:cubicBezTo>
                  <a:pt x="5794" y="13833"/>
                  <a:pt x="5516" y="13872"/>
                  <a:pt x="5136" y="13998"/>
                </a:cubicBezTo>
                <a:cubicBezTo>
                  <a:pt x="3989" y="14380"/>
                  <a:pt x="3464" y="14888"/>
                  <a:pt x="3312" y="15765"/>
                </a:cubicBezTo>
                <a:cubicBezTo>
                  <a:pt x="3130" y="16813"/>
                  <a:pt x="3243" y="17231"/>
                  <a:pt x="3850" y="17754"/>
                </a:cubicBezTo>
                <a:cubicBezTo>
                  <a:pt x="4249" y="18098"/>
                  <a:pt x="4788" y="18359"/>
                  <a:pt x="5417" y="18509"/>
                </a:cubicBezTo>
                <a:cubicBezTo>
                  <a:pt x="6006" y="18649"/>
                  <a:pt x="7021" y="18661"/>
                  <a:pt x="7654" y="18535"/>
                </a:cubicBezTo>
                <a:cubicBezTo>
                  <a:pt x="8237" y="18420"/>
                  <a:pt x="9022" y="18065"/>
                  <a:pt x="9381" y="17754"/>
                </a:cubicBezTo>
                <a:cubicBezTo>
                  <a:pt x="9808" y="17384"/>
                  <a:pt x="9996" y="17017"/>
                  <a:pt x="9990" y="16565"/>
                </a:cubicBezTo>
                <a:cubicBezTo>
                  <a:pt x="9977" y="15618"/>
                  <a:pt x="9778" y="15075"/>
                  <a:pt x="9286" y="14640"/>
                </a:cubicBezTo>
                <a:cubicBezTo>
                  <a:pt x="9021" y="14406"/>
                  <a:pt x="8226" y="13982"/>
                  <a:pt x="8052" y="13982"/>
                </a:cubicBezTo>
                <a:cubicBezTo>
                  <a:pt x="8014" y="13982"/>
                  <a:pt x="7902" y="13952"/>
                  <a:pt x="7802" y="13916"/>
                </a:cubicBezTo>
                <a:cubicBezTo>
                  <a:pt x="7672" y="13868"/>
                  <a:pt x="7641" y="13829"/>
                  <a:pt x="7692" y="13780"/>
                </a:cubicBezTo>
                <a:cubicBezTo>
                  <a:pt x="7744" y="13731"/>
                  <a:pt x="7978" y="13754"/>
                  <a:pt x="8518" y="13862"/>
                </a:cubicBezTo>
                <a:cubicBezTo>
                  <a:pt x="9186" y="13996"/>
                  <a:pt x="9444" y="14012"/>
                  <a:pt x="10830" y="14012"/>
                </a:cubicBezTo>
                <a:cubicBezTo>
                  <a:pt x="12401" y="14012"/>
                  <a:pt x="12734" y="13983"/>
                  <a:pt x="14086" y="13718"/>
                </a:cubicBezTo>
                <a:cubicBezTo>
                  <a:pt x="16176" y="13309"/>
                  <a:pt x="18305" y="12321"/>
                  <a:pt x="19558" y="11178"/>
                </a:cubicBezTo>
                <a:cubicBezTo>
                  <a:pt x="20786" y="10058"/>
                  <a:pt x="21490" y="8747"/>
                  <a:pt x="21473" y="7610"/>
                </a:cubicBezTo>
                <a:cubicBezTo>
                  <a:pt x="21464" y="6983"/>
                  <a:pt x="21352" y="5897"/>
                  <a:pt x="21260" y="5538"/>
                </a:cubicBezTo>
                <a:cubicBezTo>
                  <a:pt x="21142" y="5075"/>
                  <a:pt x="20652" y="4126"/>
                  <a:pt x="20299" y="3675"/>
                </a:cubicBezTo>
                <a:cubicBezTo>
                  <a:pt x="18896" y="1884"/>
                  <a:pt x="16054" y="531"/>
                  <a:pt x="12824" y="116"/>
                </a:cubicBezTo>
                <a:cubicBezTo>
                  <a:pt x="12388" y="60"/>
                  <a:pt x="11922" y="25"/>
                  <a:pt x="11443" y="10"/>
                </a:cubicBezTo>
                <a:close/>
                <a:moveTo>
                  <a:pt x="3424" y="18920"/>
                </a:moveTo>
                <a:cubicBezTo>
                  <a:pt x="2919" y="18920"/>
                  <a:pt x="2774" y="18944"/>
                  <a:pt x="2494" y="19078"/>
                </a:cubicBezTo>
                <a:cubicBezTo>
                  <a:pt x="2104" y="19265"/>
                  <a:pt x="1848" y="19594"/>
                  <a:pt x="1872" y="19874"/>
                </a:cubicBezTo>
                <a:cubicBezTo>
                  <a:pt x="1881" y="19980"/>
                  <a:pt x="1853" y="20129"/>
                  <a:pt x="1810" y="20206"/>
                </a:cubicBezTo>
                <a:cubicBezTo>
                  <a:pt x="1554" y="20656"/>
                  <a:pt x="1985" y="21243"/>
                  <a:pt x="2738" y="21468"/>
                </a:cubicBezTo>
                <a:cubicBezTo>
                  <a:pt x="2954" y="21533"/>
                  <a:pt x="3184" y="21563"/>
                  <a:pt x="3412" y="21561"/>
                </a:cubicBezTo>
                <a:cubicBezTo>
                  <a:pt x="4095" y="21555"/>
                  <a:pt x="4762" y="21270"/>
                  <a:pt x="4987" y="20827"/>
                </a:cubicBezTo>
                <a:cubicBezTo>
                  <a:pt x="5138" y="20528"/>
                  <a:pt x="5153" y="20347"/>
                  <a:pt x="5035" y="20234"/>
                </a:cubicBezTo>
                <a:cubicBezTo>
                  <a:pt x="4990" y="20191"/>
                  <a:pt x="4951" y="20029"/>
                  <a:pt x="4950" y="19874"/>
                </a:cubicBezTo>
                <a:cubicBezTo>
                  <a:pt x="4948" y="19513"/>
                  <a:pt x="4776" y="19284"/>
                  <a:pt x="4351" y="19078"/>
                </a:cubicBezTo>
                <a:cubicBezTo>
                  <a:pt x="4073" y="18944"/>
                  <a:pt x="3930" y="18920"/>
                  <a:pt x="3424" y="18920"/>
                </a:cubicBezTo>
                <a:close/>
              </a:path>
            </a:pathLst>
          </a:custGeom>
          <a:ln w="12700">
            <a:miter lim="400000"/>
          </a:ln>
        </p:spPr>
      </p:pic>
      <p:sp>
        <p:nvSpPr>
          <p:cNvPr id="670" name="Information vs…"/>
          <p:cNvSpPr txBox="1">
            <a:spLocks noGrp="1"/>
          </p:cNvSpPr>
          <p:nvPr>
            <p:ph type="title"/>
          </p:nvPr>
        </p:nvSpPr>
        <p:spPr>
          <a:xfrm>
            <a:off x="3164183" y="331347"/>
            <a:ext cx="7810798" cy="2593041"/>
          </a:xfrm>
          <a:prstGeom prst="rect">
            <a:avLst/>
          </a:prstGeom>
        </p:spPr>
        <p:txBody>
          <a:bodyPr/>
          <a:lstStyle/>
          <a:p>
            <a:pPr>
              <a:defRPr sz="5500" spc="550"/>
            </a:pPr>
            <a:r>
              <a:t>Information vs</a:t>
            </a:r>
          </a:p>
          <a:p>
            <a:pPr>
              <a:defRPr sz="5500" spc="550"/>
            </a:pPr>
            <a:r>
              <a:t> Mis-information?</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68"/>
                                        </p:tgtEl>
                                        <p:attrNameLst>
                                          <p:attrName>style.visibility</p:attrName>
                                        </p:attrNameLst>
                                      </p:cBhvr>
                                      <p:to>
                                        <p:strVal val="visible"/>
                                      </p:to>
                                    </p:set>
                                    <p:animEffect transition="in" filter="dissolve">
                                      <p:cBhvr>
                                        <p:cTn id="7" dur="1000"/>
                                        <p:tgtEl>
                                          <p:spTgt spid="668"/>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666"/>
                                        </p:tgtEl>
                                        <p:attrNameLst>
                                          <p:attrName>style.visibility</p:attrName>
                                        </p:attrNameLst>
                                      </p:cBhvr>
                                      <p:to>
                                        <p:strVal val="visible"/>
                                      </p:to>
                                    </p:set>
                                    <p:animEffect transition="in" filter="dissolve">
                                      <p:cBhvr>
                                        <p:cTn id="11" dur="1000"/>
                                        <p:tgtEl>
                                          <p:spTgt spid="666"/>
                                        </p:tgtEl>
                                      </p:cBhvr>
                                    </p:animEffect>
                                  </p:childTnLst>
                                </p:cTn>
                              </p:par>
                            </p:childTnLst>
                          </p:cTn>
                        </p:par>
                        <p:par>
                          <p:cTn id="12" fill="hold">
                            <p:stCondLst>
                              <p:cond delay="2000"/>
                            </p:stCondLst>
                            <p:childTnLst>
                              <p:par>
                                <p:cTn id="13" presetID="18" presetClass="entr" presetSubtype="9" fill="hold" grpId="3" nodeType="afterEffect">
                                  <p:stCondLst>
                                    <p:cond delay="0"/>
                                  </p:stCondLst>
                                  <p:iterate>
                                    <p:tmAbs val="0"/>
                                  </p:iterate>
                                  <p:childTnLst>
                                    <p:set>
                                      <p:cBhvr>
                                        <p:cTn id="14" fill="hold"/>
                                        <p:tgtEl>
                                          <p:spTgt spid="669"/>
                                        </p:tgtEl>
                                        <p:attrNameLst>
                                          <p:attrName>style.visibility</p:attrName>
                                        </p:attrNameLst>
                                      </p:cBhvr>
                                      <p:to>
                                        <p:strVal val="visible"/>
                                      </p:to>
                                    </p:set>
                                    <p:animEffect transition="in" filter="strips(upLeft)">
                                      <p:cBhvr>
                                        <p:cTn id="15" dur="1000"/>
                                        <p:tgtEl>
                                          <p:spTgt spid="669"/>
                                        </p:tgtEl>
                                      </p:cBhvr>
                                    </p:animEffect>
                                  </p:childTnLst>
                                </p:cTn>
                              </p:par>
                            </p:childTnLst>
                          </p:cTn>
                        </p:par>
                        <p:par>
                          <p:cTn id="16" fill="hold">
                            <p:stCondLst>
                              <p:cond delay="3000"/>
                            </p:stCondLst>
                            <p:childTnLst>
                              <p:par>
                                <p:cTn id="17" presetID="9" presetClass="entr" fill="hold" grpId="4" nodeType="afterEffect">
                                  <p:stCondLst>
                                    <p:cond delay="0"/>
                                  </p:stCondLst>
                                  <p:iterate>
                                    <p:tmAbs val="0"/>
                                  </p:iterate>
                                  <p:childTnLst>
                                    <p:set>
                                      <p:cBhvr>
                                        <p:cTn id="18" fill="hold"/>
                                        <p:tgtEl>
                                          <p:spTgt spid="670">
                                            <p:bg/>
                                          </p:spTgt>
                                        </p:tgtEl>
                                        <p:attrNameLst>
                                          <p:attrName>style.visibility</p:attrName>
                                        </p:attrNameLst>
                                      </p:cBhvr>
                                      <p:to>
                                        <p:strVal val="visible"/>
                                      </p:to>
                                    </p:set>
                                    <p:animEffect transition="in" filter="dissolve">
                                      <p:cBhvr>
                                        <p:cTn id="19" dur="1000"/>
                                        <p:tgtEl>
                                          <p:spTgt spid="670">
                                            <p:bg/>
                                          </p:spTgt>
                                        </p:tgtEl>
                                      </p:cBhvr>
                                    </p:animEffect>
                                  </p:childTnLst>
                                </p:cTn>
                              </p:par>
                              <p:par>
                                <p:cTn id="20" presetID="9" presetClass="entr" presetSubtype="0" fill="hold" grpId="4" nodeType="withEffect">
                                  <p:stCondLst>
                                    <p:cond delay="0"/>
                                  </p:stCondLst>
                                  <p:iterate>
                                    <p:tmAbs val="0"/>
                                  </p:iterate>
                                  <p:childTnLst>
                                    <p:set>
                                      <p:cBhvr>
                                        <p:cTn id="21" fill="hold"/>
                                        <p:tgtEl>
                                          <p:spTgt spid="670">
                                            <p:txEl>
                                              <p:pRg st="0" end="0"/>
                                            </p:txEl>
                                          </p:spTgt>
                                        </p:tgtEl>
                                        <p:attrNameLst>
                                          <p:attrName>style.visibility</p:attrName>
                                        </p:attrNameLst>
                                      </p:cBhvr>
                                      <p:to>
                                        <p:strVal val="visible"/>
                                      </p:to>
                                    </p:set>
                                    <p:animEffect transition="in" filter="dissolve">
                                      <p:cBhvr>
                                        <p:cTn id="22" dur="1000"/>
                                        <p:tgtEl>
                                          <p:spTgt spid="670">
                                            <p:txEl>
                                              <p:pRg st="0" end="0"/>
                                            </p:txEl>
                                          </p:spTgt>
                                        </p:tgtEl>
                                      </p:cBhvr>
                                    </p:animEffect>
                                  </p:childTnLst>
                                </p:cTn>
                              </p:par>
                            </p:childTnLst>
                          </p:cTn>
                        </p:par>
                        <p:par>
                          <p:cTn id="23" fill="hold">
                            <p:stCondLst>
                              <p:cond delay="4000"/>
                            </p:stCondLst>
                            <p:childTnLst>
                              <p:par>
                                <p:cTn id="24" presetID="9" presetClass="entr" fill="hold" grpId="4" nodeType="afterEffect">
                                  <p:stCondLst>
                                    <p:cond delay="0"/>
                                  </p:stCondLst>
                                  <p:iterate>
                                    <p:tmAbs val="0"/>
                                  </p:iterate>
                                  <p:childTnLst>
                                    <p:set>
                                      <p:cBhvr>
                                        <p:cTn id="25" fill="hold"/>
                                        <p:tgtEl>
                                          <p:spTgt spid="670">
                                            <p:txEl>
                                              <p:pRg st="1" end="1"/>
                                            </p:txEl>
                                          </p:spTgt>
                                        </p:tgtEl>
                                        <p:attrNameLst>
                                          <p:attrName>style.visibility</p:attrName>
                                        </p:attrNameLst>
                                      </p:cBhvr>
                                      <p:to>
                                        <p:strVal val="visible"/>
                                      </p:to>
                                    </p:set>
                                    <p:animEffect transition="in" filter="dissolve">
                                      <p:cBhvr>
                                        <p:cTn id="26" dur="1000"/>
                                        <p:tgtEl>
                                          <p:spTgt spid="6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2" animBg="1" advAuto="0"/>
      <p:bldP spid="668" grpId="1" animBg="1" advAuto="0"/>
      <p:bldP spid="669" grpId="3" animBg="1" advAuto="0"/>
      <p:bldP spid="670" grpId="4"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Image" descr="Image"/>
          <p:cNvPicPr>
            <a:picLocks noChangeAspect="1"/>
          </p:cNvPicPr>
          <p:nvPr/>
        </p:nvPicPr>
        <p:blipFill>
          <a:blip r:embed="rId3"/>
          <a:stretch>
            <a:fillRect/>
          </a:stretch>
        </p:blipFill>
        <p:spPr>
          <a:xfrm>
            <a:off x="992227" y="1417597"/>
            <a:ext cx="10802582" cy="7992014"/>
          </a:xfrm>
          <a:prstGeom prst="rect">
            <a:avLst/>
          </a:prstGeom>
          <a:ln w="25400">
            <a:miter lim="400000"/>
          </a:ln>
          <a:effectLst>
            <a:outerShdw blurRad="127000" dist="76200" dir="2974802" rotWithShape="0">
              <a:srgbClr val="000000">
                <a:alpha val="60000"/>
              </a:srgbClr>
            </a:outerShdw>
          </a:effectLst>
        </p:spPr>
      </p:pic>
      <p:sp>
        <p:nvSpPr>
          <p:cNvPr id="675" name="www.ASEAGlobal.com"/>
          <p:cNvSpPr txBox="1">
            <a:spLocks noGrp="1"/>
          </p:cNvSpPr>
          <p:nvPr>
            <p:ph type="title"/>
          </p:nvPr>
        </p:nvSpPr>
        <p:spPr>
          <a:xfrm>
            <a:off x="2113279" y="-131239"/>
            <a:ext cx="8778241" cy="1608667"/>
          </a:xfrm>
          <a:prstGeom prst="rect">
            <a:avLst/>
          </a:prstGeom>
        </p:spPr>
        <p:txBody>
          <a:bodyPr/>
          <a:lstStyle>
            <a:lvl1pPr defTabSz="866986">
              <a:lnSpc>
                <a:spcPts val="4900"/>
              </a:lnSpc>
              <a:defRPr sz="4300" u="sng" spc="430">
                <a:solidFill>
                  <a:srgbClr val="0071AD"/>
                </a:solidFill>
                <a:latin typeface="Helvetica Light"/>
                <a:ea typeface="Helvetica Light"/>
                <a:cs typeface="Helvetica Light"/>
                <a:sym typeface="Helvetica Light"/>
                <a:hlinkClick r:id="rId4"/>
              </a:defRPr>
            </a:lvl1pPr>
          </a:lstStyle>
          <a:p>
            <a:pPr>
              <a:defRPr u="none"/>
            </a:pPr>
            <a:r>
              <a:rPr u="sng">
                <a:hlinkClick r:id="rId4"/>
              </a:rPr>
              <a:t>www.ASEAGlobal.com</a:t>
            </a:r>
          </a:p>
        </p:txBody>
      </p:sp>
      <p:sp>
        <p:nvSpPr>
          <p:cNvPr id="676" name="Oval"/>
          <p:cNvSpPr/>
          <p:nvPr/>
        </p:nvSpPr>
        <p:spPr>
          <a:xfrm>
            <a:off x="8762238" y="1537836"/>
            <a:ext cx="881147" cy="452428"/>
          </a:xfrm>
          <a:prstGeom prst="ellipse">
            <a:avLst/>
          </a:prstGeom>
          <a:ln w="38100">
            <a:solidFill>
              <a:srgbClr val="FF2600">
                <a:alpha val="94159"/>
              </a:srgbClr>
            </a:solidFill>
            <a:miter/>
          </a:ln>
        </p:spPr>
        <p:txBody>
          <a:bodyPr lIns="50800" tIns="50800" rIns="50800" bIns="50800" anchor="ctr"/>
          <a:lstStyle/>
          <a:p>
            <a:pPr>
              <a:defRPr sz="3600">
                <a:solidFill>
                  <a:srgbClr val="FFFFFF"/>
                </a:solidFill>
                <a:latin typeface="+mn-lt"/>
                <a:ea typeface="+mn-ea"/>
                <a:cs typeface="+mn-cs"/>
                <a:sym typeface="Gill Sans Light"/>
              </a:defRPr>
            </a:pPr>
            <a:endParaRPr/>
          </a:p>
        </p:txBody>
      </p:sp>
      <p:pic>
        <p:nvPicPr>
          <p:cNvPr id="677" name="Image" descr="Image"/>
          <p:cNvPicPr>
            <a:picLocks noChangeAspect="1"/>
          </p:cNvPicPr>
          <p:nvPr/>
        </p:nvPicPr>
        <p:blipFill>
          <a:blip r:embed="rId5"/>
          <a:stretch>
            <a:fillRect/>
          </a:stretch>
        </p:blipFill>
        <p:spPr>
          <a:xfrm>
            <a:off x="8990982" y="2050673"/>
            <a:ext cx="2273301" cy="546101"/>
          </a:xfrm>
          <a:prstGeom prst="rect">
            <a:avLst/>
          </a:prstGeom>
          <a:ln w="12700">
            <a:miter lim="400000"/>
          </a:ln>
        </p:spPr>
      </p:pic>
      <p:sp>
        <p:nvSpPr>
          <p:cNvPr id="678" name="Oval"/>
          <p:cNvSpPr/>
          <p:nvPr/>
        </p:nvSpPr>
        <p:spPr>
          <a:xfrm>
            <a:off x="10653872" y="2008609"/>
            <a:ext cx="881148" cy="452428"/>
          </a:xfrm>
          <a:prstGeom prst="ellipse">
            <a:avLst/>
          </a:prstGeom>
          <a:ln w="38100">
            <a:solidFill>
              <a:srgbClr val="FF2600">
                <a:alpha val="94159"/>
              </a:srgbClr>
            </a:solidFill>
            <a:miter/>
          </a:ln>
        </p:spPr>
        <p:txBody>
          <a:bodyPr lIns="50800" tIns="50800" rIns="50800" bIns="50800" anchor="ctr"/>
          <a:lstStyle/>
          <a:p>
            <a:pPr>
              <a:defRPr sz="3600">
                <a:solidFill>
                  <a:srgbClr val="FFFFFF"/>
                </a:solidFill>
                <a:latin typeface="+mn-lt"/>
                <a:ea typeface="+mn-ea"/>
                <a:cs typeface="+mn-cs"/>
                <a:sym typeface="Gill Sans Light"/>
              </a:defRPr>
            </a:pPr>
            <a:endParaRPr/>
          </a:p>
        </p:txBody>
      </p:sp>
      <p:pic>
        <p:nvPicPr>
          <p:cNvPr id="679" name="Image" descr="Image"/>
          <p:cNvPicPr>
            <a:picLocks noChangeAspect="1"/>
          </p:cNvPicPr>
          <p:nvPr/>
        </p:nvPicPr>
        <p:blipFill>
          <a:blip r:embed="rId6"/>
          <a:stretch>
            <a:fillRect/>
          </a:stretch>
        </p:blipFill>
        <p:spPr>
          <a:xfrm>
            <a:off x="8669750" y="3503457"/>
            <a:ext cx="2861233" cy="125407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76"/>
                                        </p:tgtEl>
                                        <p:attrNameLst>
                                          <p:attrName>style.visibility</p:attrName>
                                        </p:attrNameLst>
                                      </p:cBhvr>
                                      <p:to>
                                        <p:strVal val="visible"/>
                                      </p:to>
                                    </p:set>
                                    <p:anim calcmode="lin" valueType="num">
                                      <p:cBhvr>
                                        <p:cTn id="7" dur="750" fill="hold"/>
                                        <p:tgtEl>
                                          <p:spTgt spid="676"/>
                                        </p:tgtEl>
                                        <p:attrNameLst>
                                          <p:attrName>ppt_w</p:attrName>
                                        </p:attrNameLst>
                                      </p:cBhvr>
                                      <p:tavLst>
                                        <p:tav tm="0">
                                          <p:val>
                                            <p:fltVal val="0"/>
                                          </p:val>
                                        </p:tav>
                                        <p:tav tm="100000">
                                          <p:val>
                                            <p:strVal val="#ppt_w"/>
                                          </p:val>
                                        </p:tav>
                                      </p:tavLst>
                                    </p:anim>
                                    <p:anim calcmode="lin" valueType="num">
                                      <p:cBhvr>
                                        <p:cTn id="8" dur="750" fill="hold"/>
                                        <p:tgtEl>
                                          <p:spTgt spid="676"/>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grpId="2" nodeType="afterEffect">
                                  <p:stCondLst>
                                    <p:cond delay="0"/>
                                  </p:stCondLst>
                                  <p:iterate>
                                    <p:tmAbs val="0"/>
                                  </p:iterate>
                                  <p:childTnLst>
                                    <p:set>
                                      <p:cBhvr>
                                        <p:cTn id="11" fill="hold"/>
                                        <p:tgtEl>
                                          <p:spTgt spid="678"/>
                                        </p:tgtEl>
                                        <p:attrNameLst>
                                          <p:attrName>style.visibility</p:attrName>
                                        </p:attrNameLst>
                                      </p:cBhvr>
                                      <p:to>
                                        <p:strVal val="visible"/>
                                      </p:to>
                                    </p:set>
                                    <p:anim calcmode="lin" valueType="num">
                                      <p:cBhvr>
                                        <p:cTn id="12" dur="750" fill="hold"/>
                                        <p:tgtEl>
                                          <p:spTgt spid="678"/>
                                        </p:tgtEl>
                                        <p:attrNameLst>
                                          <p:attrName>ppt_w</p:attrName>
                                        </p:attrNameLst>
                                      </p:cBhvr>
                                      <p:tavLst>
                                        <p:tav tm="0">
                                          <p:val>
                                            <p:fltVal val="0"/>
                                          </p:val>
                                        </p:tav>
                                        <p:tav tm="100000">
                                          <p:val>
                                            <p:strVal val="#ppt_w"/>
                                          </p:val>
                                        </p:tav>
                                      </p:tavLst>
                                    </p:anim>
                                    <p:anim calcmode="lin" valueType="num">
                                      <p:cBhvr>
                                        <p:cTn id="13" dur="750" fill="hold"/>
                                        <p:tgtEl>
                                          <p:spTgt spid="6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 grpId="1" animBg="1" advAuto="0"/>
      <p:bldP spid="678" grpId="2"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www.ASEAScience.com"/>
          <p:cNvSpPr txBox="1">
            <a:spLocks noGrp="1"/>
          </p:cNvSpPr>
          <p:nvPr>
            <p:ph type="title"/>
          </p:nvPr>
        </p:nvSpPr>
        <p:spPr>
          <a:xfrm>
            <a:off x="2113279" y="-131239"/>
            <a:ext cx="8778241" cy="1608667"/>
          </a:xfrm>
          <a:prstGeom prst="rect">
            <a:avLst/>
          </a:prstGeom>
        </p:spPr>
        <p:txBody>
          <a:bodyPr/>
          <a:lstStyle>
            <a:lvl1pPr defTabSz="866986">
              <a:lnSpc>
                <a:spcPts val="4900"/>
              </a:lnSpc>
              <a:defRPr sz="4300" u="sng" spc="430">
                <a:solidFill>
                  <a:srgbClr val="0071AD"/>
                </a:solidFill>
                <a:latin typeface="Helvetica Light"/>
                <a:ea typeface="Helvetica Light"/>
                <a:cs typeface="Helvetica Light"/>
                <a:sym typeface="Helvetica Light"/>
                <a:hlinkClick r:id="rId3"/>
              </a:defRPr>
            </a:lvl1pPr>
          </a:lstStyle>
          <a:p>
            <a:pPr>
              <a:defRPr u="none"/>
            </a:pPr>
            <a:r>
              <a:rPr u="sng">
                <a:hlinkClick r:id="rId3"/>
              </a:rPr>
              <a:t>www.ASEAScience.com</a:t>
            </a:r>
          </a:p>
        </p:txBody>
      </p:sp>
      <p:pic>
        <p:nvPicPr>
          <p:cNvPr id="684" name="Image" descr="Image"/>
          <p:cNvPicPr>
            <a:picLocks noChangeAspect="1"/>
          </p:cNvPicPr>
          <p:nvPr/>
        </p:nvPicPr>
        <p:blipFill>
          <a:blip r:embed="rId4"/>
          <a:stretch>
            <a:fillRect/>
          </a:stretch>
        </p:blipFill>
        <p:spPr>
          <a:xfrm>
            <a:off x="0" y="1454343"/>
            <a:ext cx="13004800" cy="73915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Text"/>
          <p:cNvSpPr txBox="1"/>
          <p:nvPr/>
        </p:nvSpPr>
        <p:spPr>
          <a:xfrm>
            <a:off x="5932547" y="2367211"/>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689" name="Text"/>
          <p:cNvSpPr txBox="1"/>
          <p:nvPr/>
        </p:nvSpPr>
        <p:spPr>
          <a:xfrm>
            <a:off x="5561089" y="3708606"/>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690" name="blog_asea-scientifcally-validated.png" descr="blog_asea-scientifcally-validated.png"/>
          <p:cNvPicPr>
            <a:picLocks noChangeAspect="1"/>
          </p:cNvPicPr>
          <p:nvPr/>
        </p:nvPicPr>
        <p:blipFill>
          <a:blip r:embed="rId3"/>
          <a:stretch>
            <a:fillRect/>
          </a:stretch>
        </p:blipFill>
        <p:spPr>
          <a:xfrm>
            <a:off x="753540" y="869214"/>
            <a:ext cx="8281180" cy="4140591"/>
          </a:xfrm>
          <a:prstGeom prst="rect">
            <a:avLst/>
          </a:prstGeom>
          <a:ln w="25400">
            <a:miter lim="400000"/>
          </a:ln>
          <a:effectLst>
            <a:outerShdw blurRad="127000" dist="76200" dir="2974802" rotWithShape="0">
              <a:srgbClr val="000000">
                <a:alpha val="60000"/>
              </a:srgbClr>
            </a:outerShdw>
          </a:effectLst>
        </p:spPr>
      </p:pic>
      <p:sp>
        <p:nvSpPr>
          <p:cNvPr id="691" name="Text"/>
          <p:cNvSpPr txBox="1"/>
          <p:nvPr/>
        </p:nvSpPr>
        <p:spPr>
          <a:xfrm>
            <a:off x="5662274" y="4485947"/>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grpSp>
        <p:nvGrpSpPr>
          <p:cNvPr id="694" name="image19.png"/>
          <p:cNvGrpSpPr/>
          <p:nvPr/>
        </p:nvGrpSpPr>
        <p:grpSpPr>
          <a:xfrm>
            <a:off x="7052631" y="5803496"/>
            <a:ext cx="5634909" cy="2356579"/>
            <a:chOff x="0" y="0"/>
            <a:chExt cx="5634907" cy="2356577"/>
          </a:xfrm>
        </p:grpSpPr>
        <p:pic>
          <p:nvPicPr>
            <p:cNvPr id="693" name="image19.png" descr="image19.png"/>
            <p:cNvPicPr>
              <a:picLocks noChangeAspect="1"/>
            </p:cNvPicPr>
            <p:nvPr/>
          </p:nvPicPr>
          <p:blipFill>
            <a:blip r:embed="rId4"/>
            <a:stretch>
              <a:fillRect/>
            </a:stretch>
          </p:blipFill>
          <p:spPr>
            <a:xfrm>
              <a:off x="88900" y="50800"/>
              <a:ext cx="5457108" cy="2115278"/>
            </a:xfrm>
            <a:prstGeom prst="rect">
              <a:avLst/>
            </a:prstGeom>
            <a:ln>
              <a:noFill/>
            </a:ln>
            <a:effectLst/>
          </p:spPr>
        </p:pic>
        <p:pic>
          <p:nvPicPr>
            <p:cNvPr id="692" name="image19.png" descr="image19.png"/>
            <p:cNvPicPr>
              <a:picLocks/>
            </p:cNvPicPr>
            <p:nvPr/>
          </p:nvPicPr>
          <p:blipFill>
            <a:blip r:embed="rId5"/>
            <a:stretch>
              <a:fillRect/>
            </a:stretch>
          </p:blipFill>
          <p:spPr>
            <a:xfrm>
              <a:off x="0" y="0"/>
              <a:ext cx="5634908" cy="2356578"/>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94"/>
                                        </p:tgtEl>
                                        <p:attrNameLst>
                                          <p:attrName>style.visibility</p:attrName>
                                        </p:attrNameLst>
                                      </p:cBhvr>
                                      <p:to>
                                        <p:strVal val="visible"/>
                                      </p:to>
                                    </p:set>
                                    <p:animEffect transition="in" filter="dissolve">
                                      <p:cBhvr>
                                        <p:cTn id="7" dur="5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Text"/>
          <p:cNvSpPr txBox="1"/>
          <p:nvPr/>
        </p:nvSpPr>
        <p:spPr>
          <a:xfrm>
            <a:off x="5932547" y="2367211"/>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699" name="Text"/>
          <p:cNvSpPr txBox="1"/>
          <p:nvPr/>
        </p:nvSpPr>
        <p:spPr>
          <a:xfrm>
            <a:off x="5561089" y="3708606"/>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sp>
        <p:nvSpPr>
          <p:cNvPr id="700" name="Text"/>
          <p:cNvSpPr txBox="1"/>
          <p:nvPr/>
        </p:nvSpPr>
        <p:spPr>
          <a:xfrm>
            <a:off x="5662274" y="4485947"/>
            <a:ext cx="152401" cy="45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457200">
              <a:defRPr sz="1200">
                <a:solidFill>
                  <a:srgbClr val="000000"/>
                </a:solidFill>
                <a:latin typeface="Times"/>
                <a:ea typeface="Times"/>
                <a:cs typeface="Times"/>
                <a:sym typeface="Times"/>
              </a:defRPr>
            </a:lvl1pPr>
          </a:lstStyle>
          <a:p>
            <a:r>
              <a:t> </a:t>
            </a:r>
          </a:p>
        </p:txBody>
      </p:sp>
      <p:pic>
        <p:nvPicPr>
          <p:cNvPr id="701" name="image19.png" descr="image19.png"/>
          <p:cNvPicPr>
            <a:picLocks noChangeAspect="1"/>
          </p:cNvPicPr>
          <p:nvPr/>
        </p:nvPicPr>
        <p:blipFill>
          <a:blip r:embed="rId3"/>
          <a:stretch>
            <a:fillRect/>
          </a:stretch>
        </p:blipFill>
        <p:spPr>
          <a:xfrm>
            <a:off x="5571207" y="1596360"/>
            <a:ext cx="5551338" cy="2151804"/>
          </a:xfrm>
          <a:prstGeom prst="rect">
            <a:avLst/>
          </a:prstGeom>
          <a:ln w="12700">
            <a:miter lim="400000"/>
          </a:ln>
        </p:spPr>
      </p:pic>
      <p:pic>
        <p:nvPicPr>
          <p:cNvPr id="702" name="Image" descr="Image"/>
          <p:cNvPicPr>
            <a:picLocks noChangeAspect="1"/>
          </p:cNvPicPr>
          <p:nvPr/>
        </p:nvPicPr>
        <p:blipFill>
          <a:blip r:embed="rId4"/>
          <a:stretch>
            <a:fillRect/>
          </a:stretch>
        </p:blipFill>
        <p:spPr>
          <a:xfrm>
            <a:off x="914818" y="684291"/>
            <a:ext cx="3026382" cy="8385018"/>
          </a:xfrm>
          <a:prstGeom prst="rect">
            <a:avLst/>
          </a:prstGeom>
          <a:ln w="25400">
            <a:miter lim="400000"/>
          </a:ln>
          <a:effectLst>
            <a:outerShdw blurRad="127000" dist="76200" dir="2974802" rotWithShape="0">
              <a:srgbClr val="000000">
                <a:alpha val="60000"/>
              </a:srgbClr>
            </a:outerShdw>
          </a:effectLst>
        </p:spPr>
      </p:pic>
      <p:pic>
        <p:nvPicPr>
          <p:cNvPr id="703" name="Image" descr="Image"/>
          <p:cNvPicPr>
            <a:picLocks noChangeAspect="1"/>
          </p:cNvPicPr>
          <p:nvPr/>
        </p:nvPicPr>
        <p:blipFill>
          <a:blip r:embed="rId5"/>
          <a:srcRect l="1720" t="38555" r="1720" b="1471"/>
          <a:stretch>
            <a:fillRect/>
          </a:stretch>
        </p:blipFill>
        <p:spPr>
          <a:xfrm>
            <a:off x="5628679" y="4318767"/>
            <a:ext cx="5436587" cy="3480452"/>
          </a:xfrm>
          <a:prstGeom prst="rect">
            <a:avLst/>
          </a:prstGeom>
          <a:ln w="12700">
            <a:miter lim="400000"/>
          </a:ln>
        </p:spPr>
      </p:pic>
      <p:sp>
        <p:nvSpPr>
          <p:cNvPr id="704" name="Rectangle"/>
          <p:cNvSpPr/>
          <p:nvPr/>
        </p:nvSpPr>
        <p:spPr>
          <a:xfrm>
            <a:off x="2461567" y="5113926"/>
            <a:ext cx="1191618" cy="568440"/>
          </a:xfrm>
          <a:prstGeom prst="rect">
            <a:avLst/>
          </a:prstGeom>
          <a:ln w="63500">
            <a:solidFill>
              <a:srgbClr val="FF2600"/>
            </a:solidFill>
            <a:miter lim="400000"/>
          </a:ln>
        </p:spPr>
        <p:txBody>
          <a:bodyPr lIns="50800" tIns="50800" rIns="50800" bIns="50800" anchor="ctr"/>
          <a:lstStyle/>
          <a:p>
            <a:pPr>
              <a:defRPr sz="3600">
                <a:solidFill>
                  <a:srgbClr val="FFFFFF"/>
                </a:solidFill>
                <a:latin typeface="+mn-lt"/>
                <a:ea typeface="+mn-ea"/>
                <a:cs typeface="+mn-cs"/>
                <a:sym typeface="Gill Sans Light"/>
              </a:defRPr>
            </a:pPr>
            <a:endParaRPr/>
          </a:p>
        </p:txBody>
      </p:sp>
      <p:sp>
        <p:nvSpPr>
          <p:cNvPr id="705" name="Rectangle"/>
          <p:cNvSpPr/>
          <p:nvPr/>
        </p:nvSpPr>
        <p:spPr>
          <a:xfrm>
            <a:off x="2461567" y="5738732"/>
            <a:ext cx="1191618" cy="948902"/>
          </a:xfrm>
          <a:prstGeom prst="rect">
            <a:avLst/>
          </a:prstGeom>
          <a:ln w="63500">
            <a:solidFill>
              <a:srgbClr val="FF2600"/>
            </a:solidFill>
            <a:miter lim="400000"/>
          </a:ln>
        </p:spPr>
        <p:txBody>
          <a:bodyPr lIns="50800" tIns="50800" rIns="50800" bIns="50800" anchor="ctr"/>
          <a:lstStyle/>
          <a:p>
            <a:pPr>
              <a:defRPr sz="3600">
                <a:solidFill>
                  <a:srgbClr val="FFFFFF"/>
                </a:solidFill>
                <a:latin typeface="+mn-lt"/>
                <a:ea typeface="+mn-ea"/>
                <a:cs typeface="+mn-cs"/>
                <a:sym typeface="Gill Sans Light"/>
              </a:defRPr>
            </a:pPr>
            <a:endParaRPr/>
          </a:p>
        </p:txBody>
      </p:sp>
      <p:sp>
        <p:nvSpPr>
          <p:cNvPr id="706" name="Line"/>
          <p:cNvSpPr/>
          <p:nvPr/>
        </p:nvSpPr>
        <p:spPr>
          <a:xfrm flipV="1">
            <a:off x="3610179" y="3038975"/>
            <a:ext cx="1687635" cy="2310573"/>
          </a:xfrm>
          <a:prstGeom prst="line">
            <a:avLst/>
          </a:prstGeom>
          <a:ln w="50800">
            <a:solidFill>
              <a:srgbClr val="FF2600"/>
            </a:solidFill>
            <a:miter lim="400000"/>
          </a:ln>
        </p:spPr>
        <p:txBody>
          <a:bodyPr lIns="50800" tIns="50800" rIns="50800" bIns="50800" anchor="ctr"/>
          <a:lstStyle/>
          <a:p>
            <a:pPr>
              <a:defRPr sz="3600">
                <a:solidFill>
                  <a:srgbClr val="FFFFFF"/>
                </a:solidFill>
                <a:latin typeface="+mn-lt"/>
                <a:ea typeface="+mn-ea"/>
                <a:cs typeface="+mn-cs"/>
                <a:sym typeface="Gill Sans Light"/>
              </a:defRPr>
            </a:pPr>
            <a:endParaRPr/>
          </a:p>
        </p:txBody>
      </p:sp>
      <p:sp>
        <p:nvSpPr>
          <p:cNvPr id="707" name="Line"/>
          <p:cNvSpPr/>
          <p:nvPr/>
        </p:nvSpPr>
        <p:spPr>
          <a:xfrm flipV="1">
            <a:off x="3610179" y="5973348"/>
            <a:ext cx="1812106" cy="270884"/>
          </a:xfrm>
          <a:prstGeom prst="line">
            <a:avLst/>
          </a:prstGeom>
          <a:ln w="50800">
            <a:solidFill>
              <a:srgbClr val="FF2600"/>
            </a:solidFill>
            <a:miter lim="400000"/>
          </a:ln>
        </p:spPr>
        <p:txBody>
          <a:bodyPr lIns="50800" tIns="50800" rIns="50800" bIns="50800" anchor="ctr"/>
          <a:lstStyle/>
          <a:p>
            <a:pPr>
              <a:defRPr sz="3600">
                <a:solidFill>
                  <a:srgbClr val="FFFFFF"/>
                </a:solidFill>
                <a:latin typeface="+mn-lt"/>
                <a:ea typeface="+mn-ea"/>
                <a:cs typeface="+mn-cs"/>
                <a:sym typeface="Gill Sans Light"/>
              </a:defRPr>
            </a:pPr>
            <a:endParaRPr/>
          </a:p>
        </p:txBody>
      </p:sp>
      <p:sp>
        <p:nvSpPr>
          <p:cNvPr id="708" name="Rectangle"/>
          <p:cNvSpPr/>
          <p:nvPr/>
        </p:nvSpPr>
        <p:spPr>
          <a:xfrm>
            <a:off x="2461567" y="5738732"/>
            <a:ext cx="1191618" cy="948902"/>
          </a:xfrm>
          <a:prstGeom prst="rect">
            <a:avLst/>
          </a:prstGeom>
          <a:ln w="63500">
            <a:solidFill>
              <a:srgbClr val="FF2600"/>
            </a:solidFill>
            <a:miter lim="400000"/>
          </a:ln>
        </p:spPr>
        <p:txBody>
          <a:bodyPr lIns="50800" tIns="50800" rIns="50800" bIns="50800" anchor="ctr"/>
          <a:lstStyle/>
          <a:p>
            <a:pPr>
              <a:defRPr sz="3600">
                <a:solidFill>
                  <a:srgbClr val="FFFFFF"/>
                </a:solidFill>
                <a:latin typeface="+mn-lt"/>
                <a:ea typeface="+mn-ea"/>
                <a:cs typeface="+mn-cs"/>
                <a:sym typeface="Gill Sans Light"/>
              </a:defRPr>
            </a:pPr>
            <a:endParaRPr/>
          </a:p>
        </p:txBody>
      </p:sp>
      <p:sp>
        <p:nvSpPr>
          <p:cNvPr id="709" name="Rectangle"/>
          <p:cNvSpPr/>
          <p:nvPr/>
        </p:nvSpPr>
        <p:spPr>
          <a:xfrm>
            <a:off x="2461567" y="5113926"/>
            <a:ext cx="1191618" cy="568440"/>
          </a:xfrm>
          <a:prstGeom prst="rect">
            <a:avLst/>
          </a:prstGeom>
          <a:ln w="63500">
            <a:solidFill>
              <a:srgbClr val="FF2600"/>
            </a:solidFill>
            <a:miter lim="400000"/>
          </a:ln>
        </p:spPr>
        <p:txBody>
          <a:bodyPr lIns="50800" tIns="50800" rIns="50800" bIns="50800" anchor="ctr"/>
          <a:lstStyle/>
          <a:p>
            <a:pPr>
              <a:defRPr sz="3600">
                <a:solidFill>
                  <a:srgbClr val="FFFFFF"/>
                </a:solidFill>
                <a:latin typeface="+mn-lt"/>
                <a:ea typeface="+mn-ea"/>
                <a:cs typeface="+mn-cs"/>
                <a:sym typeface="Gill Sans Light"/>
              </a:defRPr>
            </a:pPr>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04"/>
                                        </p:tgtEl>
                                        <p:attrNameLst>
                                          <p:attrName>style.visibility</p:attrName>
                                        </p:attrNameLst>
                                      </p:cBhvr>
                                      <p:to>
                                        <p:strVal val="visible"/>
                                      </p:to>
                                    </p:set>
                                    <p:animEffect transition="in" filter="dissolve">
                                      <p:cBhvr>
                                        <p:cTn id="7" dur="1000"/>
                                        <p:tgtEl>
                                          <p:spTgt spid="704"/>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709"/>
                                        </p:tgtEl>
                                        <p:attrNameLst>
                                          <p:attrName>style.visibility</p:attrName>
                                        </p:attrNameLst>
                                      </p:cBhvr>
                                      <p:to>
                                        <p:strVal val="visible"/>
                                      </p:to>
                                    </p:set>
                                    <p:animEffect transition="in" filter="dissolve">
                                      <p:cBhvr>
                                        <p:cTn id="11" dur="1000"/>
                                        <p:tgtEl>
                                          <p:spTgt spid="709"/>
                                        </p:tgtEl>
                                      </p:cBhvr>
                                    </p:animEffect>
                                  </p:childTnLst>
                                </p:cTn>
                              </p:par>
                            </p:childTnLst>
                          </p:cTn>
                        </p:par>
                        <p:par>
                          <p:cTn id="12" fill="hold">
                            <p:stCondLst>
                              <p:cond delay="0"/>
                            </p:stCondLst>
                            <p:childTnLst>
                              <p:par>
                                <p:cTn id="13" presetID="6" presetClass="emph" presetSubtype="0" accel="50000" decel="50000" fill="hold" grpId="3" nodeType="afterEffect">
                                  <p:stCondLst>
                                    <p:cond delay="0"/>
                                  </p:stCondLst>
                                  <p:childTnLst>
                                    <p:animScale>
                                      <p:cBhvr>
                                        <p:cTn id="14" dur="1000" fill="hold"/>
                                        <p:tgtEl>
                                          <p:spTgt spid="704"/>
                                        </p:tgtEl>
                                      </p:cBhvr>
                                      <p:by x="503970" y="503970"/>
                                    </p:animScale>
                                  </p:childTnLst>
                                </p:cTn>
                              </p:par>
                            </p:childTnLst>
                          </p:cTn>
                        </p:par>
                        <p:par>
                          <p:cTn id="15" fill="hold">
                            <p:stCondLst>
                              <p:cond delay="0"/>
                            </p:stCondLst>
                            <p:childTnLst>
                              <p:par>
                                <p:cTn id="16" presetID="-1" presetClass="path" presetSubtype="0" accel="50000" decel="50000" fill="hold" nodeType="withEffect">
                                  <p:stCondLst>
                                    <p:cond delay="0"/>
                                  </p:stCondLst>
                                  <p:childTnLst>
                                    <p:animMotion origin="layout" path="M 0.000000 0.000000 L 0.400567 -0.296212" pathEditMode="relative">
                                      <p:cBhvr>
                                        <p:cTn id="17" dur="1000" fill="hold"/>
                                        <p:tgtEl>
                                          <p:spTgt spid="704"/>
                                        </p:tgtEl>
                                        <p:attrNameLst>
                                          <p:attrName>ppt_x</p:attrName>
                                          <p:attrName>ppt_y</p:attrName>
                                        </p:attrNameLst>
                                      </p:cBhvr>
                                    </p:animMotion>
                                  </p:childTnLst>
                                </p:cTn>
                              </p:par>
                            </p:childTnLst>
                          </p:cTn>
                        </p:par>
                        <p:par>
                          <p:cTn id="18" fill="hold">
                            <p:stCondLst>
                              <p:cond delay="1000"/>
                            </p:stCondLst>
                            <p:childTnLst>
                              <p:par>
                                <p:cTn id="19" presetID="22" presetClass="entr" presetSubtype="8" fill="hold" grpId="5" nodeType="afterEffect">
                                  <p:stCondLst>
                                    <p:cond delay="0"/>
                                  </p:stCondLst>
                                  <p:iterate>
                                    <p:tmAbs val="0"/>
                                  </p:iterate>
                                  <p:childTnLst>
                                    <p:set>
                                      <p:cBhvr>
                                        <p:cTn id="20" fill="hold"/>
                                        <p:tgtEl>
                                          <p:spTgt spid="706"/>
                                        </p:tgtEl>
                                        <p:attrNameLst>
                                          <p:attrName>style.visibility</p:attrName>
                                        </p:attrNameLst>
                                      </p:cBhvr>
                                      <p:to>
                                        <p:strVal val="visible"/>
                                      </p:to>
                                    </p:set>
                                    <p:animEffect transition="in" filter="wipe(left)">
                                      <p:cBhvr>
                                        <p:cTn id="21" dur="1000"/>
                                        <p:tgtEl>
                                          <p:spTgt spid="706"/>
                                        </p:tgtEl>
                                      </p:cBhvr>
                                    </p:animEffect>
                                  </p:childTnLst>
                                </p:cTn>
                              </p:par>
                            </p:childTnLst>
                          </p:cTn>
                        </p:par>
                        <p:par>
                          <p:cTn id="22" fill="hold">
                            <p:stCondLst>
                              <p:cond delay="2000"/>
                            </p:stCondLst>
                            <p:childTnLst>
                              <p:par>
                                <p:cTn id="23" presetID="9" presetClass="entr" fill="hold" grpId="6" nodeType="afterEffect">
                                  <p:stCondLst>
                                    <p:cond delay="0"/>
                                  </p:stCondLst>
                                  <p:iterate>
                                    <p:tmAbs val="0"/>
                                  </p:iterate>
                                  <p:childTnLst>
                                    <p:set>
                                      <p:cBhvr>
                                        <p:cTn id="24" fill="hold"/>
                                        <p:tgtEl>
                                          <p:spTgt spid="701"/>
                                        </p:tgtEl>
                                        <p:attrNameLst>
                                          <p:attrName>style.visibility</p:attrName>
                                        </p:attrNameLst>
                                      </p:cBhvr>
                                      <p:to>
                                        <p:strVal val="visible"/>
                                      </p:to>
                                    </p:set>
                                    <p:animEffect transition="in" filter="dissolve">
                                      <p:cBhvr>
                                        <p:cTn id="25" dur="1000"/>
                                        <p:tgtEl>
                                          <p:spTgt spid="70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7" nodeType="clickEffect">
                                  <p:stCondLst>
                                    <p:cond delay="0"/>
                                  </p:stCondLst>
                                  <p:iterate>
                                    <p:tmAbs val="0"/>
                                  </p:iterate>
                                  <p:childTnLst>
                                    <p:set>
                                      <p:cBhvr>
                                        <p:cTn id="29" fill="hold"/>
                                        <p:tgtEl>
                                          <p:spTgt spid="705"/>
                                        </p:tgtEl>
                                        <p:attrNameLst>
                                          <p:attrName>style.visibility</p:attrName>
                                        </p:attrNameLst>
                                      </p:cBhvr>
                                      <p:to>
                                        <p:strVal val="visible"/>
                                      </p:to>
                                    </p:set>
                                    <p:animEffect transition="in" filter="dissolve">
                                      <p:cBhvr>
                                        <p:cTn id="30" dur="1000"/>
                                        <p:tgtEl>
                                          <p:spTgt spid="705"/>
                                        </p:tgtEl>
                                      </p:cBhvr>
                                    </p:animEffect>
                                  </p:childTnLst>
                                </p:cTn>
                              </p:par>
                            </p:childTnLst>
                          </p:cTn>
                        </p:par>
                        <p:par>
                          <p:cTn id="31" fill="hold">
                            <p:stCondLst>
                              <p:cond delay="1000"/>
                            </p:stCondLst>
                            <p:childTnLst>
                              <p:par>
                                <p:cTn id="32" presetID="9" presetClass="entr" fill="hold" grpId="8" nodeType="afterEffect">
                                  <p:stCondLst>
                                    <p:cond delay="0"/>
                                  </p:stCondLst>
                                  <p:iterate>
                                    <p:tmAbs val="0"/>
                                  </p:iterate>
                                  <p:childTnLst>
                                    <p:set>
                                      <p:cBhvr>
                                        <p:cTn id="33" fill="hold"/>
                                        <p:tgtEl>
                                          <p:spTgt spid="708"/>
                                        </p:tgtEl>
                                        <p:attrNameLst>
                                          <p:attrName>style.visibility</p:attrName>
                                        </p:attrNameLst>
                                      </p:cBhvr>
                                      <p:to>
                                        <p:strVal val="visible"/>
                                      </p:to>
                                    </p:set>
                                    <p:animEffect transition="in" filter="dissolve">
                                      <p:cBhvr>
                                        <p:cTn id="34" dur="1000"/>
                                        <p:tgtEl>
                                          <p:spTgt spid="708"/>
                                        </p:tgtEl>
                                      </p:cBhvr>
                                    </p:animEffect>
                                  </p:childTnLst>
                                </p:cTn>
                              </p:par>
                            </p:childTnLst>
                          </p:cTn>
                        </p:par>
                        <p:par>
                          <p:cTn id="35" fill="hold">
                            <p:stCondLst>
                              <p:cond delay="0"/>
                            </p:stCondLst>
                            <p:childTnLst>
                              <p:par>
                                <p:cTn id="36" presetID="6" presetClass="emph" presetSubtype="0" accel="50000" decel="50000" fill="hold" grpId="9" nodeType="afterEffect">
                                  <p:stCondLst>
                                    <p:cond delay="0"/>
                                  </p:stCondLst>
                                  <p:childTnLst>
                                    <p:animScale>
                                      <p:cBhvr>
                                        <p:cTn id="37" dur="1000" fill="hold"/>
                                        <p:tgtEl>
                                          <p:spTgt spid="705"/>
                                        </p:tgtEl>
                                      </p:cBhvr>
                                      <p:by x="461011" y="461011"/>
                                    </p:animScale>
                                  </p:childTnLst>
                                </p:cTn>
                              </p:par>
                            </p:childTnLst>
                          </p:cTn>
                        </p:par>
                        <p:par>
                          <p:cTn id="38" fill="hold">
                            <p:stCondLst>
                              <p:cond delay="0"/>
                            </p:stCondLst>
                            <p:childTnLst>
                              <p:par>
                                <p:cTn id="39" presetID="-1" presetClass="path" presetSubtype="0" accel="50000" decel="50000" fill="hold" nodeType="withEffect">
                                  <p:stCondLst>
                                    <p:cond delay="0"/>
                                  </p:stCondLst>
                                  <p:childTnLst>
                                    <p:animMotion origin="layout" path="M 0.000000 0.000000 L 0.400567 -0.027019" pathEditMode="relative">
                                      <p:cBhvr>
                                        <p:cTn id="40" dur="1000" fill="hold"/>
                                        <p:tgtEl>
                                          <p:spTgt spid="705"/>
                                        </p:tgtEl>
                                        <p:attrNameLst>
                                          <p:attrName>ppt_x</p:attrName>
                                          <p:attrName>ppt_y</p:attrName>
                                        </p:attrNameLst>
                                      </p:cBhvr>
                                    </p:animMotion>
                                  </p:childTnLst>
                                </p:cTn>
                              </p:par>
                            </p:childTnLst>
                          </p:cTn>
                        </p:par>
                        <p:par>
                          <p:cTn id="41" fill="hold">
                            <p:stCondLst>
                              <p:cond delay="1000"/>
                            </p:stCondLst>
                            <p:childTnLst>
                              <p:par>
                                <p:cTn id="42" presetID="22" presetClass="entr" presetSubtype="8" fill="hold" grpId="11" nodeType="afterEffect">
                                  <p:stCondLst>
                                    <p:cond delay="0"/>
                                  </p:stCondLst>
                                  <p:iterate>
                                    <p:tmAbs val="0"/>
                                  </p:iterate>
                                  <p:childTnLst>
                                    <p:set>
                                      <p:cBhvr>
                                        <p:cTn id="43" fill="hold"/>
                                        <p:tgtEl>
                                          <p:spTgt spid="707"/>
                                        </p:tgtEl>
                                        <p:attrNameLst>
                                          <p:attrName>style.visibility</p:attrName>
                                        </p:attrNameLst>
                                      </p:cBhvr>
                                      <p:to>
                                        <p:strVal val="visible"/>
                                      </p:to>
                                    </p:set>
                                    <p:animEffect transition="in" filter="wipe(left)">
                                      <p:cBhvr>
                                        <p:cTn id="44" dur="1000"/>
                                        <p:tgtEl>
                                          <p:spTgt spid="707"/>
                                        </p:tgtEl>
                                      </p:cBhvr>
                                    </p:animEffect>
                                  </p:childTnLst>
                                </p:cTn>
                              </p:par>
                            </p:childTnLst>
                          </p:cTn>
                        </p:par>
                        <p:par>
                          <p:cTn id="45" fill="hold">
                            <p:stCondLst>
                              <p:cond delay="2000"/>
                            </p:stCondLst>
                            <p:childTnLst>
                              <p:par>
                                <p:cTn id="46" presetID="23" presetClass="entr" presetSubtype="16" fill="hold" grpId="12" nodeType="afterEffect">
                                  <p:stCondLst>
                                    <p:cond delay="0"/>
                                  </p:stCondLst>
                                  <p:iterate>
                                    <p:tmAbs val="0"/>
                                  </p:iterate>
                                  <p:childTnLst>
                                    <p:set>
                                      <p:cBhvr>
                                        <p:cTn id="47" fill="hold"/>
                                        <p:tgtEl>
                                          <p:spTgt spid="703"/>
                                        </p:tgtEl>
                                        <p:attrNameLst>
                                          <p:attrName>style.visibility</p:attrName>
                                        </p:attrNameLst>
                                      </p:cBhvr>
                                      <p:to>
                                        <p:strVal val="visible"/>
                                      </p:to>
                                    </p:set>
                                    <p:anim calcmode="lin" valueType="num">
                                      <p:cBhvr>
                                        <p:cTn id="48" dur="750" fill="hold"/>
                                        <p:tgtEl>
                                          <p:spTgt spid="703"/>
                                        </p:tgtEl>
                                        <p:attrNameLst>
                                          <p:attrName>ppt_w</p:attrName>
                                        </p:attrNameLst>
                                      </p:cBhvr>
                                      <p:tavLst>
                                        <p:tav tm="0">
                                          <p:val>
                                            <p:fltVal val="0"/>
                                          </p:val>
                                        </p:tav>
                                        <p:tav tm="100000">
                                          <p:val>
                                            <p:strVal val="#ppt_w"/>
                                          </p:val>
                                        </p:tav>
                                      </p:tavLst>
                                    </p:anim>
                                    <p:anim calcmode="lin" valueType="num">
                                      <p:cBhvr>
                                        <p:cTn id="49" dur="750" fill="hold"/>
                                        <p:tgtEl>
                                          <p:spTgt spid="7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 grpId="6" animBg="1" advAuto="0"/>
      <p:bldP spid="703" grpId="12" animBg="1" advAuto="0"/>
      <p:bldP spid="704" grpId="1" animBg="1" advAuto="0"/>
      <p:bldP spid="704" grpId="3" animBg="1" advAuto="0"/>
      <p:bldP spid="705" grpId="7" animBg="1" advAuto="0"/>
      <p:bldP spid="705" grpId="9" animBg="1" advAuto="0"/>
      <p:bldP spid="706" grpId="5" animBg="1" advAuto="0"/>
      <p:bldP spid="707" grpId="11" animBg="1" advAuto="0"/>
      <p:bldP spid="708" grpId="8" animBg="1" advAuto="0"/>
      <p:bldP spid="709"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Title 1"/>
          <p:cNvSpPr txBox="1">
            <a:spLocks noGrp="1"/>
          </p:cNvSpPr>
          <p:nvPr>
            <p:ph type="title"/>
          </p:nvPr>
        </p:nvSpPr>
        <p:spPr>
          <a:xfrm>
            <a:off x="840739" y="308064"/>
            <a:ext cx="11704322" cy="1568788"/>
          </a:xfrm>
          <a:prstGeom prst="rect">
            <a:avLst/>
          </a:prstGeom>
        </p:spPr>
        <p:txBody>
          <a:bodyPr/>
          <a:lstStyle/>
          <a:p>
            <a:pPr defTabSz="949350">
              <a:defRPr sz="4526"/>
            </a:pPr>
            <a:r>
              <a:t>ASEA Regulates Healthy Gene Expression </a:t>
            </a:r>
          </a:p>
          <a:p>
            <a:pPr defTabSz="949350">
              <a:defRPr sz="4526"/>
            </a:pPr>
            <a:r>
              <a:t>安司雅規範了健康基因的表達</a:t>
            </a:r>
          </a:p>
        </p:txBody>
      </p:sp>
      <p:pic>
        <p:nvPicPr>
          <p:cNvPr id="714" name="Picture 4" descr="Picture 4"/>
          <p:cNvPicPr>
            <a:picLocks noChangeAspect="1"/>
          </p:cNvPicPr>
          <p:nvPr/>
        </p:nvPicPr>
        <p:blipFill>
          <a:blip r:embed="rId3"/>
          <a:stretch>
            <a:fillRect/>
          </a:stretch>
        </p:blipFill>
        <p:spPr>
          <a:xfrm>
            <a:off x="328536" y="2768137"/>
            <a:ext cx="1932317" cy="6011650"/>
          </a:xfrm>
          <a:prstGeom prst="rect">
            <a:avLst/>
          </a:prstGeom>
          <a:ln w="12700">
            <a:miter lim="400000"/>
          </a:ln>
        </p:spPr>
      </p:pic>
      <p:sp>
        <p:nvSpPr>
          <p:cNvPr id="715" name="TextBox 5"/>
          <p:cNvSpPr txBox="1"/>
          <p:nvPr/>
        </p:nvSpPr>
        <p:spPr>
          <a:xfrm>
            <a:off x="-46426" y="8107964"/>
            <a:ext cx="2682241" cy="821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1600" i="1">
                <a:solidFill>
                  <a:srgbClr val="000000"/>
                </a:solidFill>
                <a:latin typeface="Helvetica"/>
                <a:ea typeface="Helvetica"/>
                <a:cs typeface="Helvetica"/>
                <a:sym typeface="Helvetica"/>
              </a:defRPr>
            </a:lvl1pPr>
          </a:lstStyle>
          <a:p>
            <a:r>
              <a:t>ASEA REDOX is not a treatment or cure for any disease or medical condition</a:t>
            </a:r>
          </a:p>
        </p:txBody>
      </p:sp>
      <p:sp>
        <p:nvSpPr>
          <p:cNvPr id="716" name="Rectangle 14"/>
          <p:cNvSpPr txBox="1"/>
          <p:nvPr/>
        </p:nvSpPr>
        <p:spPr>
          <a:xfrm>
            <a:off x="2286994" y="2286496"/>
            <a:ext cx="4611403" cy="5990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3300">
                <a:solidFill>
                  <a:srgbClr val="595959"/>
                </a:solidFill>
                <a:latin typeface="Helvetica"/>
                <a:ea typeface="Helvetica"/>
                <a:cs typeface="Helvetica"/>
                <a:sym typeface="Helvetica"/>
              </a:defRPr>
            </a:pPr>
            <a:r>
              <a:t>In an 8 week study </a:t>
            </a:r>
            <a:r>
              <a:rPr>
                <a:solidFill>
                  <a:srgbClr val="0070C0"/>
                </a:solidFill>
              </a:rPr>
              <a:t>ASEA REDOX </a:t>
            </a:r>
            <a:r>
              <a:t>was shown to activate</a:t>
            </a:r>
            <a:br/>
            <a:r>
              <a:t>gene signaling pathways</a:t>
            </a:r>
          </a:p>
          <a:p>
            <a:pPr defTabSz="1300480">
              <a:defRPr sz="3300">
                <a:solidFill>
                  <a:srgbClr val="595959"/>
                </a:solidFill>
                <a:latin typeface="Helvetica"/>
                <a:ea typeface="Helvetica"/>
                <a:cs typeface="Helvetica"/>
                <a:sym typeface="Helvetica"/>
              </a:defRPr>
            </a:pPr>
            <a:r>
              <a:t>that positively impact </a:t>
            </a:r>
          </a:p>
          <a:p>
            <a:pPr defTabSz="1300480">
              <a:defRPr sz="3300">
                <a:solidFill>
                  <a:srgbClr val="595959"/>
                </a:solidFill>
                <a:latin typeface="Helvetica"/>
                <a:ea typeface="Helvetica"/>
                <a:cs typeface="Helvetica"/>
                <a:sym typeface="Helvetica"/>
              </a:defRPr>
            </a:pPr>
            <a:r>
              <a:t>5 major areas of health   經八星期的研究 顯示安司雅氧化還原活化了基因信號, 成功地影響了保健的五個重要領域</a:t>
            </a:r>
          </a:p>
        </p:txBody>
      </p:sp>
      <p:graphicFrame>
        <p:nvGraphicFramePr>
          <p:cNvPr id="717" name="Content Placeholder 6"/>
          <p:cNvGraphicFramePr/>
          <p:nvPr/>
        </p:nvGraphicFramePr>
        <p:xfrm>
          <a:off x="7335374" y="2830627"/>
          <a:ext cx="5290532" cy="5290531"/>
        </p:xfrm>
        <a:graphic>
          <a:graphicData uri="http://schemas.openxmlformats.org/drawingml/2006/chart">
            <c:chart xmlns:c="http://schemas.openxmlformats.org/drawingml/2006/chart" xmlns:r="http://schemas.openxmlformats.org/officeDocument/2006/relationships" r:id="rId4"/>
          </a:graphicData>
        </a:graphic>
      </p:graphicFrame>
      <p:sp>
        <p:nvSpPr>
          <p:cNvPr id="718" name="TextBox 23"/>
          <p:cNvSpPr txBox="1"/>
          <p:nvPr/>
        </p:nvSpPr>
        <p:spPr>
          <a:xfrm>
            <a:off x="10079986" y="3690003"/>
            <a:ext cx="1625601"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1300480">
              <a:defRPr sz="3000">
                <a:solidFill>
                  <a:srgbClr val="FFFFFF"/>
                </a:solidFill>
                <a:latin typeface="Helvetica"/>
                <a:ea typeface="Helvetica"/>
                <a:cs typeface="Helvetica"/>
                <a:sym typeface="Helvetica"/>
              </a:defRPr>
            </a:lvl1pPr>
          </a:lstStyle>
          <a:p>
            <a:r>
              <a:t>Immune System</a:t>
            </a:r>
          </a:p>
        </p:txBody>
      </p:sp>
      <p:pic>
        <p:nvPicPr>
          <p:cNvPr id="719" name="Picture 24" descr="Picture 24"/>
          <p:cNvPicPr>
            <a:picLocks noChangeAspect="1"/>
          </p:cNvPicPr>
          <p:nvPr/>
        </p:nvPicPr>
        <p:blipFill>
          <a:blip r:embed="rId5"/>
          <a:stretch>
            <a:fillRect/>
          </a:stretch>
        </p:blipFill>
        <p:spPr>
          <a:xfrm>
            <a:off x="9777401" y="8226850"/>
            <a:ext cx="406478" cy="598731"/>
          </a:xfrm>
          <a:prstGeom prst="rect">
            <a:avLst/>
          </a:prstGeom>
          <a:ln w="12700">
            <a:miter lim="400000"/>
          </a:ln>
        </p:spPr>
      </p:pic>
      <p:pic>
        <p:nvPicPr>
          <p:cNvPr id="720" name="Picture 25" descr="Picture 25"/>
          <p:cNvPicPr>
            <a:picLocks noChangeAspect="1"/>
          </p:cNvPicPr>
          <p:nvPr/>
        </p:nvPicPr>
        <p:blipFill>
          <a:blip r:embed="rId6"/>
          <a:stretch>
            <a:fillRect/>
          </a:stretch>
        </p:blipFill>
        <p:spPr>
          <a:xfrm>
            <a:off x="6842393" y="6042450"/>
            <a:ext cx="570621" cy="598732"/>
          </a:xfrm>
          <a:prstGeom prst="rect">
            <a:avLst/>
          </a:prstGeom>
          <a:ln w="12700">
            <a:miter lim="400000"/>
          </a:ln>
        </p:spPr>
      </p:pic>
      <p:pic>
        <p:nvPicPr>
          <p:cNvPr id="721" name="Picture 26" descr="Picture 26"/>
          <p:cNvPicPr>
            <a:picLocks noChangeAspect="1"/>
          </p:cNvPicPr>
          <p:nvPr/>
        </p:nvPicPr>
        <p:blipFill>
          <a:blip r:embed="rId7"/>
          <a:stretch>
            <a:fillRect/>
          </a:stretch>
        </p:blipFill>
        <p:spPr>
          <a:xfrm>
            <a:off x="7905795" y="2741625"/>
            <a:ext cx="521926" cy="596708"/>
          </a:xfrm>
          <a:prstGeom prst="rect">
            <a:avLst/>
          </a:prstGeom>
          <a:ln w="12700">
            <a:miter lim="400000"/>
          </a:ln>
        </p:spPr>
      </p:pic>
      <p:pic>
        <p:nvPicPr>
          <p:cNvPr id="722" name="Picture 27" descr="Picture 27"/>
          <p:cNvPicPr>
            <a:picLocks noChangeAspect="1"/>
          </p:cNvPicPr>
          <p:nvPr/>
        </p:nvPicPr>
        <p:blipFill>
          <a:blip r:embed="rId8"/>
          <a:stretch>
            <a:fillRect/>
          </a:stretch>
        </p:blipFill>
        <p:spPr>
          <a:xfrm>
            <a:off x="11504565" y="2740777"/>
            <a:ext cx="601150" cy="598404"/>
          </a:xfrm>
          <a:prstGeom prst="rect">
            <a:avLst/>
          </a:prstGeom>
          <a:ln w="12700">
            <a:miter lim="400000"/>
          </a:ln>
        </p:spPr>
      </p:pic>
      <p:pic>
        <p:nvPicPr>
          <p:cNvPr id="723" name="Picture 28" descr="Picture 28"/>
          <p:cNvPicPr>
            <a:picLocks noChangeAspect="1"/>
          </p:cNvPicPr>
          <p:nvPr/>
        </p:nvPicPr>
        <p:blipFill>
          <a:blip r:embed="rId9"/>
          <a:stretch>
            <a:fillRect/>
          </a:stretch>
        </p:blipFill>
        <p:spPr>
          <a:xfrm>
            <a:off x="12391051" y="6042614"/>
            <a:ext cx="550478" cy="598405"/>
          </a:xfrm>
          <a:prstGeom prst="rect">
            <a:avLst/>
          </a:prstGeom>
          <a:ln w="12700">
            <a:miter lim="400000"/>
          </a:ln>
        </p:spPr>
      </p:pic>
      <p:sp>
        <p:nvSpPr>
          <p:cNvPr id="724" name="TextBox 29"/>
          <p:cNvSpPr txBox="1"/>
          <p:nvPr/>
        </p:nvSpPr>
        <p:spPr>
          <a:xfrm>
            <a:off x="10238823" y="5242725"/>
            <a:ext cx="2556058" cy="1392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2700">
                <a:solidFill>
                  <a:srgbClr val="FFFFFF"/>
                </a:solidFill>
                <a:latin typeface="Helvetica"/>
                <a:ea typeface="Helvetica"/>
                <a:cs typeface="Helvetica"/>
                <a:sym typeface="Helvetica"/>
              </a:defRPr>
            </a:pPr>
            <a:r>
              <a:t>Inflammatory Response </a:t>
            </a:r>
          </a:p>
          <a:p>
            <a:pPr defTabSz="1300480">
              <a:defRPr sz="2700">
                <a:solidFill>
                  <a:srgbClr val="FFFFFF"/>
                </a:solidFill>
                <a:latin typeface="Helvetica"/>
                <a:ea typeface="Helvetica"/>
                <a:cs typeface="Helvetica"/>
                <a:sym typeface="Helvetica"/>
              </a:defRPr>
            </a:pPr>
            <a:r>
              <a:t>發炎反應</a:t>
            </a:r>
          </a:p>
        </p:txBody>
      </p:sp>
      <p:sp>
        <p:nvSpPr>
          <p:cNvPr id="725" name="TextBox 30"/>
          <p:cNvSpPr txBox="1"/>
          <p:nvPr/>
        </p:nvSpPr>
        <p:spPr>
          <a:xfrm>
            <a:off x="8702612" y="6779238"/>
            <a:ext cx="2556057" cy="1304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2400">
                <a:solidFill>
                  <a:srgbClr val="FFFFFF"/>
                </a:solidFill>
                <a:latin typeface="Helvetica"/>
                <a:ea typeface="Helvetica"/>
                <a:cs typeface="Helvetica"/>
                <a:sym typeface="Helvetica"/>
              </a:defRPr>
            </a:pPr>
            <a:r>
              <a:t>Cardiovascular </a:t>
            </a:r>
            <a:br/>
            <a:r>
              <a:t>Health 健全心血管系統</a:t>
            </a:r>
          </a:p>
        </p:txBody>
      </p:sp>
      <p:sp>
        <p:nvSpPr>
          <p:cNvPr id="726" name="TextBox 31"/>
          <p:cNvSpPr txBox="1"/>
          <p:nvPr/>
        </p:nvSpPr>
        <p:spPr>
          <a:xfrm>
            <a:off x="6926460" y="5026312"/>
            <a:ext cx="2926082" cy="1253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2400">
                <a:solidFill>
                  <a:srgbClr val="FFFFFF"/>
                </a:solidFill>
                <a:latin typeface="Helvetica"/>
                <a:ea typeface="Helvetica"/>
                <a:cs typeface="Helvetica"/>
                <a:sym typeface="Helvetica"/>
              </a:defRPr>
            </a:pPr>
            <a:r>
              <a:t>Healthy</a:t>
            </a:r>
          </a:p>
          <a:p>
            <a:pPr defTabSz="1300480">
              <a:defRPr sz="2400">
                <a:solidFill>
                  <a:srgbClr val="FFFFFF"/>
                </a:solidFill>
                <a:latin typeface="Helvetica"/>
                <a:ea typeface="Helvetica"/>
                <a:cs typeface="Helvetica"/>
                <a:sym typeface="Helvetica"/>
              </a:defRPr>
            </a:pPr>
            <a:r>
              <a:t>Digestion </a:t>
            </a:r>
          </a:p>
          <a:p>
            <a:pPr defTabSz="1300480">
              <a:defRPr sz="2400">
                <a:solidFill>
                  <a:srgbClr val="FFFFFF"/>
                </a:solidFill>
                <a:latin typeface="Helvetica"/>
                <a:ea typeface="Helvetica"/>
                <a:cs typeface="Helvetica"/>
                <a:sym typeface="Helvetica"/>
              </a:defRPr>
            </a:pPr>
            <a:r>
              <a:t>保障消化系統</a:t>
            </a:r>
          </a:p>
        </p:txBody>
      </p:sp>
      <p:sp>
        <p:nvSpPr>
          <p:cNvPr id="727" name="TextBox 32"/>
          <p:cNvSpPr txBox="1"/>
          <p:nvPr/>
        </p:nvSpPr>
        <p:spPr>
          <a:xfrm>
            <a:off x="7499568" y="3537603"/>
            <a:ext cx="2926081" cy="1316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defTabSz="1300480">
              <a:defRPr sz="2500">
                <a:solidFill>
                  <a:srgbClr val="FFFFFF"/>
                </a:solidFill>
                <a:latin typeface="Helvetica"/>
                <a:ea typeface="Helvetica"/>
                <a:cs typeface="Helvetica"/>
                <a:sym typeface="Helvetica"/>
              </a:defRPr>
            </a:pPr>
            <a:r>
              <a:t>Hormone</a:t>
            </a:r>
          </a:p>
          <a:p>
            <a:pPr defTabSz="1300480">
              <a:defRPr sz="2500">
                <a:solidFill>
                  <a:srgbClr val="FFFFFF"/>
                </a:solidFill>
                <a:latin typeface="Helvetica"/>
                <a:ea typeface="Helvetica"/>
                <a:cs typeface="Helvetica"/>
                <a:sym typeface="Helvetica"/>
              </a:defRPr>
            </a:pPr>
            <a:r>
              <a:t>Modulation </a:t>
            </a:r>
          </a:p>
          <a:p>
            <a:pPr defTabSz="1300480">
              <a:defRPr sz="2500">
                <a:solidFill>
                  <a:srgbClr val="FFFFFF"/>
                </a:solidFill>
                <a:latin typeface="Helvetica"/>
                <a:ea typeface="Helvetica"/>
                <a:cs typeface="Helvetica"/>
                <a:sym typeface="Helvetica"/>
              </a:defRPr>
            </a:pPr>
            <a:r>
              <a:t>調整荷爾蒙</a:t>
            </a:r>
          </a:p>
        </p:txBody>
      </p:sp>
      <p:pic>
        <p:nvPicPr>
          <p:cNvPr id="728" name="Image" descr="Image"/>
          <p:cNvPicPr>
            <a:picLocks noChangeAspect="1"/>
          </p:cNvPicPr>
          <p:nvPr/>
        </p:nvPicPr>
        <p:blipFill>
          <a:blip r:embed="rId10"/>
          <a:stretch>
            <a:fillRect/>
          </a:stretch>
        </p:blipFill>
        <p:spPr>
          <a:xfrm>
            <a:off x="5790730" y="8582963"/>
            <a:ext cx="3776504" cy="1011937"/>
          </a:xfrm>
          <a:prstGeom prst="rect">
            <a:avLst/>
          </a:prstGeom>
          <a:ln w="12700">
            <a:miter lim="400000"/>
          </a:ln>
          <a:effectLst>
            <a:outerShdw blurRad="127000" dist="76200" dir="5520000"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716"/>
                                        </p:tgtEl>
                                        <p:attrNameLst>
                                          <p:attrName>style.visibility</p:attrName>
                                        </p:attrNameLst>
                                      </p:cBhvr>
                                      <p:to>
                                        <p:strVal val="visible"/>
                                      </p:to>
                                    </p:set>
                                    <p:animEffect transition="in" filter="wipe(up)">
                                      <p:cBhvr>
                                        <p:cTn id="7" dur="2750"/>
                                        <p:tgtEl>
                                          <p:spTgt spid="7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childTnLst>
                                    <p:set>
                                      <p:cBhvr>
                                        <p:cTn id="11" fill="hold"/>
                                        <p:tgtEl>
                                          <p:spTgt spid="717">
                                            <p:graphicEl>
                                              <a:chart seriesIdx="-4" categoryIdx="0" bldStep="category"/>
                                            </p:graphicEl>
                                          </p:spTgt>
                                        </p:tgtEl>
                                        <p:attrNameLst>
                                          <p:attrName>style.visibility</p:attrName>
                                        </p:attrNameLst>
                                      </p:cBhvr>
                                      <p:to>
                                        <p:strVal val="visible"/>
                                      </p:to>
                                    </p:set>
                                    <p:animEffect transition="in" filter="dissolve">
                                      <p:cBhvr>
                                        <p:cTn id="12" dur="1000"/>
                                        <p:tgtEl>
                                          <p:spTgt spid="717">
                                            <p:graphicEl>
                                              <a:chart seriesIdx="-4" categoryIdx="0" bldStep="category"/>
                                            </p:graphicEl>
                                          </p:spTgt>
                                        </p:tgtEl>
                                      </p:cBhvr>
                                    </p:animEffect>
                                  </p:childTnLst>
                                </p:cTn>
                              </p:par>
                            </p:childTnLst>
                          </p:cTn>
                        </p:par>
                        <p:par>
                          <p:cTn id="13" fill="hold">
                            <p:stCondLst>
                              <p:cond delay="1000"/>
                            </p:stCondLst>
                            <p:childTnLst>
                              <p:par>
                                <p:cTn id="14" presetID="9" presetClass="entr" fill="hold" grpId="3" nodeType="afterEffect">
                                  <p:stCondLst>
                                    <p:cond delay="0"/>
                                  </p:stCondLst>
                                  <p:iterate>
                                    <p:tmAbs val="0"/>
                                  </p:iterate>
                                  <p:childTnLst>
                                    <p:set>
                                      <p:cBhvr>
                                        <p:cTn id="15" fill="hold"/>
                                        <p:tgtEl>
                                          <p:spTgt spid="722"/>
                                        </p:tgtEl>
                                        <p:attrNameLst>
                                          <p:attrName>style.visibility</p:attrName>
                                        </p:attrNameLst>
                                      </p:cBhvr>
                                      <p:to>
                                        <p:strVal val="visible"/>
                                      </p:to>
                                    </p:set>
                                    <p:animEffect transition="in" filter="dissolve">
                                      <p:cBhvr>
                                        <p:cTn id="16" dur="750"/>
                                        <p:tgtEl>
                                          <p:spTgt spid="7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2" nodeType="clickEffect">
                                  <p:stCondLst>
                                    <p:cond delay="0"/>
                                  </p:stCondLst>
                                  <p:childTnLst>
                                    <p:set>
                                      <p:cBhvr>
                                        <p:cTn id="20" fill="hold"/>
                                        <p:tgtEl>
                                          <p:spTgt spid="717">
                                            <p:graphicEl>
                                              <a:chart seriesIdx="-4" categoryIdx="1" bldStep="category"/>
                                            </p:graphicEl>
                                          </p:spTgt>
                                        </p:tgtEl>
                                        <p:attrNameLst>
                                          <p:attrName>style.visibility</p:attrName>
                                        </p:attrNameLst>
                                      </p:cBhvr>
                                      <p:to>
                                        <p:strVal val="visible"/>
                                      </p:to>
                                    </p:set>
                                    <p:animEffect transition="in" filter="dissolve">
                                      <p:cBhvr>
                                        <p:cTn id="21" dur="1000"/>
                                        <p:tgtEl>
                                          <p:spTgt spid="717">
                                            <p:graphicEl>
                                              <a:chart seriesIdx="-4" categoryIdx="1" bldStep="category"/>
                                            </p:graphicEl>
                                          </p:spTgt>
                                        </p:tgtEl>
                                      </p:cBhvr>
                                    </p:animEffect>
                                  </p:childTnLst>
                                </p:cTn>
                              </p:par>
                            </p:childTnLst>
                          </p:cTn>
                        </p:par>
                        <p:par>
                          <p:cTn id="22" fill="hold">
                            <p:stCondLst>
                              <p:cond delay="1000"/>
                            </p:stCondLst>
                            <p:childTnLst>
                              <p:par>
                                <p:cTn id="23" presetID="9" presetClass="entr" fill="hold" grpId="4" nodeType="afterEffect">
                                  <p:stCondLst>
                                    <p:cond delay="0"/>
                                  </p:stCondLst>
                                  <p:iterate>
                                    <p:tmAbs val="0"/>
                                  </p:iterate>
                                  <p:childTnLst>
                                    <p:set>
                                      <p:cBhvr>
                                        <p:cTn id="24" fill="hold"/>
                                        <p:tgtEl>
                                          <p:spTgt spid="723"/>
                                        </p:tgtEl>
                                        <p:attrNameLst>
                                          <p:attrName>style.visibility</p:attrName>
                                        </p:attrNameLst>
                                      </p:cBhvr>
                                      <p:to>
                                        <p:strVal val="visible"/>
                                      </p:to>
                                    </p:set>
                                    <p:animEffect transition="in" filter="dissolve">
                                      <p:cBhvr>
                                        <p:cTn id="25" dur="750"/>
                                        <p:tgtEl>
                                          <p:spTgt spid="72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2" nodeType="clickEffect">
                                  <p:stCondLst>
                                    <p:cond delay="0"/>
                                  </p:stCondLst>
                                  <p:childTnLst>
                                    <p:set>
                                      <p:cBhvr>
                                        <p:cTn id="29" fill="hold"/>
                                        <p:tgtEl>
                                          <p:spTgt spid="717">
                                            <p:graphicEl>
                                              <a:chart seriesIdx="-4" categoryIdx="2" bldStep="category"/>
                                            </p:graphicEl>
                                          </p:spTgt>
                                        </p:tgtEl>
                                        <p:attrNameLst>
                                          <p:attrName>style.visibility</p:attrName>
                                        </p:attrNameLst>
                                      </p:cBhvr>
                                      <p:to>
                                        <p:strVal val="visible"/>
                                      </p:to>
                                    </p:set>
                                    <p:animEffect transition="in" filter="dissolve">
                                      <p:cBhvr>
                                        <p:cTn id="30" dur="1000"/>
                                        <p:tgtEl>
                                          <p:spTgt spid="717">
                                            <p:graphicEl>
                                              <a:chart seriesIdx="-4" categoryIdx="2" bldStep="category"/>
                                            </p:graphicEl>
                                          </p:spTgt>
                                        </p:tgtEl>
                                      </p:cBhvr>
                                    </p:animEffect>
                                  </p:childTnLst>
                                </p:cTn>
                              </p:par>
                            </p:childTnLst>
                          </p:cTn>
                        </p:par>
                        <p:par>
                          <p:cTn id="31" fill="hold">
                            <p:stCondLst>
                              <p:cond delay="1000"/>
                            </p:stCondLst>
                            <p:childTnLst>
                              <p:par>
                                <p:cTn id="32" presetID="9" presetClass="entr" fill="hold" grpId="5" nodeType="afterEffect">
                                  <p:stCondLst>
                                    <p:cond delay="0"/>
                                  </p:stCondLst>
                                  <p:iterate>
                                    <p:tmAbs val="0"/>
                                  </p:iterate>
                                  <p:childTnLst>
                                    <p:set>
                                      <p:cBhvr>
                                        <p:cTn id="33" fill="hold"/>
                                        <p:tgtEl>
                                          <p:spTgt spid="719"/>
                                        </p:tgtEl>
                                        <p:attrNameLst>
                                          <p:attrName>style.visibility</p:attrName>
                                        </p:attrNameLst>
                                      </p:cBhvr>
                                      <p:to>
                                        <p:strVal val="visible"/>
                                      </p:to>
                                    </p:set>
                                    <p:animEffect transition="in" filter="dissolve">
                                      <p:cBhvr>
                                        <p:cTn id="34" dur="750"/>
                                        <p:tgtEl>
                                          <p:spTgt spid="71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2" nodeType="clickEffect">
                                  <p:stCondLst>
                                    <p:cond delay="0"/>
                                  </p:stCondLst>
                                  <p:childTnLst>
                                    <p:set>
                                      <p:cBhvr>
                                        <p:cTn id="38" fill="hold"/>
                                        <p:tgtEl>
                                          <p:spTgt spid="717">
                                            <p:graphicEl>
                                              <a:chart seriesIdx="-4" categoryIdx="3" bldStep="category"/>
                                            </p:graphicEl>
                                          </p:spTgt>
                                        </p:tgtEl>
                                        <p:attrNameLst>
                                          <p:attrName>style.visibility</p:attrName>
                                        </p:attrNameLst>
                                      </p:cBhvr>
                                      <p:to>
                                        <p:strVal val="visible"/>
                                      </p:to>
                                    </p:set>
                                    <p:animEffect transition="in" filter="dissolve">
                                      <p:cBhvr>
                                        <p:cTn id="39" dur="1000"/>
                                        <p:tgtEl>
                                          <p:spTgt spid="717">
                                            <p:graphicEl>
                                              <a:chart seriesIdx="-4" categoryIdx="3" bldStep="category"/>
                                            </p:graphicEl>
                                          </p:spTgt>
                                        </p:tgtEl>
                                      </p:cBhvr>
                                    </p:animEffect>
                                  </p:childTnLst>
                                </p:cTn>
                              </p:par>
                            </p:childTnLst>
                          </p:cTn>
                        </p:par>
                        <p:par>
                          <p:cTn id="40" fill="hold">
                            <p:stCondLst>
                              <p:cond delay="1000"/>
                            </p:stCondLst>
                            <p:childTnLst>
                              <p:par>
                                <p:cTn id="41" presetID="9" presetClass="entr" fill="hold" grpId="6" nodeType="afterEffect">
                                  <p:stCondLst>
                                    <p:cond delay="0"/>
                                  </p:stCondLst>
                                  <p:iterate>
                                    <p:tmAbs val="0"/>
                                  </p:iterate>
                                  <p:childTnLst>
                                    <p:set>
                                      <p:cBhvr>
                                        <p:cTn id="42" fill="hold"/>
                                        <p:tgtEl>
                                          <p:spTgt spid="720"/>
                                        </p:tgtEl>
                                        <p:attrNameLst>
                                          <p:attrName>style.visibility</p:attrName>
                                        </p:attrNameLst>
                                      </p:cBhvr>
                                      <p:to>
                                        <p:strVal val="visible"/>
                                      </p:to>
                                    </p:set>
                                    <p:animEffect transition="in" filter="dissolve">
                                      <p:cBhvr>
                                        <p:cTn id="43" dur="750"/>
                                        <p:tgtEl>
                                          <p:spTgt spid="720"/>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fill="hold" grpId="2" nodeType="clickEffect">
                                  <p:stCondLst>
                                    <p:cond delay="0"/>
                                  </p:stCondLst>
                                  <p:childTnLst>
                                    <p:set>
                                      <p:cBhvr>
                                        <p:cTn id="47" fill="hold"/>
                                        <p:tgtEl>
                                          <p:spTgt spid="717">
                                            <p:graphicEl>
                                              <a:chart seriesIdx="-4" categoryIdx="4" bldStep="category"/>
                                            </p:graphicEl>
                                          </p:spTgt>
                                        </p:tgtEl>
                                        <p:attrNameLst>
                                          <p:attrName>style.visibility</p:attrName>
                                        </p:attrNameLst>
                                      </p:cBhvr>
                                      <p:to>
                                        <p:strVal val="visible"/>
                                      </p:to>
                                    </p:set>
                                    <p:animEffect transition="in" filter="dissolve">
                                      <p:cBhvr>
                                        <p:cTn id="48" dur="1000"/>
                                        <p:tgtEl>
                                          <p:spTgt spid="717">
                                            <p:graphicEl>
                                              <a:chart seriesIdx="-4" categoryIdx="4" bldStep="category"/>
                                            </p:graphicEl>
                                          </p:spTgt>
                                        </p:tgtEl>
                                      </p:cBhvr>
                                    </p:animEffect>
                                  </p:childTnLst>
                                </p:cTn>
                              </p:par>
                            </p:childTnLst>
                          </p:cTn>
                        </p:par>
                        <p:par>
                          <p:cTn id="49" fill="hold">
                            <p:stCondLst>
                              <p:cond delay="1000"/>
                            </p:stCondLst>
                            <p:childTnLst>
                              <p:par>
                                <p:cTn id="50" presetID="9" presetClass="entr" fill="hold" grpId="7" nodeType="afterEffect">
                                  <p:stCondLst>
                                    <p:cond delay="0"/>
                                  </p:stCondLst>
                                  <p:iterate>
                                    <p:tmAbs val="0"/>
                                  </p:iterate>
                                  <p:childTnLst>
                                    <p:set>
                                      <p:cBhvr>
                                        <p:cTn id="51" fill="hold"/>
                                        <p:tgtEl>
                                          <p:spTgt spid="721"/>
                                        </p:tgtEl>
                                        <p:attrNameLst>
                                          <p:attrName>style.visibility</p:attrName>
                                        </p:attrNameLst>
                                      </p:cBhvr>
                                      <p:to>
                                        <p:strVal val="visible"/>
                                      </p:to>
                                    </p:set>
                                    <p:animEffect transition="in" filter="dissolve">
                                      <p:cBhvr>
                                        <p:cTn id="52" dur="750"/>
                                        <p:tgtEl>
                                          <p:spTgt spid="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1" animBg="1" advAuto="0"/>
      <p:bldGraphic spid="717" grpId="2">
        <p:bldSub>
          <a:bldChart bld="category"/>
        </p:bldSub>
      </p:bldGraphic>
      <p:bldP spid="719" grpId="5" animBg="1" advAuto="0"/>
      <p:bldP spid="720" grpId="6" animBg="1" advAuto="0"/>
      <p:bldP spid="721" grpId="7" animBg="1" advAuto="0"/>
      <p:bldP spid="722" grpId="3" animBg="1" advAuto="0"/>
      <p:bldP spid="723"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NEWEST…"/>
          <p:cNvSpPr txBox="1">
            <a:spLocks noGrp="1"/>
          </p:cNvSpPr>
          <p:nvPr>
            <p:ph type="title" idx="4294967295"/>
          </p:nvPr>
        </p:nvSpPr>
        <p:spPr>
          <a:xfrm>
            <a:off x="832681" y="1194373"/>
            <a:ext cx="11704321" cy="2543308"/>
          </a:xfrm>
          <a:prstGeom prst="rect">
            <a:avLst/>
          </a:prstGeom>
          <a:ln>
            <a:miter lim="400000"/>
          </a:ln>
          <a:effectLst>
            <a:outerShdw blurRad="50800" dist="25400" dir="2563970" rotWithShape="0">
              <a:srgbClr val="A2B9E2">
                <a:alpha val="75000"/>
              </a:srgbClr>
            </a:outerShdw>
          </a:effectLst>
        </p:spPr>
        <p:txBody>
          <a:bodyPr lIns="65023" tIns="65023" rIns="65023" bIns="65023"/>
          <a:lstStyle/>
          <a:p>
            <a:pPr defTabSz="1733973">
              <a:lnSpc>
                <a:spcPct val="90000"/>
              </a:lnSpc>
              <a:defRPr sz="4500">
                <a:solidFill>
                  <a:srgbClr val="6EC4DD"/>
                </a:solidFill>
                <a:uFillTx/>
                <a:latin typeface="Helvetica"/>
                <a:ea typeface="Helvetica"/>
                <a:cs typeface="Helvetica"/>
                <a:sym typeface="Helvetica"/>
              </a:defRPr>
            </a:pPr>
            <a:r>
              <a:t>NEWEST</a:t>
            </a:r>
          </a:p>
          <a:p>
            <a:pPr defTabSz="1733973">
              <a:lnSpc>
                <a:spcPct val="90000"/>
              </a:lnSpc>
              <a:defRPr sz="4500">
                <a:solidFill>
                  <a:srgbClr val="6EC4DD"/>
                </a:solidFill>
                <a:uFillTx/>
                <a:latin typeface="Helvetica"/>
                <a:ea typeface="Helvetica"/>
                <a:cs typeface="Helvetica"/>
                <a:sym typeface="Helvetica"/>
              </a:defRPr>
            </a:pPr>
            <a:r>
              <a:t>ASEA Market: Malaysia!! </a:t>
            </a:r>
          </a:p>
          <a:p>
            <a:pPr defTabSz="1733973">
              <a:lnSpc>
                <a:spcPct val="90000"/>
              </a:lnSpc>
              <a:defRPr sz="4500">
                <a:solidFill>
                  <a:srgbClr val="6EC4DD"/>
                </a:solidFill>
                <a:uFillTx/>
                <a:latin typeface="Helvetica"/>
                <a:ea typeface="Helvetica"/>
                <a:cs typeface="Helvetica"/>
                <a:sym typeface="Helvetica"/>
              </a:defRPr>
            </a:pPr>
            <a:r>
              <a:t>最新的ASEA市場: 馬來西亞</a:t>
            </a:r>
          </a:p>
        </p:txBody>
      </p:sp>
      <p:sp>
        <p:nvSpPr>
          <p:cNvPr id="468" name="Malaysia: 4th largest market in Asia…"/>
          <p:cNvSpPr txBox="1"/>
          <p:nvPr/>
        </p:nvSpPr>
        <p:spPr>
          <a:xfrm>
            <a:off x="891094" y="4024704"/>
            <a:ext cx="10202438" cy="3213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marL="1062446" indent="-300789" algn="l" defTabSz="1300480">
              <a:lnSpc>
                <a:spcPct val="120000"/>
              </a:lnSpc>
              <a:spcBef>
                <a:spcPts val="2100"/>
              </a:spcBef>
              <a:buClr>
                <a:srgbClr val="FFFFFF"/>
              </a:buClr>
              <a:buSzPct val="80000"/>
              <a:buChar char="•"/>
              <a:defRPr sz="3000" b="1">
                <a:solidFill>
                  <a:srgbClr val="FFFC79"/>
                </a:solidFill>
                <a:latin typeface="Verdana"/>
                <a:ea typeface="Verdana"/>
                <a:cs typeface="Verdana"/>
                <a:sym typeface="Verdana"/>
              </a:defRPr>
            </a:pPr>
            <a:r>
              <a:t>Malaysia: 4th largest market in Asia </a:t>
            </a:r>
          </a:p>
          <a:p>
            <a:pPr marL="1443446" lvl="1" indent="-300789" algn="l" defTabSz="1300480">
              <a:lnSpc>
                <a:spcPct val="120000"/>
              </a:lnSpc>
              <a:spcBef>
                <a:spcPts val="2100"/>
              </a:spcBef>
              <a:buClr>
                <a:srgbClr val="FFFFFF"/>
              </a:buClr>
              <a:buSzPct val="80000"/>
              <a:buChar char="•"/>
              <a:defRPr sz="3000" b="1">
                <a:solidFill>
                  <a:srgbClr val="FFFC79"/>
                </a:solidFill>
                <a:latin typeface="Verdana"/>
                <a:ea typeface="Verdana"/>
                <a:cs typeface="Verdana"/>
                <a:sym typeface="Verdana"/>
              </a:defRPr>
            </a:pPr>
            <a:r>
              <a:t>馬來西亞：亞洲第四大市場</a:t>
            </a:r>
          </a:p>
          <a:p>
            <a:pPr marL="1062446" indent="-300789" algn="l" defTabSz="1300480">
              <a:lnSpc>
                <a:spcPct val="120000"/>
              </a:lnSpc>
              <a:spcBef>
                <a:spcPts val="2100"/>
              </a:spcBef>
              <a:buClr>
                <a:srgbClr val="FFFFFF"/>
              </a:buClr>
              <a:buSzPct val="80000"/>
              <a:buChar char="•"/>
              <a:defRPr sz="3000" b="1">
                <a:solidFill>
                  <a:srgbClr val="FFFC79"/>
                </a:solidFill>
                <a:latin typeface="Verdana"/>
                <a:ea typeface="Verdana"/>
                <a:cs typeface="Verdana"/>
                <a:sym typeface="Verdana"/>
              </a:defRPr>
            </a:pPr>
            <a:r>
              <a:t>Malaysia: Top 10 market Globally </a:t>
            </a:r>
          </a:p>
          <a:p>
            <a:pPr marL="1443446" lvl="1" indent="-300789" algn="l" defTabSz="1300480">
              <a:lnSpc>
                <a:spcPct val="120000"/>
              </a:lnSpc>
              <a:spcBef>
                <a:spcPts val="2100"/>
              </a:spcBef>
              <a:buClr>
                <a:srgbClr val="FFFFFF"/>
              </a:buClr>
              <a:buSzPct val="80000"/>
              <a:buChar char="•"/>
              <a:defRPr sz="3000" b="1">
                <a:solidFill>
                  <a:srgbClr val="FFFC79"/>
                </a:solidFill>
                <a:latin typeface="Verdana"/>
                <a:ea typeface="Verdana"/>
                <a:cs typeface="Verdana"/>
                <a:sym typeface="Verdana"/>
              </a:defRPr>
            </a:pPr>
            <a:r>
              <a:t>馬來西亞：全球前10名</a:t>
            </a:r>
          </a:p>
        </p:txBody>
      </p:sp>
      <p:pic>
        <p:nvPicPr>
          <p:cNvPr id="469" name="1280px-Flag_of_Malaysia.svg.png" descr="1280px-Flag_of_Malaysia.svg.png"/>
          <p:cNvPicPr>
            <a:picLocks noChangeAspect="1"/>
          </p:cNvPicPr>
          <p:nvPr/>
        </p:nvPicPr>
        <p:blipFill>
          <a:blip r:embed="rId2"/>
          <a:stretch>
            <a:fillRect/>
          </a:stretch>
        </p:blipFill>
        <p:spPr>
          <a:xfrm>
            <a:off x="9432162" y="6629562"/>
            <a:ext cx="3237490" cy="16187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5" presetClass="entr" presetSubtype="8" fill="hold" grpId="1" nodeType="afterEffect">
                                  <p:stCondLst>
                                    <p:cond delay="0"/>
                                  </p:stCondLst>
                                  <p:iterate>
                                    <p:tmAbs val="0"/>
                                  </p:iterate>
                                  <p:childTnLst>
                                    <p:set>
                                      <p:cBhvr>
                                        <p:cTn id="6" fill="hold"/>
                                        <p:tgtEl>
                                          <p:spTgt spid="469"/>
                                        </p:tgtEl>
                                        <p:attrNameLst>
                                          <p:attrName>style.visibility</p:attrName>
                                        </p:attrNameLst>
                                      </p:cBhvr>
                                      <p:to>
                                        <p:strVal val="visible"/>
                                      </p:to>
                                    </p:set>
                                    <p:anim calcmode="lin" valueType="num">
                                      <p:cBhvr>
                                        <p:cTn id="7" dur="1000" fill="hold"/>
                                        <p:tgtEl>
                                          <p:spTgt spid="469"/>
                                        </p:tgtEl>
                                        <p:attrNameLst>
                                          <p:attrName>ppt_w</p:attrName>
                                        </p:attrNameLst>
                                      </p:cBhvr>
                                      <p:tavLst>
                                        <p:tav tm="0">
                                          <p:val>
                                            <p:fltVal val="0"/>
                                          </p:val>
                                        </p:tav>
                                        <p:tav tm="100000">
                                          <p:val>
                                            <p:strVal val="#ppt_w"/>
                                          </p:val>
                                        </p:tav>
                                      </p:tavLst>
                                    </p:anim>
                                    <p:anim calcmode="lin" valueType="num">
                                      <p:cBhvr>
                                        <p:cTn id="8" dur="1000" fill="hold"/>
                                        <p:tgtEl>
                                          <p:spTgt spid="469"/>
                                        </p:tgtEl>
                                        <p:attrNameLst>
                                          <p:attrName>ppt_h</p:attrName>
                                        </p:attrNameLst>
                                      </p:cBhvr>
                                      <p:tavLst>
                                        <p:tav tm="0">
                                          <p:val>
                                            <p:fltVal val="0"/>
                                          </p:val>
                                        </p:tav>
                                        <p:tav tm="100000">
                                          <p:val>
                                            <p:strVal val="#ppt_h"/>
                                          </p:val>
                                        </p:tav>
                                      </p:tavLst>
                                    </p:anim>
                                    <p:anim calcmode="lin" valueType="num">
                                      <p:cBhvr>
                                        <p:cTn id="9" dur="1000" fill="hold"/>
                                        <p:tgtEl>
                                          <p:spTgt spid="4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fill="hold" grpId="2" nodeType="clickEffect">
                                  <p:stCondLst>
                                    <p:cond delay="0"/>
                                  </p:stCondLst>
                                  <p:iterate>
                                    <p:tmAbs val="0"/>
                                  </p:iterate>
                                  <p:childTnLst>
                                    <p:set>
                                      <p:cBhvr>
                                        <p:cTn id="14" fill="hold"/>
                                        <p:tgtEl>
                                          <p:spTgt spid="468">
                                            <p:bg/>
                                          </p:spTgt>
                                        </p:tgtEl>
                                        <p:attrNameLst>
                                          <p:attrName>style.visibility</p:attrName>
                                        </p:attrNameLst>
                                      </p:cBhvr>
                                      <p:to>
                                        <p:strVal val="visible"/>
                                      </p:to>
                                    </p:set>
                                    <p:animEffect transition="in" filter="dissolve">
                                      <p:cBhvr>
                                        <p:cTn id="15" dur="500"/>
                                        <p:tgtEl>
                                          <p:spTgt spid="468">
                                            <p:bg/>
                                          </p:spTgt>
                                        </p:tgtEl>
                                      </p:cBhvr>
                                    </p:animEffect>
                                  </p:childTnLst>
                                </p:cTn>
                              </p:par>
                              <p:par>
                                <p:cTn id="16" presetID="9" presetClass="entr" presetSubtype="0" fill="hold" grpId="2" nodeType="withEffect">
                                  <p:stCondLst>
                                    <p:cond delay="0"/>
                                  </p:stCondLst>
                                  <p:iterate>
                                    <p:tmAbs val="0"/>
                                  </p:iterate>
                                  <p:childTnLst>
                                    <p:set>
                                      <p:cBhvr>
                                        <p:cTn id="17" fill="hold"/>
                                        <p:tgtEl>
                                          <p:spTgt spid="468">
                                            <p:txEl>
                                              <p:pRg st="0" end="0"/>
                                            </p:txEl>
                                          </p:spTgt>
                                        </p:tgtEl>
                                        <p:attrNameLst>
                                          <p:attrName>style.visibility</p:attrName>
                                        </p:attrNameLst>
                                      </p:cBhvr>
                                      <p:to>
                                        <p:strVal val="visible"/>
                                      </p:to>
                                    </p:set>
                                    <p:animEffect transition="in" filter="dissolve">
                                      <p:cBhvr>
                                        <p:cTn id="18" dur="500"/>
                                        <p:tgtEl>
                                          <p:spTgt spid="468">
                                            <p:txEl>
                                              <p:pRg st="0" end="0"/>
                                            </p:txEl>
                                          </p:spTgt>
                                        </p:tgtEl>
                                      </p:cBhvr>
                                    </p:animEffect>
                                  </p:childTnLst>
                                </p:cTn>
                              </p:par>
                              <p:par>
                                <p:cTn id="19" presetID="9" presetClass="entr" presetSubtype="0" fill="hold" grpId="2" nodeType="withEffect">
                                  <p:stCondLst>
                                    <p:cond delay="0"/>
                                  </p:stCondLst>
                                  <p:iterate>
                                    <p:tmAbs val="0"/>
                                  </p:iterate>
                                  <p:childTnLst>
                                    <p:set>
                                      <p:cBhvr>
                                        <p:cTn id="20" fill="hold"/>
                                        <p:tgtEl>
                                          <p:spTgt spid="468">
                                            <p:txEl>
                                              <p:pRg st="1" end="1"/>
                                            </p:txEl>
                                          </p:spTgt>
                                        </p:tgtEl>
                                        <p:attrNameLst>
                                          <p:attrName>style.visibility</p:attrName>
                                        </p:attrNameLst>
                                      </p:cBhvr>
                                      <p:to>
                                        <p:strVal val="visible"/>
                                      </p:to>
                                    </p:set>
                                    <p:animEffect transition="in" filter="dissolve">
                                      <p:cBhvr>
                                        <p:cTn id="21" dur="500"/>
                                        <p:tgtEl>
                                          <p:spTgt spid="46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2" nodeType="clickEffect">
                                  <p:stCondLst>
                                    <p:cond delay="0"/>
                                  </p:stCondLst>
                                  <p:iterate>
                                    <p:tmAbs val="0"/>
                                  </p:iterate>
                                  <p:childTnLst>
                                    <p:set>
                                      <p:cBhvr>
                                        <p:cTn id="25" fill="hold"/>
                                        <p:tgtEl>
                                          <p:spTgt spid="468">
                                            <p:txEl>
                                              <p:pRg st="2" end="2"/>
                                            </p:txEl>
                                          </p:spTgt>
                                        </p:tgtEl>
                                        <p:attrNameLst>
                                          <p:attrName>style.visibility</p:attrName>
                                        </p:attrNameLst>
                                      </p:cBhvr>
                                      <p:to>
                                        <p:strVal val="visible"/>
                                      </p:to>
                                    </p:set>
                                    <p:animEffect transition="in" filter="dissolve">
                                      <p:cBhvr>
                                        <p:cTn id="26" dur="500"/>
                                        <p:tgtEl>
                                          <p:spTgt spid="468">
                                            <p:txEl>
                                              <p:pRg st="2" end="2"/>
                                            </p:txEl>
                                          </p:spTgt>
                                        </p:tgtEl>
                                      </p:cBhvr>
                                    </p:animEffect>
                                  </p:childTnLst>
                                </p:cTn>
                              </p:par>
                              <p:par>
                                <p:cTn id="27" presetID="9" presetClass="entr" presetSubtype="0" fill="hold" grpId="2" nodeType="withEffect">
                                  <p:stCondLst>
                                    <p:cond delay="0"/>
                                  </p:stCondLst>
                                  <p:iterate>
                                    <p:tmAbs val="0"/>
                                  </p:iterate>
                                  <p:childTnLst>
                                    <p:set>
                                      <p:cBhvr>
                                        <p:cTn id="28" fill="hold"/>
                                        <p:tgtEl>
                                          <p:spTgt spid="468">
                                            <p:txEl>
                                              <p:pRg st="3" end="3"/>
                                            </p:txEl>
                                          </p:spTgt>
                                        </p:tgtEl>
                                        <p:attrNameLst>
                                          <p:attrName>style.visibility</p:attrName>
                                        </p:attrNameLst>
                                      </p:cBhvr>
                                      <p:to>
                                        <p:strVal val="visible"/>
                                      </p:to>
                                    </p:set>
                                    <p:animEffect transition="in" filter="dissolve">
                                      <p:cBhvr>
                                        <p:cTn id="29" dur="500"/>
                                        <p:tgtEl>
                                          <p:spTgt spid="4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2" build="p" animBg="1" advAuto="0"/>
      <p:bldP spid="469"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 name="Image" descr="Image"/>
          <p:cNvPicPr>
            <a:picLocks noChangeAspect="1"/>
          </p:cNvPicPr>
          <p:nvPr/>
        </p:nvPicPr>
        <p:blipFill>
          <a:blip r:embed="rId3"/>
          <a:stretch>
            <a:fillRect/>
          </a:stretch>
        </p:blipFill>
        <p:spPr>
          <a:xfrm>
            <a:off x="101646" y="1443373"/>
            <a:ext cx="7665156" cy="5670331"/>
          </a:xfrm>
          <a:prstGeom prst="rect">
            <a:avLst/>
          </a:prstGeom>
          <a:ln w="25400">
            <a:miter lim="400000"/>
          </a:ln>
          <a:effectLst>
            <a:outerShdw blurRad="127000" dist="76200" dir="2974802" rotWithShape="0">
              <a:srgbClr val="000000">
                <a:alpha val="60000"/>
              </a:srgbClr>
            </a:outerShdw>
          </a:effectLst>
        </p:spPr>
      </p:pic>
      <p:grpSp>
        <p:nvGrpSpPr>
          <p:cNvPr id="735" name="Group"/>
          <p:cNvGrpSpPr/>
          <p:nvPr/>
        </p:nvGrpSpPr>
        <p:grpSpPr>
          <a:xfrm>
            <a:off x="6992377" y="4158241"/>
            <a:ext cx="5838614" cy="4882159"/>
            <a:chOff x="0" y="0"/>
            <a:chExt cx="5838613" cy="4882157"/>
          </a:xfrm>
        </p:grpSpPr>
        <p:pic>
          <p:nvPicPr>
            <p:cNvPr id="733" name="Image" descr="Image"/>
            <p:cNvPicPr>
              <a:picLocks noChangeAspect="1"/>
            </p:cNvPicPr>
            <p:nvPr/>
          </p:nvPicPr>
          <p:blipFill>
            <a:blip r:embed="rId4"/>
            <a:stretch>
              <a:fillRect/>
            </a:stretch>
          </p:blipFill>
          <p:spPr>
            <a:xfrm>
              <a:off x="0" y="18903"/>
              <a:ext cx="5838614" cy="4863255"/>
            </a:xfrm>
            <a:prstGeom prst="rect">
              <a:avLst/>
            </a:prstGeom>
            <a:ln w="25400" cap="flat">
              <a:noFill/>
              <a:miter lim="400000"/>
            </a:ln>
            <a:effectLst>
              <a:outerShdw blurRad="127000" dist="76200" dir="2974802" rotWithShape="0">
                <a:srgbClr val="000000">
                  <a:alpha val="60000"/>
                </a:srgbClr>
              </a:outerShdw>
            </a:effectLst>
          </p:spPr>
        </p:pic>
        <p:sp>
          <p:nvSpPr>
            <p:cNvPr id="734" name="RENU Advanced Skin Care…"/>
            <p:cNvSpPr txBox="1"/>
            <p:nvPr/>
          </p:nvSpPr>
          <p:spPr>
            <a:xfrm>
              <a:off x="103172" y="0"/>
              <a:ext cx="4928780" cy="9177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7093" tIns="27093" rIns="27093" bIns="27093" numCol="1" anchor="ctr">
              <a:spAutoFit/>
            </a:bodyPr>
            <a:lstStyle/>
            <a:p>
              <a:pPr algn="l" defTabSz="325120">
                <a:defRPr sz="2800">
                  <a:solidFill>
                    <a:srgbClr val="555555"/>
                  </a:solidFill>
                  <a:latin typeface="Helvetica"/>
                  <a:ea typeface="Helvetica"/>
                  <a:cs typeface="Helvetica"/>
                  <a:sym typeface="Helvetica"/>
                </a:defRPr>
              </a:pPr>
              <a:r>
                <a:t>RENU Advanced Skin Care</a:t>
              </a:r>
            </a:p>
            <a:p>
              <a:pPr algn="l" defTabSz="325120">
                <a:defRPr sz="2800">
                  <a:solidFill>
                    <a:srgbClr val="005EAC"/>
                  </a:solidFill>
                  <a:latin typeface="Helvetica"/>
                  <a:ea typeface="Helvetica"/>
                  <a:cs typeface="Helvetica"/>
                  <a:sym typeface="Helvetica"/>
                </a:defRPr>
              </a:pPr>
              <a:r>
                <a:t>GET YOUR BEST SKIN BACK</a:t>
              </a:r>
            </a:p>
          </p:txBody>
        </p:sp>
      </p:grpSp>
      <p:sp>
        <p:nvSpPr>
          <p:cNvPr id="736" name="Complete Cellular Health"/>
          <p:cNvSpPr txBox="1"/>
          <p:nvPr/>
        </p:nvSpPr>
        <p:spPr>
          <a:xfrm>
            <a:off x="506213" y="175689"/>
            <a:ext cx="11992373" cy="1079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866986">
              <a:defRPr sz="6400" b="1" spc="640">
                <a:solidFill>
                  <a:srgbClr val="0071AD"/>
                </a:solidFill>
                <a:latin typeface="Helvetica"/>
                <a:ea typeface="Helvetica"/>
                <a:cs typeface="Helvetica"/>
                <a:sym typeface="Helvetica"/>
              </a:defRPr>
            </a:lvl1pPr>
          </a:lstStyle>
          <a:p>
            <a:r>
              <a:t>Complete Cellular Health </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35"/>
                                        </p:tgtEl>
                                        <p:attrNameLst>
                                          <p:attrName>style.visibility</p:attrName>
                                        </p:attrNameLst>
                                      </p:cBhvr>
                                      <p:to>
                                        <p:strVal val="visible"/>
                                      </p:to>
                                    </p:set>
                                    <p:animEffect transition="in" filter="dissolve">
                                      <p:cBhvr>
                                        <p:cTn id="7" dur="1000"/>
                                        <p:tgtEl>
                                          <p:spTgt spid="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40" name="bigstock-asian group family-203626909.jpg" descr="bigstock-asian group family-203626909.jpg"/>
          <p:cNvPicPr>
            <a:picLocks noChangeAspect="1"/>
          </p:cNvPicPr>
          <p:nvPr/>
        </p:nvPicPr>
        <p:blipFill>
          <a:blip r:embed="rId3"/>
          <a:stretch>
            <a:fillRect/>
          </a:stretch>
        </p:blipFill>
        <p:spPr>
          <a:xfrm>
            <a:off x="264260" y="1691152"/>
            <a:ext cx="13004801" cy="8672577"/>
          </a:xfrm>
          <a:prstGeom prst="rect">
            <a:avLst/>
          </a:prstGeom>
          <a:ln w="12700">
            <a:miter lim="400000"/>
          </a:ln>
        </p:spPr>
      </p:pic>
      <p:grpSp>
        <p:nvGrpSpPr>
          <p:cNvPr id="744" name="Group"/>
          <p:cNvGrpSpPr/>
          <p:nvPr/>
        </p:nvGrpSpPr>
        <p:grpSpPr>
          <a:xfrm>
            <a:off x="11003055" y="-8593"/>
            <a:ext cx="2062427" cy="2244289"/>
            <a:chOff x="0" y="0"/>
            <a:chExt cx="2062426" cy="2244287"/>
          </a:xfrm>
        </p:grpSpPr>
        <p:sp>
          <p:nvSpPr>
            <p:cNvPr id="741" name="Flagship       Cellular Health…"/>
            <p:cNvSpPr txBox="1"/>
            <p:nvPr/>
          </p:nvSpPr>
          <p:spPr>
            <a:xfrm>
              <a:off x="0" y="1285762"/>
              <a:ext cx="2062427" cy="958526"/>
            </a:xfrm>
            <a:prstGeom prst="rect">
              <a:avLst/>
            </a:prstGeom>
            <a:solidFill>
              <a:srgbClr val="FFFFFF"/>
            </a:solidFill>
            <a:ln w="12700" cap="flat">
              <a:noFill/>
              <a:miter lim="400000"/>
            </a:ln>
            <a:effectLst>
              <a:outerShdw blurRad="50800" dist="50800" dir="2825792" rotWithShape="0">
                <a:srgbClr val="FFFFFF">
                  <a:alpha val="2947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1800" b="1">
                  <a:solidFill>
                    <a:srgbClr val="5CC1E8"/>
                  </a:solidFill>
                  <a:latin typeface="Stratum2"/>
                  <a:ea typeface="Stratum2"/>
                  <a:cs typeface="Stratum2"/>
                  <a:sym typeface="Stratum2"/>
                </a:defRPr>
              </a:pPr>
              <a:r>
                <a:t>Flagship       Cellular Health</a:t>
              </a:r>
            </a:p>
            <a:p>
              <a:pPr defTabSz="866986">
                <a:defRPr sz="1800" b="1">
                  <a:solidFill>
                    <a:srgbClr val="5CC1E8"/>
                  </a:solidFill>
                  <a:latin typeface="Stratum2"/>
                  <a:ea typeface="Stratum2"/>
                  <a:cs typeface="Stratum2"/>
                  <a:sym typeface="Stratum2"/>
                </a:defRPr>
              </a:pPr>
              <a:r>
                <a:t>Technology</a:t>
              </a:r>
            </a:p>
          </p:txBody>
        </p:sp>
        <p:sp>
          <p:nvSpPr>
            <p:cNvPr id="742" name="Group"/>
            <p:cNvSpPr/>
            <p:nvPr/>
          </p:nvSpPr>
          <p:spPr>
            <a:xfrm rot="5400000">
              <a:off x="358427" y="81278"/>
              <a:ext cx="1345572" cy="118301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4"/>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743" name="ASEA REDOX"/>
            <p:cNvSpPr txBox="1"/>
            <p:nvPr/>
          </p:nvSpPr>
          <p:spPr>
            <a:xfrm>
              <a:off x="328251" y="295567"/>
              <a:ext cx="1405924" cy="7544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1800" b="1">
                  <a:solidFill>
                    <a:srgbClr val="2A71B9"/>
                  </a:solidFill>
                  <a:latin typeface="Helvetica"/>
                  <a:ea typeface="Helvetica"/>
                  <a:cs typeface="Helvetica"/>
                  <a:sym typeface="Helvetica"/>
                </a:defRPr>
              </a:lvl1pPr>
            </a:lstStyle>
            <a:p>
              <a:r>
                <a:t>ASEA REDOX</a:t>
              </a:r>
            </a:p>
          </p:txBody>
        </p:sp>
      </p:grpSp>
      <p:sp>
        <p:nvSpPr>
          <p:cNvPr id="745" name="Redox Gel…"/>
          <p:cNvSpPr txBox="1"/>
          <p:nvPr/>
        </p:nvSpPr>
        <p:spPr>
          <a:xfrm>
            <a:off x="323589" y="173840"/>
            <a:ext cx="3680866" cy="1384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defRPr sz="3900" b="1">
                <a:solidFill>
                  <a:srgbClr val="0072D3"/>
                </a:solidFill>
                <a:latin typeface="Helvetica"/>
                <a:ea typeface="Helvetica"/>
                <a:cs typeface="Helvetica"/>
                <a:sym typeface="Helvetica"/>
              </a:defRPr>
            </a:pPr>
            <a:r>
              <a:t>Redox Gel </a:t>
            </a:r>
          </a:p>
          <a:p>
            <a:pPr algn="l" defTabSz="457200">
              <a:defRPr sz="3900" b="1">
                <a:solidFill>
                  <a:srgbClr val="0072D3"/>
                </a:solidFill>
                <a:latin typeface="Helvetica"/>
                <a:ea typeface="Helvetica"/>
                <a:cs typeface="Helvetica"/>
                <a:sym typeface="Helvetica"/>
              </a:defRPr>
            </a:pPr>
            <a:r>
              <a:t>氧化還原凝膠</a:t>
            </a:r>
          </a:p>
        </p:txBody>
      </p:sp>
      <p:pic>
        <p:nvPicPr>
          <p:cNvPr id="746" name="image27.png" descr="image27.png"/>
          <p:cNvPicPr>
            <a:picLocks noChangeAspect="1"/>
          </p:cNvPicPr>
          <p:nvPr/>
        </p:nvPicPr>
        <p:blipFill>
          <a:blip r:embed="rId5"/>
          <a:stretch>
            <a:fillRect/>
          </a:stretch>
        </p:blipFill>
        <p:spPr>
          <a:xfrm>
            <a:off x="4018631" y="78300"/>
            <a:ext cx="2432619" cy="1575382"/>
          </a:xfrm>
          <a:prstGeom prst="rect">
            <a:avLst/>
          </a:prstGeom>
          <a:ln w="12700">
            <a:miter lim="400000"/>
          </a:ln>
        </p:spPr>
      </p:pic>
      <p:pic>
        <p:nvPicPr>
          <p:cNvPr id="747" name="b-renu28-advanced.jpg" descr="b-renu28-advanced.jpg"/>
          <p:cNvPicPr>
            <a:picLocks noChangeAspect="1"/>
          </p:cNvPicPr>
          <p:nvPr/>
        </p:nvPicPr>
        <p:blipFill>
          <a:blip r:embed="rId6">
            <a:alphaModFix amt="90431"/>
          </a:blip>
          <a:srcRect l="4757" t="7636" r="6526" b="7633"/>
          <a:stretch>
            <a:fillRect/>
          </a:stretch>
        </p:blipFill>
        <p:spPr>
          <a:xfrm rot="16200000">
            <a:off x="8016798" y="-189459"/>
            <a:ext cx="1813323" cy="45132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9" y="325"/>
                  <a:pt x="93" y="479"/>
                  <a:pt x="208" y="870"/>
                </a:cubicBezTo>
                <a:cubicBezTo>
                  <a:pt x="729" y="2642"/>
                  <a:pt x="956" y="3636"/>
                  <a:pt x="1333" y="5871"/>
                </a:cubicBezTo>
                <a:cubicBezTo>
                  <a:pt x="1485" y="6768"/>
                  <a:pt x="1689" y="7936"/>
                  <a:pt x="1787" y="8466"/>
                </a:cubicBezTo>
                <a:cubicBezTo>
                  <a:pt x="1885" y="8996"/>
                  <a:pt x="2010" y="9728"/>
                  <a:pt x="2066" y="10095"/>
                </a:cubicBezTo>
                <a:cubicBezTo>
                  <a:pt x="2339" y="11876"/>
                  <a:pt x="3137" y="16222"/>
                  <a:pt x="3371" y="17210"/>
                </a:cubicBezTo>
                <a:cubicBezTo>
                  <a:pt x="3515" y="17822"/>
                  <a:pt x="3681" y="18955"/>
                  <a:pt x="3739" y="19729"/>
                </a:cubicBezTo>
                <a:cubicBezTo>
                  <a:pt x="3795" y="20467"/>
                  <a:pt x="3898" y="21258"/>
                  <a:pt x="3981" y="21600"/>
                </a:cubicBezTo>
                <a:lnTo>
                  <a:pt x="17416" y="21600"/>
                </a:lnTo>
                <a:cubicBezTo>
                  <a:pt x="17483" y="21089"/>
                  <a:pt x="17564" y="20417"/>
                  <a:pt x="17634" y="19581"/>
                </a:cubicBezTo>
                <a:cubicBezTo>
                  <a:pt x="17722" y="18521"/>
                  <a:pt x="17845" y="17604"/>
                  <a:pt x="17903" y="17543"/>
                </a:cubicBezTo>
                <a:cubicBezTo>
                  <a:pt x="17961" y="17482"/>
                  <a:pt x="18139" y="16531"/>
                  <a:pt x="18300" y="15431"/>
                </a:cubicBezTo>
                <a:cubicBezTo>
                  <a:pt x="18461" y="14330"/>
                  <a:pt x="18754" y="12613"/>
                  <a:pt x="18948" y="11615"/>
                </a:cubicBezTo>
                <a:cubicBezTo>
                  <a:pt x="19142" y="10616"/>
                  <a:pt x="19385" y="9315"/>
                  <a:pt x="19492" y="8724"/>
                </a:cubicBezTo>
                <a:cubicBezTo>
                  <a:pt x="19808" y="6975"/>
                  <a:pt x="19858" y="6728"/>
                  <a:pt x="20049" y="5835"/>
                </a:cubicBezTo>
                <a:cubicBezTo>
                  <a:pt x="20150" y="5366"/>
                  <a:pt x="20274" y="4749"/>
                  <a:pt x="20328" y="4464"/>
                </a:cubicBezTo>
                <a:cubicBezTo>
                  <a:pt x="20487" y="3631"/>
                  <a:pt x="20933" y="2090"/>
                  <a:pt x="21534" y="277"/>
                </a:cubicBezTo>
                <a:cubicBezTo>
                  <a:pt x="21564" y="186"/>
                  <a:pt x="21578" y="93"/>
                  <a:pt x="21600" y="0"/>
                </a:cubicBezTo>
                <a:lnTo>
                  <a:pt x="0" y="0"/>
                </a:lnTo>
                <a:close/>
              </a:path>
            </a:pathLst>
          </a:custGeom>
          <a:ln w="12700">
            <a:miter lim="400000"/>
          </a:ln>
          <a:effectLst>
            <a:outerShdw blurRad="203200" dist="146902" dir="1436867"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747"/>
                                        </p:tgtEl>
                                        <p:attrNameLst>
                                          <p:attrName>style.visibility</p:attrName>
                                        </p:attrNameLst>
                                      </p:cBhvr>
                                      <p:to>
                                        <p:strVal val="visible"/>
                                      </p:to>
                                    </p:set>
                                    <p:animEffect transition="in" filter="wipe(left)">
                                      <p:cBhvr>
                                        <p:cTn id="7" dur="1000"/>
                                        <p:tgtEl>
                                          <p:spTgt spid="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Feeling is Believing 感覺就是相信…"/>
          <p:cNvSpPr txBox="1">
            <a:spLocks noGrp="1"/>
          </p:cNvSpPr>
          <p:nvPr>
            <p:ph type="title"/>
          </p:nvPr>
        </p:nvSpPr>
        <p:spPr>
          <a:xfrm>
            <a:off x="-380339" y="-25720"/>
            <a:ext cx="13765478" cy="2584168"/>
          </a:xfrm>
          <a:prstGeom prst="rect">
            <a:avLst/>
          </a:prstGeom>
        </p:spPr>
        <p:txBody>
          <a:bodyPr/>
          <a:lstStyle/>
          <a:p>
            <a:pPr>
              <a:defRPr sz="4900" spc="490"/>
            </a:pPr>
            <a:r>
              <a:t>Feeling is Believing 感覺就是相信</a:t>
            </a:r>
          </a:p>
          <a:p>
            <a:pPr>
              <a:defRPr sz="3100" spc="310"/>
            </a:pPr>
            <a:r>
              <a:t>Experience Redox Molecules 體驗氧化還原分子</a:t>
            </a:r>
          </a:p>
          <a:p>
            <a:pPr>
              <a:defRPr sz="3100" spc="310"/>
            </a:pPr>
            <a:r>
              <a:t> “3 in 5”  5分鐘3次</a:t>
            </a:r>
          </a:p>
        </p:txBody>
      </p:sp>
      <p:sp>
        <p:nvSpPr>
          <p:cNvPr id="752" name="Identify an area of the body where there is discomfort, soreness, stress, tightness, or limited range of motion…"/>
          <p:cNvSpPr txBox="1">
            <a:spLocks noGrp="1"/>
          </p:cNvSpPr>
          <p:nvPr>
            <p:ph type="body" idx="1"/>
          </p:nvPr>
        </p:nvSpPr>
        <p:spPr>
          <a:xfrm>
            <a:off x="462030" y="2372075"/>
            <a:ext cx="7793829" cy="6672954"/>
          </a:xfrm>
          <a:prstGeom prst="rect">
            <a:avLst/>
          </a:prstGeom>
        </p:spPr>
        <p:txBody>
          <a:bodyPr/>
          <a:lstStyle/>
          <a:p>
            <a:pPr marL="282157" indent="-282157" defTabSz="624230">
              <a:spcBef>
                <a:spcPts val="500"/>
              </a:spcBef>
              <a:defRPr sz="2592"/>
            </a:pPr>
            <a:r>
              <a:t>Identify an area of the body where there is discomfort, soreness, stress, tightness, or limited range of motion </a:t>
            </a:r>
          </a:p>
          <a:p>
            <a:pPr marL="658368" lvl="1" indent="-329184" defTabSz="624230">
              <a:spcBef>
                <a:spcPts val="500"/>
              </a:spcBef>
              <a:defRPr sz="2448"/>
            </a:pPr>
            <a:r>
              <a:t>找出身體不適，酸痛，壓力，緊繃或動不了的地方</a:t>
            </a:r>
          </a:p>
          <a:p>
            <a:pPr marL="282157" indent="-282157" defTabSz="624230">
              <a:spcBef>
                <a:spcPts val="500"/>
              </a:spcBef>
              <a:defRPr sz="2592"/>
            </a:pPr>
            <a:r>
              <a:t>Rate it on a scale of 1-10 (10 is bad)</a:t>
            </a:r>
          </a:p>
          <a:p>
            <a:pPr marL="658368" lvl="1" indent="-329184" defTabSz="624230">
              <a:spcBef>
                <a:spcPts val="500"/>
              </a:spcBef>
              <a:defRPr sz="2592"/>
            </a:pPr>
            <a:r>
              <a:t>以1~10的方式來評估它 (10是不好的）</a:t>
            </a:r>
          </a:p>
          <a:p>
            <a:pPr marL="282157" indent="-282157" defTabSz="624230">
              <a:spcBef>
                <a:spcPts val="500"/>
              </a:spcBef>
              <a:defRPr sz="2592"/>
            </a:pPr>
            <a:r>
              <a:t>Apply Redox Gel  3 times in 5 minutes </a:t>
            </a:r>
          </a:p>
          <a:p>
            <a:pPr marL="658368" lvl="1" indent="-329184" defTabSz="624230">
              <a:spcBef>
                <a:spcPts val="500"/>
              </a:spcBef>
              <a:defRPr sz="2592"/>
            </a:pPr>
            <a:r>
              <a:t>塗上凝膠.  5分鐘3次</a:t>
            </a:r>
          </a:p>
          <a:p>
            <a:pPr marL="282157" indent="-282157" defTabSz="624230">
              <a:spcBef>
                <a:spcPts val="500"/>
              </a:spcBef>
              <a:defRPr sz="2592"/>
            </a:pPr>
            <a:r>
              <a:t>Rate discomfort, soreness, stress, tightness or limited range of motion again on a scale of 1-10</a:t>
            </a:r>
          </a:p>
          <a:p>
            <a:pPr marL="658368" lvl="1" indent="-329184" defTabSz="624230">
              <a:spcBef>
                <a:spcPts val="500"/>
              </a:spcBef>
              <a:defRPr sz="2592"/>
            </a:pPr>
            <a:r>
              <a:t>請評價您剛才的酸痛</a:t>
            </a:r>
          </a:p>
          <a:p>
            <a:pPr marL="282157" indent="-282157" defTabSz="624230">
              <a:spcBef>
                <a:spcPts val="500"/>
              </a:spcBef>
              <a:defRPr sz="2592"/>
            </a:pPr>
            <a:r>
              <a:t>Notice what happens! </a:t>
            </a:r>
          </a:p>
          <a:p>
            <a:pPr marL="658368" lvl="1" indent="-329184" defTabSz="624230">
              <a:spcBef>
                <a:spcPts val="500"/>
              </a:spcBef>
              <a:defRPr sz="2592"/>
            </a:pPr>
            <a:r>
              <a:t>感覺有什麼不同嗎？</a:t>
            </a:r>
          </a:p>
        </p:txBody>
      </p:sp>
      <p:pic>
        <p:nvPicPr>
          <p:cNvPr id="753" name="Image" descr="Image"/>
          <p:cNvPicPr>
            <a:picLocks noChangeAspect="1"/>
          </p:cNvPicPr>
          <p:nvPr/>
        </p:nvPicPr>
        <p:blipFill>
          <a:blip r:embed="rId3"/>
          <a:stretch>
            <a:fillRect/>
          </a:stretch>
        </p:blipFill>
        <p:spPr>
          <a:xfrm>
            <a:off x="7915605" y="4328019"/>
            <a:ext cx="4722876" cy="3003749"/>
          </a:xfrm>
          <a:prstGeom prst="rect">
            <a:avLst/>
          </a:prstGeom>
          <a:ln w="25400">
            <a:miter lim="400000"/>
          </a:ln>
          <a:effectLst>
            <a:outerShdw blurRad="127000" dist="76200" dir="2974802" rotWithShape="0">
              <a:srgbClr val="000000">
                <a:alpha val="6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51"/>
                                        </p:tgtEl>
                                        <p:attrNameLst>
                                          <p:attrName>style.visibility</p:attrName>
                                        </p:attrNameLst>
                                      </p:cBhvr>
                                      <p:to>
                                        <p:strVal val="visible"/>
                                      </p:to>
                                    </p:set>
                                    <p:animEffect transition="in" filter="dissolve">
                                      <p:cBhvr>
                                        <p:cTn id="7" dur="1000"/>
                                        <p:tgtEl>
                                          <p:spTgt spid="7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52">
                                            <p:bg/>
                                          </p:spTgt>
                                        </p:tgtEl>
                                        <p:attrNameLst>
                                          <p:attrName>style.visibility</p:attrName>
                                        </p:attrNameLst>
                                      </p:cBhvr>
                                      <p:to>
                                        <p:strVal val="visible"/>
                                      </p:to>
                                    </p:set>
                                    <p:animEffect transition="in" filter="dissolve">
                                      <p:cBhvr>
                                        <p:cTn id="12" dur="1000"/>
                                        <p:tgtEl>
                                          <p:spTgt spid="752">
                                            <p:bg/>
                                          </p:spTgt>
                                        </p:tgtEl>
                                      </p:cBhvr>
                                    </p:animEffect>
                                  </p:childTnLst>
                                </p:cTn>
                              </p:par>
                              <p:par>
                                <p:cTn id="13" presetID="9" presetClass="entr" presetSubtype="0" fill="hold" grpId="2" nodeType="withEffect">
                                  <p:stCondLst>
                                    <p:cond delay="0"/>
                                  </p:stCondLst>
                                  <p:iterate>
                                    <p:tmAbs val="0"/>
                                  </p:iterate>
                                  <p:childTnLst>
                                    <p:set>
                                      <p:cBhvr>
                                        <p:cTn id="14" fill="hold"/>
                                        <p:tgtEl>
                                          <p:spTgt spid="752">
                                            <p:txEl>
                                              <p:pRg st="0" end="0"/>
                                            </p:txEl>
                                          </p:spTgt>
                                        </p:tgtEl>
                                        <p:attrNameLst>
                                          <p:attrName>style.visibility</p:attrName>
                                        </p:attrNameLst>
                                      </p:cBhvr>
                                      <p:to>
                                        <p:strVal val="visible"/>
                                      </p:to>
                                    </p:set>
                                    <p:animEffect transition="in" filter="dissolve">
                                      <p:cBhvr>
                                        <p:cTn id="15" dur="1000"/>
                                        <p:tgtEl>
                                          <p:spTgt spid="752">
                                            <p:txEl>
                                              <p:pRg st="0" end="0"/>
                                            </p:txEl>
                                          </p:spTgt>
                                        </p:tgtEl>
                                      </p:cBhvr>
                                    </p:animEffect>
                                  </p:childTnLst>
                                </p:cTn>
                              </p:par>
                              <p:par>
                                <p:cTn id="16" presetID="9" presetClass="entr" presetSubtype="0" fill="hold" grpId="2" nodeType="withEffect">
                                  <p:stCondLst>
                                    <p:cond delay="0"/>
                                  </p:stCondLst>
                                  <p:iterate>
                                    <p:tmAbs val="0"/>
                                  </p:iterate>
                                  <p:childTnLst>
                                    <p:set>
                                      <p:cBhvr>
                                        <p:cTn id="17" fill="hold"/>
                                        <p:tgtEl>
                                          <p:spTgt spid="752">
                                            <p:txEl>
                                              <p:pRg st="1" end="1"/>
                                            </p:txEl>
                                          </p:spTgt>
                                        </p:tgtEl>
                                        <p:attrNameLst>
                                          <p:attrName>style.visibility</p:attrName>
                                        </p:attrNameLst>
                                      </p:cBhvr>
                                      <p:to>
                                        <p:strVal val="visible"/>
                                      </p:to>
                                    </p:set>
                                    <p:animEffect transition="in" filter="dissolve">
                                      <p:cBhvr>
                                        <p:cTn id="18" dur="1000"/>
                                        <p:tgtEl>
                                          <p:spTgt spid="75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2" nodeType="clickEffect">
                                  <p:stCondLst>
                                    <p:cond delay="0"/>
                                  </p:stCondLst>
                                  <p:iterate>
                                    <p:tmAbs val="0"/>
                                  </p:iterate>
                                  <p:childTnLst>
                                    <p:set>
                                      <p:cBhvr>
                                        <p:cTn id="22" fill="hold"/>
                                        <p:tgtEl>
                                          <p:spTgt spid="752">
                                            <p:txEl>
                                              <p:pRg st="2" end="2"/>
                                            </p:txEl>
                                          </p:spTgt>
                                        </p:tgtEl>
                                        <p:attrNameLst>
                                          <p:attrName>style.visibility</p:attrName>
                                        </p:attrNameLst>
                                      </p:cBhvr>
                                      <p:to>
                                        <p:strVal val="visible"/>
                                      </p:to>
                                    </p:set>
                                    <p:animEffect transition="in" filter="dissolve">
                                      <p:cBhvr>
                                        <p:cTn id="23" dur="1000"/>
                                        <p:tgtEl>
                                          <p:spTgt spid="752">
                                            <p:txEl>
                                              <p:pRg st="2" end="2"/>
                                            </p:txEl>
                                          </p:spTgt>
                                        </p:tgtEl>
                                      </p:cBhvr>
                                    </p:animEffect>
                                  </p:childTnLst>
                                </p:cTn>
                              </p:par>
                              <p:par>
                                <p:cTn id="24" presetID="9" presetClass="entr" presetSubtype="0" fill="hold" grpId="2" nodeType="withEffect">
                                  <p:stCondLst>
                                    <p:cond delay="0"/>
                                  </p:stCondLst>
                                  <p:iterate>
                                    <p:tmAbs val="0"/>
                                  </p:iterate>
                                  <p:childTnLst>
                                    <p:set>
                                      <p:cBhvr>
                                        <p:cTn id="25" fill="hold"/>
                                        <p:tgtEl>
                                          <p:spTgt spid="752">
                                            <p:txEl>
                                              <p:pRg st="3" end="3"/>
                                            </p:txEl>
                                          </p:spTgt>
                                        </p:tgtEl>
                                        <p:attrNameLst>
                                          <p:attrName>style.visibility</p:attrName>
                                        </p:attrNameLst>
                                      </p:cBhvr>
                                      <p:to>
                                        <p:strVal val="visible"/>
                                      </p:to>
                                    </p:set>
                                    <p:animEffect transition="in" filter="dissolve">
                                      <p:cBhvr>
                                        <p:cTn id="26" dur="1000"/>
                                        <p:tgtEl>
                                          <p:spTgt spid="75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2" nodeType="clickEffect">
                                  <p:stCondLst>
                                    <p:cond delay="0"/>
                                  </p:stCondLst>
                                  <p:iterate>
                                    <p:tmAbs val="0"/>
                                  </p:iterate>
                                  <p:childTnLst>
                                    <p:set>
                                      <p:cBhvr>
                                        <p:cTn id="30" fill="hold"/>
                                        <p:tgtEl>
                                          <p:spTgt spid="752">
                                            <p:txEl>
                                              <p:pRg st="4" end="4"/>
                                            </p:txEl>
                                          </p:spTgt>
                                        </p:tgtEl>
                                        <p:attrNameLst>
                                          <p:attrName>style.visibility</p:attrName>
                                        </p:attrNameLst>
                                      </p:cBhvr>
                                      <p:to>
                                        <p:strVal val="visible"/>
                                      </p:to>
                                    </p:set>
                                    <p:animEffect transition="in" filter="dissolve">
                                      <p:cBhvr>
                                        <p:cTn id="31" dur="1000"/>
                                        <p:tgtEl>
                                          <p:spTgt spid="752">
                                            <p:txEl>
                                              <p:pRg st="4" end="4"/>
                                            </p:txEl>
                                          </p:spTgt>
                                        </p:tgtEl>
                                      </p:cBhvr>
                                    </p:animEffect>
                                  </p:childTnLst>
                                </p:cTn>
                              </p:par>
                              <p:par>
                                <p:cTn id="32" presetID="9" presetClass="entr" presetSubtype="0" fill="hold" grpId="2" nodeType="withEffect">
                                  <p:stCondLst>
                                    <p:cond delay="0"/>
                                  </p:stCondLst>
                                  <p:iterate>
                                    <p:tmAbs val="0"/>
                                  </p:iterate>
                                  <p:childTnLst>
                                    <p:set>
                                      <p:cBhvr>
                                        <p:cTn id="33" fill="hold"/>
                                        <p:tgtEl>
                                          <p:spTgt spid="752">
                                            <p:txEl>
                                              <p:pRg st="5" end="5"/>
                                            </p:txEl>
                                          </p:spTgt>
                                        </p:tgtEl>
                                        <p:attrNameLst>
                                          <p:attrName>style.visibility</p:attrName>
                                        </p:attrNameLst>
                                      </p:cBhvr>
                                      <p:to>
                                        <p:strVal val="visible"/>
                                      </p:to>
                                    </p:set>
                                    <p:animEffect transition="in" filter="dissolve">
                                      <p:cBhvr>
                                        <p:cTn id="34" dur="1000"/>
                                        <p:tgtEl>
                                          <p:spTgt spid="752">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2" nodeType="clickEffect">
                                  <p:stCondLst>
                                    <p:cond delay="0"/>
                                  </p:stCondLst>
                                  <p:iterate>
                                    <p:tmAbs val="0"/>
                                  </p:iterate>
                                  <p:childTnLst>
                                    <p:set>
                                      <p:cBhvr>
                                        <p:cTn id="38" fill="hold"/>
                                        <p:tgtEl>
                                          <p:spTgt spid="752">
                                            <p:txEl>
                                              <p:pRg st="6" end="6"/>
                                            </p:txEl>
                                          </p:spTgt>
                                        </p:tgtEl>
                                        <p:attrNameLst>
                                          <p:attrName>style.visibility</p:attrName>
                                        </p:attrNameLst>
                                      </p:cBhvr>
                                      <p:to>
                                        <p:strVal val="visible"/>
                                      </p:to>
                                    </p:set>
                                    <p:animEffect transition="in" filter="dissolve">
                                      <p:cBhvr>
                                        <p:cTn id="39" dur="1000"/>
                                        <p:tgtEl>
                                          <p:spTgt spid="752">
                                            <p:txEl>
                                              <p:pRg st="6" end="6"/>
                                            </p:txEl>
                                          </p:spTgt>
                                        </p:tgtEl>
                                      </p:cBhvr>
                                    </p:animEffect>
                                  </p:childTnLst>
                                </p:cTn>
                              </p:par>
                              <p:par>
                                <p:cTn id="40" presetID="9" presetClass="entr" presetSubtype="0" fill="hold" grpId="2" nodeType="withEffect">
                                  <p:stCondLst>
                                    <p:cond delay="0"/>
                                  </p:stCondLst>
                                  <p:iterate>
                                    <p:tmAbs val="0"/>
                                  </p:iterate>
                                  <p:childTnLst>
                                    <p:set>
                                      <p:cBhvr>
                                        <p:cTn id="41" fill="hold"/>
                                        <p:tgtEl>
                                          <p:spTgt spid="752">
                                            <p:txEl>
                                              <p:pRg st="7" end="7"/>
                                            </p:txEl>
                                          </p:spTgt>
                                        </p:tgtEl>
                                        <p:attrNameLst>
                                          <p:attrName>style.visibility</p:attrName>
                                        </p:attrNameLst>
                                      </p:cBhvr>
                                      <p:to>
                                        <p:strVal val="visible"/>
                                      </p:to>
                                    </p:set>
                                    <p:animEffect transition="in" filter="dissolve">
                                      <p:cBhvr>
                                        <p:cTn id="42" dur="1000"/>
                                        <p:tgtEl>
                                          <p:spTgt spid="75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2" nodeType="clickEffect">
                                  <p:stCondLst>
                                    <p:cond delay="0"/>
                                  </p:stCondLst>
                                  <p:iterate>
                                    <p:tmAbs val="0"/>
                                  </p:iterate>
                                  <p:childTnLst>
                                    <p:set>
                                      <p:cBhvr>
                                        <p:cTn id="46" fill="hold"/>
                                        <p:tgtEl>
                                          <p:spTgt spid="752">
                                            <p:txEl>
                                              <p:pRg st="8" end="8"/>
                                            </p:txEl>
                                          </p:spTgt>
                                        </p:tgtEl>
                                        <p:attrNameLst>
                                          <p:attrName>style.visibility</p:attrName>
                                        </p:attrNameLst>
                                      </p:cBhvr>
                                      <p:to>
                                        <p:strVal val="visible"/>
                                      </p:to>
                                    </p:set>
                                    <p:animEffect transition="in" filter="dissolve">
                                      <p:cBhvr>
                                        <p:cTn id="47" dur="1000"/>
                                        <p:tgtEl>
                                          <p:spTgt spid="752">
                                            <p:txEl>
                                              <p:pRg st="8" end="8"/>
                                            </p:txEl>
                                          </p:spTgt>
                                        </p:tgtEl>
                                      </p:cBhvr>
                                    </p:animEffect>
                                  </p:childTnLst>
                                </p:cTn>
                              </p:par>
                              <p:par>
                                <p:cTn id="48" presetID="9" presetClass="entr" presetSubtype="0" fill="hold" grpId="2" nodeType="withEffect">
                                  <p:stCondLst>
                                    <p:cond delay="0"/>
                                  </p:stCondLst>
                                  <p:iterate>
                                    <p:tmAbs val="0"/>
                                  </p:iterate>
                                  <p:childTnLst>
                                    <p:set>
                                      <p:cBhvr>
                                        <p:cTn id="49" fill="hold"/>
                                        <p:tgtEl>
                                          <p:spTgt spid="752">
                                            <p:txEl>
                                              <p:pRg st="9" end="9"/>
                                            </p:txEl>
                                          </p:spTgt>
                                        </p:tgtEl>
                                        <p:attrNameLst>
                                          <p:attrName>style.visibility</p:attrName>
                                        </p:attrNameLst>
                                      </p:cBhvr>
                                      <p:to>
                                        <p:strVal val="visible"/>
                                      </p:to>
                                    </p:set>
                                    <p:animEffect transition="in" filter="dissolve">
                                      <p:cBhvr>
                                        <p:cTn id="50" dur="1000"/>
                                        <p:tgtEl>
                                          <p:spTgt spid="75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 grpId="1" animBg="1" advAuto="0"/>
      <p:bldP spid="752" grpId="2" build="p"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RENU ADVANCED…"/>
          <p:cNvSpPr txBox="1">
            <a:spLocks noGrp="1"/>
          </p:cNvSpPr>
          <p:nvPr>
            <p:ph type="title"/>
          </p:nvPr>
        </p:nvSpPr>
        <p:spPr>
          <a:xfrm>
            <a:off x="3214409" y="-83100"/>
            <a:ext cx="12504190" cy="3364099"/>
          </a:xfrm>
          <a:prstGeom prst="rect">
            <a:avLst/>
          </a:prstGeom>
        </p:spPr>
        <p:txBody>
          <a:bodyPr lIns="48762" tIns="48762" rIns="48762" bIns="48762">
            <a:normAutofit/>
          </a:bodyPr>
          <a:lstStyle/>
          <a:p>
            <a:pPr algn="l">
              <a:lnSpc>
                <a:spcPct val="90000"/>
              </a:lnSpc>
              <a:defRPr sz="5400" spc="540"/>
            </a:pPr>
            <a:r>
              <a:t>    RENU ADVANCED</a:t>
            </a:r>
          </a:p>
          <a:p>
            <a:pPr algn="l">
              <a:lnSpc>
                <a:spcPct val="90000"/>
              </a:lnSpc>
              <a:defRPr sz="4800" spc="480"/>
            </a:pPr>
            <a:r>
              <a:t>The first and only REDOX </a:t>
            </a:r>
          </a:p>
          <a:p>
            <a:pPr algn="l">
              <a:lnSpc>
                <a:spcPct val="90000"/>
              </a:lnSpc>
              <a:defRPr sz="4800" spc="480"/>
            </a:pPr>
            <a:r>
              <a:t>Anti-aging face care system</a:t>
            </a:r>
            <a:r>
              <a:rPr i="1">
                <a:latin typeface="Helvetica"/>
                <a:ea typeface="Helvetica"/>
                <a:cs typeface="Helvetica"/>
                <a:sym typeface="Helvetica"/>
              </a:rPr>
              <a:t> </a:t>
            </a:r>
          </a:p>
          <a:p>
            <a:pPr algn="l">
              <a:lnSpc>
                <a:spcPct val="90000"/>
              </a:lnSpc>
              <a:defRPr sz="1100" spc="110"/>
            </a:pPr>
            <a:endParaRPr i="1">
              <a:latin typeface="Helvetica"/>
              <a:ea typeface="Helvetica"/>
              <a:cs typeface="Helvetica"/>
              <a:sym typeface="Helvetica"/>
            </a:endParaRPr>
          </a:p>
        </p:txBody>
      </p:sp>
      <p:grpSp>
        <p:nvGrpSpPr>
          <p:cNvPr id="761" name="Group"/>
          <p:cNvGrpSpPr/>
          <p:nvPr/>
        </p:nvGrpSpPr>
        <p:grpSpPr>
          <a:xfrm>
            <a:off x="254600" y="109877"/>
            <a:ext cx="2277928" cy="2745236"/>
            <a:chOff x="0" y="0"/>
            <a:chExt cx="2277927" cy="2745234"/>
          </a:xfrm>
        </p:grpSpPr>
        <p:sp>
          <p:nvSpPr>
            <p:cNvPr id="758" name="Group"/>
            <p:cNvSpPr/>
            <p:nvPr/>
          </p:nvSpPr>
          <p:spPr>
            <a:xfrm rot="5400000">
              <a:off x="200050" y="86903"/>
              <a:ext cx="1877827" cy="170402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3"/>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759" name="HEALTH &amp;…"/>
            <p:cNvSpPr txBox="1"/>
            <p:nvPr/>
          </p:nvSpPr>
          <p:spPr>
            <a:xfrm>
              <a:off x="362550" y="558186"/>
              <a:ext cx="1552828" cy="7614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2200" b="1">
                  <a:solidFill>
                    <a:srgbClr val="2A71B9"/>
                  </a:solidFill>
                  <a:latin typeface="Helvetica"/>
                  <a:ea typeface="Helvetica"/>
                  <a:cs typeface="Helvetica"/>
                  <a:sym typeface="Helvetica"/>
                </a:defRPr>
              </a:pPr>
              <a:r>
                <a:t>HEALTH &amp;</a:t>
              </a:r>
            </a:p>
            <a:p>
              <a:pPr defTabSz="866986">
                <a:defRPr sz="2200" b="1">
                  <a:solidFill>
                    <a:srgbClr val="2A71B9"/>
                  </a:solidFill>
                  <a:latin typeface="Helvetica"/>
                  <a:ea typeface="Helvetica"/>
                  <a:cs typeface="Helvetica"/>
                  <a:sym typeface="Helvetica"/>
                </a:defRPr>
              </a:pPr>
              <a:r>
                <a:t>BEAUTY</a:t>
              </a:r>
            </a:p>
          </p:txBody>
        </p:sp>
        <p:sp>
          <p:nvSpPr>
            <p:cNvPr id="760" name="Complementary…"/>
            <p:cNvSpPr txBox="1"/>
            <p:nvPr/>
          </p:nvSpPr>
          <p:spPr>
            <a:xfrm>
              <a:off x="0" y="1812503"/>
              <a:ext cx="2277928" cy="9327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1800" b="1">
                  <a:solidFill>
                    <a:srgbClr val="5CC1E8"/>
                  </a:solidFill>
                  <a:latin typeface="Stratum2"/>
                  <a:ea typeface="Stratum2"/>
                  <a:cs typeface="Stratum2"/>
                  <a:sym typeface="Stratum2"/>
                </a:defRPr>
              </a:pPr>
              <a:r>
                <a:t>Complementary</a:t>
              </a:r>
            </a:p>
            <a:p>
              <a:pPr defTabSz="866986">
                <a:defRPr sz="1800" b="1">
                  <a:solidFill>
                    <a:srgbClr val="5CC1E8"/>
                  </a:solidFill>
                  <a:latin typeface="Stratum2"/>
                  <a:ea typeface="Stratum2"/>
                  <a:cs typeface="Stratum2"/>
                  <a:sym typeface="Stratum2"/>
                </a:defRPr>
              </a:pPr>
              <a:r>
                <a:t>Cellular Health</a:t>
              </a:r>
            </a:p>
            <a:p>
              <a:pPr defTabSz="866986">
                <a:defRPr sz="1800" b="1">
                  <a:solidFill>
                    <a:srgbClr val="5CC1E8"/>
                  </a:solidFill>
                  <a:latin typeface="Stratum2"/>
                  <a:ea typeface="Stratum2"/>
                  <a:cs typeface="Stratum2"/>
                  <a:sym typeface="Stratum2"/>
                </a:defRPr>
              </a:pPr>
              <a:r>
                <a:t>Technologies</a:t>
              </a:r>
            </a:p>
          </p:txBody>
        </p:sp>
      </p:grpSp>
      <p:pic>
        <p:nvPicPr>
          <p:cNvPr id="762" name="Screen Shot 2018-03-31 at 10.00.35 AM.png" descr="Screen Shot 2018-03-31 at 10.00.35 AM.png"/>
          <p:cNvPicPr>
            <a:picLocks noChangeAspect="1"/>
          </p:cNvPicPr>
          <p:nvPr/>
        </p:nvPicPr>
        <p:blipFill>
          <a:blip r:embed="rId4"/>
          <a:stretch>
            <a:fillRect/>
          </a:stretch>
        </p:blipFill>
        <p:spPr>
          <a:xfrm>
            <a:off x="923550" y="3173465"/>
            <a:ext cx="5586974" cy="5770756"/>
          </a:xfrm>
          <a:prstGeom prst="rect">
            <a:avLst/>
          </a:prstGeom>
          <a:ln w="25400">
            <a:miter lim="400000"/>
          </a:ln>
          <a:effectLst>
            <a:outerShdw blurRad="127000" dist="76200" dir="2974802" rotWithShape="0">
              <a:srgbClr val="000000">
                <a:alpha val="60000"/>
              </a:srgbClr>
            </a:outerShdw>
          </a:effectLst>
        </p:spPr>
      </p:pic>
      <p:grpSp>
        <p:nvGrpSpPr>
          <p:cNvPr id="769" name="Group"/>
          <p:cNvGrpSpPr/>
          <p:nvPr/>
        </p:nvGrpSpPr>
        <p:grpSpPr>
          <a:xfrm>
            <a:off x="7078266" y="2954098"/>
            <a:ext cx="5663539" cy="5976305"/>
            <a:chOff x="0" y="0"/>
            <a:chExt cx="5663538" cy="5976303"/>
          </a:xfrm>
        </p:grpSpPr>
        <p:sp>
          <p:nvSpPr>
            <p:cNvPr id="763" name="Ultra Replenishing Moisturizer"/>
            <p:cNvSpPr txBox="1"/>
            <p:nvPr/>
          </p:nvSpPr>
          <p:spPr>
            <a:xfrm>
              <a:off x="0" y="2168413"/>
              <a:ext cx="4688031" cy="5167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defTabSz="457200">
                <a:defRPr sz="2700">
                  <a:solidFill>
                    <a:srgbClr val="0433FF"/>
                  </a:solidFill>
                  <a:latin typeface="Helvetica"/>
                  <a:ea typeface="Helvetica"/>
                  <a:cs typeface="Helvetica"/>
                  <a:sym typeface="Helvetica"/>
                </a:defRPr>
              </a:lvl1pPr>
            </a:lstStyle>
            <a:p>
              <a:r>
                <a:t>Ultra Replenishing Moisturizer</a:t>
              </a:r>
            </a:p>
          </p:txBody>
        </p:sp>
        <p:sp>
          <p:nvSpPr>
            <p:cNvPr id="764" name="Four-Week Benefits…"/>
            <p:cNvSpPr txBox="1"/>
            <p:nvPr/>
          </p:nvSpPr>
          <p:spPr>
            <a:xfrm>
              <a:off x="123770" y="2744333"/>
              <a:ext cx="4711534" cy="8267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l" defTabSz="457200">
                <a:defRPr sz="2300" b="1">
                  <a:solidFill>
                    <a:srgbClr val="97999B"/>
                  </a:solidFill>
                  <a:latin typeface="Helvetica"/>
                  <a:ea typeface="Helvetica"/>
                  <a:cs typeface="Helvetica"/>
                  <a:sym typeface="Helvetica"/>
                </a:defRPr>
              </a:pPr>
              <a:r>
                <a:t>Four-Week Benefits</a:t>
              </a:r>
              <a:endParaRPr b="0"/>
            </a:p>
            <a:p>
              <a:pPr marL="457200" indent="-317500" algn="l" defTabSz="457200">
                <a:buClr>
                  <a:srgbClr val="555555"/>
                </a:buClr>
                <a:buSzPct val="100000"/>
                <a:buFont typeface="Helvetica"/>
                <a:buChar char="•"/>
                <a:defRPr sz="2300">
                  <a:solidFill>
                    <a:srgbClr val="555555"/>
                  </a:solidFill>
                  <a:latin typeface="Helvetica"/>
                  <a:ea typeface="Helvetica"/>
                  <a:cs typeface="Helvetica"/>
                  <a:sym typeface="Helvetica"/>
                </a:defRPr>
              </a:pPr>
              <a:r>
                <a:t>Increased skin moisture by 43%</a:t>
              </a:r>
            </a:p>
          </p:txBody>
        </p:sp>
        <p:sp>
          <p:nvSpPr>
            <p:cNvPr id="765" name="Intensive REDOX Serum"/>
            <p:cNvSpPr txBox="1"/>
            <p:nvPr/>
          </p:nvSpPr>
          <p:spPr>
            <a:xfrm>
              <a:off x="0" y="3688028"/>
              <a:ext cx="3906627" cy="5167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defTabSz="457200">
                <a:defRPr sz="2700">
                  <a:solidFill>
                    <a:srgbClr val="0433FF"/>
                  </a:solidFill>
                  <a:latin typeface="Helvetica"/>
                  <a:ea typeface="Helvetica"/>
                  <a:cs typeface="Helvetica"/>
                  <a:sym typeface="Helvetica"/>
                </a:defRPr>
              </a:lvl1pPr>
            </a:lstStyle>
            <a:p>
              <a:r>
                <a:t>Intensive REDOX Serum</a:t>
              </a:r>
            </a:p>
          </p:txBody>
        </p:sp>
        <p:sp>
          <p:nvSpPr>
            <p:cNvPr id="766" name="30-Minute Benefits…"/>
            <p:cNvSpPr txBox="1"/>
            <p:nvPr/>
          </p:nvSpPr>
          <p:spPr>
            <a:xfrm>
              <a:off x="123770" y="4064454"/>
              <a:ext cx="5244709" cy="19118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l" defTabSz="457200">
                <a:defRPr sz="2300" b="1">
                  <a:solidFill>
                    <a:srgbClr val="97999B"/>
                  </a:solidFill>
                  <a:latin typeface="Helvetica"/>
                  <a:ea typeface="Helvetica"/>
                  <a:cs typeface="Helvetica"/>
                  <a:sym typeface="Helvetica"/>
                </a:defRPr>
              </a:pPr>
              <a:r>
                <a:t>30-Minute Benefits</a:t>
              </a:r>
              <a:endParaRPr b="0"/>
            </a:p>
            <a:p>
              <a:pPr marL="457200" indent="-317500" algn="l" defTabSz="457200">
                <a:buClr>
                  <a:srgbClr val="555555"/>
                </a:buClr>
                <a:buSzPct val="100000"/>
                <a:buFont typeface="Helvetica"/>
                <a:buChar char="•"/>
                <a:defRPr sz="2300">
                  <a:solidFill>
                    <a:srgbClr val="555555"/>
                  </a:solidFill>
                  <a:latin typeface="Helvetica"/>
                  <a:ea typeface="Helvetica"/>
                  <a:cs typeface="Helvetica"/>
                  <a:sym typeface="Helvetica"/>
                </a:defRPr>
              </a:pPr>
              <a:r>
                <a:t>Visibly more radiant skin</a:t>
              </a:r>
            </a:p>
            <a:p>
              <a:pPr marL="457200" indent="-317500" algn="l" defTabSz="457200">
                <a:buClr>
                  <a:srgbClr val="555555"/>
                </a:buClr>
                <a:buSzPct val="100000"/>
                <a:buFont typeface="Helvetica"/>
                <a:buChar char="•"/>
                <a:defRPr sz="2300">
                  <a:solidFill>
                    <a:srgbClr val="555555"/>
                  </a:solidFill>
                  <a:latin typeface="Helvetica"/>
                  <a:ea typeface="Helvetica"/>
                  <a:cs typeface="Helvetica"/>
                  <a:sym typeface="Helvetica"/>
                </a:defRPr>
              </a:pPr>
              <a:r>
                <a:t>Ease appearance of fine lines, wrinkles, and puffiness</a:t>
              </a:r>
            </a:p>
            <a:p>
              <a:pPr marL="457200" indent="-317500" algn="l" defTabSz="457200">
                <a:buClr>
                  <a:srgbClr val="555555"/>
                </a:buClr>
                <a:buSzPct val="100000"/>
                <a:buFont typeface="Helvetica"/>
                <a:buChar char="•"/>
                <a:defRPr sz="2300">
                  <a:solidFill>
                    <a:srgbClr val="555555"/>
                  </a:solidFill>
                  <a:latin typeface="Helvetica"/>
                  <a:ea typeface="Helvetica"/>
                  <a:cs typeface="Helvetica"/>
                  <a:sym typeface="Helvetica"/>
                </a:defRPr>
              </a:pPr>
              <a:r>
                <a:t>Use on the body for discomfort</a:t>
              </a:r>
            </a:p>
          </p:txBody>
        </p:sp>
        <p:sp>
          <p:nvSpPr>
            <p:cNvPr id="767" name="Gentle Refining Cleanser"/>
            <p:cNvSpPr txBox="1"/>
            <p:nvPr/>
          </p:nvSpPr>
          <p:spPr>
            <a:xfrm>
              <a:off x="0" y="-1"/>
              <a:ext cx="3945471" cy="5167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lgn="l" defTabSz="457200">
                <a:defRPr sz="2700">
                  <a:solidFill>
                    <a:srgbClr val="0433FF"/>
                  </a:solidFill>
                  <a:latin typeface="Helvetica"/>
                  <a:ea typeface="Helvetica"/>
                  <a:cs typeface="Helvetica"/>
                  <a:sym typeface="Helvetica"/>
                </a:defRPr>
              </a:lvl1pPr>
            </a:lstStyle>
            <a:p>
              <a:r>
                <a:t>Gentle Refining Cleanser</a:t>
              </a:r>
            </a:p>
          </p:txBody>
        </p:sp>
        <p:sp>
          <p:nvSpPr>
            <p:cNvPr id="768" name="Immediate Benefits…"/>
            <p:cNvSpPr txBox="1"/>
            <p:nvPr/>
          </p:nvSpPr>
          <p:spPr>
            <a:xfrm>
              <a:off x="123770" y="519959"/>
              <a:ext cx="5539769" cy="15501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marL="457200" indent="-317500" algn="l" defTabSz="457200">
                <a:buClr>
                  <a:srgbClr val="555555"/>
                </a:buClr>
                <a:buSzPct val="100000"/>
                <a:buFont typeface="Helvetica"/>
                <a:buChar char="•"/>
                <a:defRPr sz="2300">
                  <a:solidFill>
                    <a:srgbClr val="555555"/>
                  </a:solidFill>
                  <a:latin typeface="Helvetica"/>
                  <a:ea typeface="Helvetica"/>
                  <a:cs typeface="Helvetica"/>
                  <a:sym typeface="Helvetica"/>
                </a:defRPr>
              </a:pPr>
              <a:r>
                <a:t>Immediate Benefits</a:t>
              </a:r>
            </a:p>
            <a:p>
              <a:pPr marL="457200" indent="-317500" algn="l" defTabSz="457200">
                <a:buClr>
                  <a:srgbClr val="555555"/>
                </a:buClr>
                <a:buSzPct val="100000"/>
                <a:buFont typeface="Helvetica"/>
                <a:buChar char="•"/>
                <a:defRPr sz="2300">
                  <a:solidFill>
                    <a:srgbClr val="555555"/>
                  </a:solidFill>
                  <a:latin typeface="Helvetica"/>
                  <a:ea typeface="Helvetica"/>
                  <a:cs typeface="Helvetica"/>
                  <a:sym typeface="Helvetica"/>
                </a:defRPr>
              </a:pPr>
              <a:r>
                <a:t>Helps tone and balance skin</a:t>
              </a:r>
            </a:p>
            <a:p>
              <a:pPr marL="457200" indent="-317500" algn="l" defTabSz="457200">
                <a:buClr>
                  <a:srgbClr val="555555"/>
                </a:buClr>
                <a:buSzPct val="100000"/>
                <a:buFont typeface="Helvetica"/>
                <a:buChar char="•"/>
                <a:defRPr sz="2300">
                  <a:solidFill>
                    <a:srgbClr val="555555"/>
                  </a:solidFill>
                  <a:latin typeface="Helvetica"/>
                  <a:ea typeface="Helvetica"/>
                  <a:cs typeface="Helvetica"/>
                  <a:sym typeface="Helvetica"/>
                </a:defRPr>
              </a:pPr>
              <a:r>
                <a:t>Supports healthy cell renewal</a:t>
              </a:r>
            </a:p>
            <a:p>
              <a:pPr marL="457200" indent="-317500" algn="l" defTabSz="457200">
                <a:buClr>
                  <a:srgbClr val="555555"/>
                </a:buClr>
                <a:buSzPct val="100000"/>
                <a:buFont typeface="Helvetica"/>
                <a:buChar char="•"/>
                <a:defRPr sz="2300">
                  <a:solidFill>
                    <a:srgbClr val="555555"/>
                  </a:solidFill>
                  <a:latin typeface="Helvetica"/>
                  <a:ea typeface="Helvetica"/>
                  <a:cs typeface="Helvetica"/>
                  <a:sym typeface="Helvetica"/>
                </a:defRPr>
              </a:pPr>
              <a:r>
                <a:t>Gently cleanses and removes makeup</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769"/>
                                        </p:tgtEl>
                                        <p:attrNameLst>
                                          <p:attrName>style.visibility</p:attrName>
                                        </p:attrNameLst>
                                      </p:cBhvr>
                                      <p:to>
                                        <p:strVal val="visible"/>
                                      </p:to>
                                    </p:set>
                                    <p:animEffect transition="in" filter="wipe(up)">
                                      <p:cBhvr>
                                        <p:cTn id="7" dur="10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773" name="The most advanced whole body skin technology ever brought to market.…"/>
          <p:cNvSpPr txBox="1"/>
          <p:nvPr/>
        </p:nvSpPr>
        <p:spPr>
          <a:xfrm>
            <a:off x="10024533" y="1112926"/>
            <a:ext cx="2483432" cy="3652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1300480">
              <a:spcBef>
                <a:spcPts val="2500"/>
              </a:spcBef>
              <a:defRPr sz="2400">
                <a:solidFill>
                  <a:srgbClr val="31859C"/>
                </a:solidFill>
                <a:latin typeface="Arial"/>
                <a:ea typeface="Arial"/>
                <a:cs typeface="Arial"/>
                <a:sym typeface="Arial"/>
              </a:defRPr>
            </a:pPr>
            <a:r>
              <a:t>The most advanced whole body skin technology ever brought to market.</a:t>
            </a:r>
            <a:endParaRPr sz="800">
              <a:solidFill>
                <a:srgbClr val="888888"/>
              </a:solidFill>
            </a:endParaRPr>
          </a:p>
          <a:p>
            <a:pPr marL="355560" lvl="1" indent="-355560" algn="l" defTabSz="1300480">
              <a:buSzPct val="100000"/>
              <a:buFont typeface="Arial"/>
              <a:buChar char="•"/>
              <a:defRPr sz="2400" b="1">
                <a:solidFill>
                  <a:srgbClr val="31859C"/>
                </a:solidFill>
                <a:latin typeface="Arial"/>
                <a:ea typeface="Arial"/>
                <a:cs typeface="Arial"/>
                <a:sym typeface="Arial"/>
              </a:defRPr>
            </a:pPr>
            <a:r>
              <a:t>Simple</a:t>
            </a:r>
          </a:p>
          <a:p>
            <a:pPr marL="355560" lvl="1" indent="-355560" algn="l" defTabSz="1300480">
              <a:buSzPct val="100000"/>
              <a:buFont typeface="Arial"/>
              <a:buChar char="•"/>
              <a:defRPr sz="2400" b="1">
                <a:solidFill>
                  <a:srgbClr val="31859C"/>
                </a:solidFill>
                <a:latin typeface="Arial"/>
                <a:ea typeface="Arial"/>
                <a:cs typeface="Arial"/>
                <a:sym typeface="Arial"/>
              </a:defRPr>
            </a:pPr>
            <a:r>
              <a:t>Proven</a:t>
            </a:r>
          </a:p>
          <a:p>
            <a:pPr marL="355560" lvl="1" indent="-355560" algn="l" defTabSz="1300480">
              <a:buSzPct val="100000"/>
              <a:buFont typeface="Arial"/>
              <a:buChar char="•"/>
              <a:defRPr sz="2400" b="1">
                <a:solidFill>
                  <a:srgbClr val="31859C"/>
                </a:solidFill>
                <a:latin typeface="Arial"/>
                <a:ea typeface="Arial"/>
                <a:cs typeface="Arial"/>
                <a:sym typeface="Arial"/>
              </a:defRPr>
            </a:pPr>
            <a:r>
              <a:t>Affordable</a:t>
            </a:r>
          </a:p>
          <a:p>
            <a:pPr marL="355560" lvl="1" indent="-355560" algn="l" defTabSz="1300480">
              <a:buSzPct val="100000"/>
              <a:buFont typeface="Arial"/>
              <a:buChar char="•"/>
              <a:defRPr sz="2400" b="1">
                <a:solidFill>
                  <a:srgbClr val="31859C"/>
                </a:solidFill>
                <a:latin typeface="Arial"/>
                <a:ea typeface="Arial"/>
                <a:cs typeface="Arial"/>
                <a:sym typeface="Arial"/>
              </a:defRPr>
            </a:pPr>
            <a:r>
              <a:t>Effective</a:t>
            </a:r>
          </a:p>
        </p:txBody>
      </p:sp>
      <p:pic>
        <p:nvPicPr>
          <p:cNvPr id="774" name="image27.png" descr="image27.png"/>
          <p:cNvPicPr>
            <a:picLocks noChangeAspect="1"/>
          </p:cNvPicPr>
          <p:nvPr/>
        </p:nvPicPr>
        <p:blipFill>
          <a:blip r:embed="rId4"/>
          <a:stretch>
            <a:fillRect/>
          </a:stretch>
        </p:blipFill>
        <p:spPr>
          <a:xfrm>
            <a:off x="9980135" y="6927881"/>
            <a:ext cx="2572228" cy="1665793"/>
          </a:xfrm>
          <a:prstGeom prst="rect">
            <a:avLst/>
          </a:prstGeom>
          <a:ln w="12700">
            <a:miter lim="400000"/>
          </a:ln>
        </p:spPr>
      </p:pic>
      <p:pic>
        <p:nvPicPr>
          <p:cNvPr id="775" name="image26.png" descr="image26.png"/>
          <p:cNvPicPr>
            <a:picLocks noChangeAspect="1"/>
          </p:cNvPicPr>
          <p:nvPr/>
        </p:nvPicPr>
        <p:blipFill>
          <a:blip r:embed="rId5"/>
          <a:stretch>
            <a:fillRect/>
          </a:stretch>
        </p:blipFill>
        <p:spPr>
          <a:xfrm>
            <a:off x="3552920" y="332548"/>
            <a:ext cx="2984658" cy="954423"/>
          </a:xfrm>
          <a:prstGeom prst="rect">
            <a:avLst/>
          </a:prstGeom>
          <a:ln w="12700">
            <a:miter lim="400000"/>
          </a:ln>
        </p:spPr>
      </p:pic>
      <p:grpSp>
        <p:nvGrpSpPr>
          <p:cNvPr id="779" name="Group"/>
          <p:cNvGrpSpPr/>
          <p:nvPr/>
        </p:nvGrpSpPr>
        <p:grpSpPr>
          <a:xfrm>
            <a:off x="145958" y="175841"/>
            <a:ext cx="1826983" cy="2001326"/>
            <a:chOff x="0" y="0"/>
            <a:chExt cx="1826982" cy="2001325"/>
          </a:xfrm>
        </p:grpSpPr>
        <p:sp>
          <p:nvSpPr>
            <p:cNvPr id="776" name="Group"/>
            <p:cNvSpPr/>
            <p:nvPr/>
          </p:nvSpPr>
          <p:spPr>
            <a:xfrm rot="5400000">
              <a:off x="313540" y="75969"/>
              <a:ext cx="1199902" cy="104796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6"/>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777" name="ASEA REDOX"/>
            <p:cNvSpPr txBox="1"/>
            <p:nvPr/>
          </p:nvSpPr>
          <p:spPr>
            <a:xfrm>
              <a:off x="290778" y="263569"/>
              <a:ext cx="1245426" cy="6727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1800" b="1">
                  <a:solidFill>
                    <a:srgbClr val="2A71B9"/>
                  </a:solidFill>
                  <a:latin typeface="Helvetica"/>
                  <a:ea typeface="Helvetica"/>
                  <a:cs typeface="Helvetica"/>
                  <a:sym typeface="Helvetica"/>
                </a:defRPr>
              </a:lvl1pPr>
            </a:lstStyle>
            <a:p>
              <a:r>
                <a:t>ASEA REDOX</a:t>
              </a:r>
            </a:p>
          </p:txBody>
        </p:sp>
        <p:sp>
          <p:nvSpPr>
            <p:cNvPr id="778" name="Flagship       Cellular Health…"/>
            <p:cNvSpPr txBox="1"/>
            <p:nvPr/>
          </p:nvSpPr>
          <p:spPr>
            <a:xfrm>
              <a:off x="0" y="1146568"/>
              <a:ext cx="1826983" cy="854758"/>
            </a:xfrm>
            <a:prstGeom prst="rect">
              <a:avLst/>
            </a:prstGeom>
            <a:noFill/>
            <a:ln w="12700" cap="flat">
              <a:noFill/>
              <a:miter lim="400000"/>
            </a:ln>
            <a:effectLst>
              <a:outerShdw blurRad="50800" dist="50800" dir="2825792" rotWithShape="0">
                <a:srgbClr val="FFFFFF">
                  <a:alpha val="2947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1800" b="1">
                  <a:solidFill>
                    <a:srgbClr val="5CC1E8"/>
                  </a:solidFill>
                  <a:latin typeface="Stratum2"/>
                  <a:ea typeface="Stratum2"/>
                  <a:cs typeface="Stratum2"/>
                  <a:sym typeface="Stratum2"/>
                </a:defRPr>
              </a:pPr>
              <a:r>
                <a:t>Flagship       Cellular Health</a:t>
              </a:r>
            </a:p>
            <a:p>
              <a:pPr defTabSz="866986">
                <a:defRPr sz="1800" b="1">
                  <a:solidFill>
                    <a:srgbClr val="5CC1E8"/>
                  </a:solidFill>
                  <a:latin typeface="Stratum2"/>
                  <a:ea typeface="Stratum2"/>
                  <a:cs typeface="Stratum2"/>
                  <a:sym typeface="Stratum2"/>
                </a:defRPr>
              </a:pPr>
              <a:r>
                <a:t>Technology</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3" name="Content Placeholder 9" descr="Content Placeholder 9"/>
          <p:cNvPicPr>
            <a:picLocks noChangeAspect="1"/>
          </p:cNvPicPr>
          <p:nvPr/>
        </p:nvPicPr>
        <p:blipFill>
          <a:blip r:embed="rId3"/>
          <a:stretch>
            <a:fillRect/>
          </a:stretch>
        </p:blipFill>
        <p:spPr>
          <a:xfrm>
            <a:off x="-1" y="1219199"/>
            <a:ext cx="3251201" cy="3653086"/>
          </a:xfrm>
          <a:prstGeom prst="rect">
            <a:avLst/>
          </a:prstGeom>
          <a:ln w="25400">
            <a:solidFill>
              <a:srgbClr val="0070C0"/>
            </a:solidFill>
          </a:ln>
        </p:spPr>
      </p:pic>
      <p:pic>
        <p:nvPicPr>
          <p:cNvPr id="784" name="Content Placeholder 13" descr="Content Placeholder 13"/>
          <p:cNvPicPr>
            <a:picLocks noChangeAspect="1"/>
          </p:cNvPicPr>
          <p:nvPr/>
        </p:nvPicPr>
        <p:blipFill>
          <a:blip r:embed="rId4"/>
          <a:stretch>
            <a:fillRect/>
          </a:stretch>
        </p:blipFill>
        <p:spPr>
          <a:xfrm>
            <a:off x="-1" y="4872184"/>
            <a:ext cx="3246686" cy="3648570"/>
          </a:xfrm>
          <a:prstGeom prst="rect">
            <a:avLst/>
          </a:prstGeom>
          <a:ln w="25400">
            <a:solidFill>
              <a:srgbClr val="0070C0"/>
            </a:solidFill>
          </a:ln>
        </p:spPr>
      </p:pic>
      <p:pic>
        <p:nvPicPr>
          <p:cNvPr id="785" name="Content Placeholder 10" descr="Content Placeholder 10"/>
          <p:cNvPicPr>
            <a:picLocks noChangeAspect="1"/>
          </p:cNvPicPr>
          <p:nvPr/>
        </p:nvPicPr>
        <p:blipFill>
          <a:blip r:embed="rId5"/>
          <a:stretch>
            <a:fillRect/>
          </a:stretch>
        </p:blipFill>
        <p:spPr>
          <a:xfrm>
            <a:off x="9753600" y="1210095"/>
            <a:ext cx="3251200" cy="3653086"/>
          </a:xfrm>
          <a:prstGeom prst="rect">
            <a:avLst/>
          </a:prstGeom>
          <a:ln w="25400">
            <a:solidFill>
              <a:srgbClr val="0070C0"/>
            </a:solidFill>
          </a:ln>
        </p:spPr>
      </p:pic>
      <p:pic>
        <p:nvPicPr>
          <p:cNvPr id="786" name="Content Placeholder 15" descr="Content Placeholder 15"/>
          <p:cNvPicPr>
            <a:picLocks noChangeAspect="1"/>
          </p:cNvPicPr>
          <p:nvPr/>
        </p:nvPicPr>
        <p:blipFill>
          <a:blip r:embed="rId6"/>
          <a:stretch>
            <a:fillRect/>
          </a:stretch>
        </p:blipFill>
        <p:spPr>
          <a:xfrm>
            <a:off x="9755857" y="4887988"/>
            <a:ext cx="3248944" cy="3650829"/>
          </a:xfrm>
          <a:prstGeom prst="rect">
            <a:avLst/>
          </a:prstGeom>
          <a:ln w="25400">
            <a:solidFill>
              <a:srgbClr val="0070C0"/>
            </a:solidFill>
          </a:ln>
        </p:spPr>
      </p:pic>
      <p:pic>
        <p:nvPicPr>
          <p:cNvPr id="787" name="Content Placeholder 11" descr="Content Placeholder 11"/>
          <p:cNvPicPr>
            <a:picLocks noChangeAspect="1"/>
          </p:cNvPicPr>
          <p:nvPr/>
        </p:nvPicPr>
        <p:blipFill>
          <a:blip r:embed="rId7"/>
          <a:stretch>
            <a:fillRect/>
          </a:stretch>
        </p:blipFill>
        <p:spPr>
          <a:xfrm>
            <a:off x="3272646" y="1220790"/>
            <a:ext cx="3251201" cy="3631696"/>
          </a:xfrm>
          <a:prstGeom prst="rect">
            <a:avLst/>
          </a:prstGeom>
          <a:ln w="25400">
            <a:solidFill>
              <a:srgbClr val="0070C0"/>
            </a:solidFill>
          </a:ln>
        </p:spPr>
      </p:pic>
      <p:pic>
        <p:nvPicPr>
          <p:cNvPr id="788" name="Content Placeholder 14" descr="Content Placeholder 14"/>
          <p:cNvPicPr>
            <a:picLocks noChangeAspect="1"/>
          </p:cNvPicPr>
          <p:nvPr/>
        </p:nvPicPr>
        <p:blipFill>
          <a:blip r:embed="rId8"/>
          <a:stretch>
            <a:fillRect/>
          </a:stretch>
        </p:blipFill>
        <p:spPr>
          <a:xfrm>
            <a:off x="3273775" y="4876800"/>
            <a:ext cx="3248943" cy="3657600"/>
          </a:xfrm>
          <a:prstGeom prst="rect">
            <a:avLst/>
          </a:prstGeom>
          <a:ln w="25400">
            <a:solidFill>
              <a:srgbClr val="0070C0"/>
            </a:solidFill>
          </a:ln>
        </p:spPr>
      </p:pic>
      <p:pic>
        <p:nvPicPr>
          <p:cNvPr id="789" name="Picture 12" descr="Picture 12"/>
          <p:cNvPicPr>
            <a:picLocks noChangeAspect="1"/>
          </p:cNvPicPr>
          <p:nvPr/>
        </p:nvPicPr>
        <p:blipFill>
          <a:blip r:embed="rId9"/>
          <a:stretch>
            <a:fillRect/>
          </a:stretch>
        </p:blipFill>
        <p:spPr>
          <a:xfrm>
            <a:off x="6472185" y="1219199"/>
            <a:ext cx="3270130" cy="3657791"/>
          </a:xfrm>
          <a:prstGeom prst="rect">
            <a:avLst/>
          </a:prstGeom>
          <a:ln w="25400">
            <a:solidFill>
              <a:srgbClr val="0070C0"/>
            </a:solidFill>
          </a:ln>
        </p:spPr>
      </p:pic>
      <p:pic>
        <p:nvPicPr>
          <p:cNvPr id="790" name="Picture 13" descr="Picture 13"/>
          <p:cNvPicPr>
            <a:picLocks noChangeAspect="1"/>
          </p:cNvPicPr>
          <p:nvPr/>
        </p:nvPicPr>
        <p:blipFill>
          <a:blip r:embed="rId10"/>
          <a:stretch>
            <a:fillRect/>
          </a:stretch>
        </p:blipFill>
        <p:spPr>
          <a:xfrm>
            <a:off x="6472185" y="4872184"/>
            <a:ext cx="3270130" cy="3666633"/>
          </a:xfrm>
          <a:prstGeom prst="rect">
            <a:avLst/>
          </a:prstGeom>
          <a:ln w="25400">
            <a:solidFill>
              <a:srgbClr val="0070C0"/>
            </a:solidFill>
          </a:ln>
        </p:spPr>
      </p:pic>
      <p:pic>
        <p:nvPicPr>
          <p:cNvPr id="791" name="Picture 14" descr="Picture 14"/>
          <p:cNvPicPr>
            <a:picLocks noChangeAspect="1"/>
          </p:cNvPicPr>
          <p:nvPr/>
        </p:nvPicPr>
        <p:blipFill>
          <a:blip r:embed="rId11"/>
          <a:stretch>
            <a:fillRect/>
          </a:stretch>
        </p:blipFill>
        <p:spPr>
          <a:xfrm>
            <a:off x="-1" y="2250439"/>
            <a:ext cx="12842242" cy="6330318"/>
          </a:xfrm>
          <a:prstGeom prst="rect">
            <a:avLst/>
          </a:prstGeom>
          <a:ln w="12700">
            <a:miter lim="400000"/>
          </a:ln>
        </p:spPr>
      </p:pic>
      <p:pic>
        <p:nvPicPr>
          <p:cNvPr id="792" name="Picture 18" descr="Picture 18"/>
          <p:cNvPicPr>
            <a:picLocks noChangeAspect="1"/>
          </p:cNvPicPr>
          <p:nvPr/>
        </p:nvPicPr>
        <p:blipFill>
          <a:blip r:embed="rId12"/>
          <a:stretch>
            <a:fillRect/>
          </a:stretch>
        </p:blipFill>
        <p:spPr>
          <a:xfrm>
            <a:off x="129910" y="2224487"/>
            <a:ext cx="6182153" cy="3444852"/>
          </a:xfrm>
          <a:prstGeom prst="rect">
            <a:avLst/>
          </a:prstGeom>
          <a:ln w="12700">
            <a:miter lim="400000"/>
          </a:ln>
        </p:spPr>
      </p:pic>
      <p:pic>
        <p:nvPicPr>
          <p:cNvPr id="793" name="Picture 19" descr="Picture 19"/>
          <p:cNvPicPr>
            <a:picLocks noChangeAspect="1"/>
          </p:cNvPicPr>
          <p:nvPr/>
        </p:nvPicPr>
        <p:blipFill>
          <a:blip r:embed="rId13"/>
          <a:stretch>
            <a:fillRect/>
          </a:stretch>
        </p:blipFill>
        <p:spPr>
          <a:xfrm>
            <a:off x="6472185" y="2275839"/>
            <a:ext cx="6329843" cy="3393500"/>
          </a:xfrm>
          <a:prstGeom prst="rect">
            <a:avLst/>
          </a:prstGeom>
          <a:ln w="12700">
            <a:miter lim="400000"/>
          </a:ln>
        </p:spPr>
      </p:pic>
      <p:pic>
        <p:nvPicPr>
          <p:cNvPr id="794" name="Picture 23" descr="Picture 23"/>
          <p:cNvPicPr>
            <a:picLocks noChangeAspect="1"/>
          </p:cNvPicPr>
          <p:nvPr/>
        </p:nvPicPr>
        <p:blipFill>
          <a:blip r:embed="rId14"/>
          <a:stretch>
            <a:fillRect/>
          </a:stretch>
        </p:blipFill>
        <p:spPr>
          <a:xfrm>
            <a:off x="763319" y="6550487"/>
            <a:ext cx="11417734" cy="1063979"/>
          </a:xfrm>
          <a:prstGeom prst="rect">
            <a:avLst/>
          </a:prstGeom>
          <a:ln w="12700">
            <a:miter lim="400000"/>
          </a:ln>
        </p:spPr>
      </p:pic>
      <p:pic>
        <p:nvPicPr>
          <p:cNvPr id="795" name="Picture 24" descr="Picture 24"/>
          <p:cNvPicPr>
            <a:picLocks noChangeAspect="1"/>
          </p:cNvPicPr>
          <p:nvPr/>
        </p:nvPicPr>
        <p:blipFill>
          <a:blip r:embed="rId15"/>
          <a:stretch>
            <a:fillRect/>
          </a:stretch>
        </p:blipFill>
        <p:spPr>
          <a:xfrm>
            <a:off x="-16107" y="1802575"/>
            <a:ext cx="13037014" cy="7371577"/>
          </a:xfrm>
          <a:prstGeom prst="rect">
            <a:avLst/>
          </a:prstGeom>
          <a:ln w="12700">
            <a:miter lim="400000"/>
          </a:ln>
        </p:spPr>
      </p:pic>
      <p:sp>
        <p:nvSpPr>
          <p:cNvPr id="796" name="Title 1"/>
          <p:cNvSpPr txBox="1"/>
          <p:nvPr/>
        </p:nvSpPr>
        <p:spPr>
          <a:xfrm>
            <a:off x="153204" y="394902"/>
            <a:ext cx="13016698" cy="770637"/>
          </a:xfrm>
          <a:prstGeom prst="rect">
            <a:avLst/>
          </a:prstGeom>
          <a:ln w="12700">
            <a:miter lim="400000"/>
          </a:ln>
          <a:effectLst>
            <a:outerShdw blurRad="50800" dist="38100" dir="27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defTabSz="650240">
              <a:defRPr sz="3800" spc="285">
                <a:solidFill>
                  <a:srgbClr val="3DA547"/>
                </a:solidFill>
                <a:latin typeface="Helvetica Light"/>
                <a:ea typeface="Helvetica Light"/>
                <a:cs typeface="Helvetica Light"/>
                <a:sym typeface="Helvetica Light"/>
              </a:defRPr>
            </a:lvl1pPr>
          </a:lstStyle>
          <a:p>
            <a:r>
              <a:t>SKIN CHALLENGES  皮膚問題</a:t>
            </a:r>
          </a:p>
        </p:txBody>
      </p:sp>
      <p:grpSp>
        <p:nvGrpSpPr>
          <p:cNvPr id="800" name="Group"/>
          <p:cNvGrpSpPr/>
          <p:nvPr/>
        </p:nvGrpSpPr>
        <p:grpSpPr>
          <a:xfrm>
            <a:off x="-146943" y="97734"/>
            <a:ext cx="2277929" cy="2265166"/>
            <a:chOff x="0" y="0"/>
            <a:chExt cx="2277927" cy="2265164"/>
          </a:xfrm>
        </p:grpSpPr>
        <p:sp>
          <p:nvSpPr>
            <p:cNvPr id="797" name="Group"/>
            <p:cNvSpPr/>
            <p:nvPr/>
          </p:nvSpPr>
          <p:spPr>
            <a:xfrm rot="5400000">
              <a:off x="459920" y="25730"/>
              <a:ext cx="1358088" cy="13066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16"/>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798" name="ASEA REDOX"/>
            <p:cNvSpPr txBox="1"/>
            <p:nvPr/>
          </p:nvSpPr>
          <p:spPr>
            <a:xfrm>
              <a:off x="362550" y="298316"/>
              <a:ext cx="1552828" cy="7614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b="1">
                  <a:solidFill>
                    <a:srgbClr val="2A71B9"/>
                  </a:solidFill>
                  <a:latin typeface="Helvetica"/>
                  <a:ea typeface="Helvetica"/>
                  <a:cs typeface="Helvetica"/>
                  <a:sym typeface="Helvetica"/>
                </a:defRPr>
              </a:lvl1pPr>
            </a:lstStyle>
            <a:p>
              <a:r>
                <a:t>ASEA REDOX</a:t>
              </a:r>
            </a:p>
          </p:txBody>
        </p:sp>
        <p:sp>
          <p:nvSpPr>
            <p:cNvPr id="799" name="Flagship       Cellular Health…"/>
            <p:cNvSpPr txBox="1"/>
            <p:nvPr/>
          </p:nvSpPr>
          <p:spPr>
            <a:xfrm>
              <a:off x="0" y="1297723"/>
              <a:ext cx="2277928" cy="967442"/>
            </a:xfrm>
            <a:prstGeom prst="rect">
              <a:avLst/>
            </a:prstGeom>
            <a:noFill/>
            <a:ln w="12700" cap="flat">
              <a:noFill/>
              <a:miter lim="400000"/>
            </a:ln>
            <a:effectLst>
              <a:outerShdw blurRad="50800" dist="50800" dir="2825792" rotWithShape="0">
                <a:srgbClr val="FFFFFF">
                  <a:alpha val="2947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1800" b="1">
                  <a:solidFill>
                    <a:srgbClr val="5CC1E8"/>
                  </a:solidFill>
                  <a:latin typeface="Stratum2"/>
                  <a:ea typeface="Stratum2"/>
                  <a:cs typeface="Stratum2"/>
                  <a:sym typeface="Stratum2"/>
                </a:defRPr>
              </a:pPr>
              <a:r>
                <a:t>Flagship       Cellular Health</a:t>
              </a:r>
            </a:p>
            <a:p>
              <a:pPr defTabSz="866986">
                <a:defRPr sz="1800" b="1">
                  <a:solidFill>
                    <a:srgbClr val="5CC1E8"/>
                  </a:solidFill>
                  <a:latin typeface="Stratum2"/>
                  <a:ea typeface="Stratum2"/>
                  <a:cs typeface="Stratum2"/>
                  <a:sym typeface="Stratum2"/>
                </a:defRPr>
              </a:pPr>
              <a:r>
                <a:t>Technology</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783"/>
                                        </p:tgtEl>
                                        <p:attrNameLst>
                                          <p:attrName>style.visibility</p:attrName>
                                        </p:attrNameLst>
                                      </p:cBhvr>
                                      <p:to>
                                        <p:strVal val="visible"/>
                                      </p:to>
                                    </p:set>
                                    <p:animEffect transition="in" filter="wipe(up)">
                                      <p:cBhvr>
                                        <p:cTn id="7" dur="500"/>
                                        <p:tgtEl>
                                          <p:spTgt spid="783"/>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784"/>
                                        </p:tgtEl>
                                        <p:attrNameLst>
                                          <p:attrName>style.visibility</p:attrName>
                                        </p:attrNameLst>
                                      </p:cBhvr>
                                      <p:to>
                                        <p:strVal val="visible"/>
                                      </p:to>
                                    </p:set>
                                    <p:animEffect transition="in" filter="wipe(up)">
                                      <p:cBhvr>
                                        <p:cTn id="11" dur="500"/>
                                        <p:tgtEl>
                                          <p:spTgt spid="78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3" nodeType="clickEffect">
                                  <p:stCondLst>
                                    <p:cond delay="0"/>
                                  </p:stCondLst>
                                  <p:iterate>
                                    <p:tmAbs val="0"/>
                                  </p:iterate>
                                  <p:childTnLst>
                                    <p:set>
                                      <p:cBhvr>
                                        <p:cTn id="15" fill="hold"/>
                                        <p:tgtEl>
                                          <p:spTgt spid="787"/>
                                        </p:tgtEl>
                                        <p:attrNameLst>
                                          <p:attrName>style.visibility</p:attrName>
                                        </p:attrNameLst>
                                      </p:cBhvr>
                                      <p:to>
                                        <p:strVal val="visible"/>
                                      </p:to>
                                    </p:set>
                                    <p:animEffect transition="in" filter="wipe(up)">
                                      <p:cBhvr>
                                        <p:cTn id="16" dur="500"/>
                                        <p:tgtEl>
                                          <p:spTgt spid="787"/>
                                        </p:tgtEl>
                                      </p:cBhvr>
                                    </p:animEffect>
                                  </p:childTnLst>
                                </p:cTn>
                              </p:par>
                            </p:childTnLst>
                          </p:cTn>
                        </p:par>
                        <p:par>
                          <p:cTn id="17" fill="hold">
                            <p:stCondLst>
                              <p:cond delay="500"/>
                            </p:stCondLst>
                            <p:childTnLst>
                              <p:par>
                                <p:cTn id="18" presetID="22" presetClass="entr" presetSubtype="1" fill="hold" grpId="4" nodeType="afterEffect">
                                  <p:stCondLst>
                                    <p:cond delay="0"/>
                                  </p:stCondLst>
                                  <p:iterate>
                                    <p:tmAbs val="0"/>
                                  </p:iterate>
                                  <p:childTnLst>
                                    <p:set>
                                      <p:cBhvr>
                                        <p:cTn id="19" fill="hold"/>
                                        <p:tgtEl>
                                          <p:spTgt spid="788"/>
                                        </p:tgtEl>
                                        <p:attrNameLst>
                                          <p:attrName>style.visibility</p:attrName>
                                        </p:attrNameLst>
                                      </p:cBhvr>
                                      <p:to>
                                        <p:strVal val="visible"/>
                                      </p:to>
                                    </p:set>
                                    <p:animEffect transition="in" filter="wipe(up)">
                                      <p:cBhvr>
                                        <p:cTn id="20" dur="500"/>
                                        <p:tgtEl>
                                          <p:spTgt spid="78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5" nodeType="clickEffect">
                                  <p:stCondLst>
                                    <p:cond delay="0"/>
                                  </p:stCondLst>
                                  <p:iterate>
                                    <p:tmAbs val="0"/>
                                  </p:iterate>
                                  <p:childTnLst>
                                    <p:set>
                                      <p:cBhvr>
                                        <p:cTn id="24" fill="hold"/>
                                        <p:tgtEl>
                                          <p:spTgt spid="789"/>
                                        </p:tgtEl>
                                        <p:attrNameLst>
                                          <p:attrName>style.visibility</p:attrName>
                                        </p:attrNameLst>
                                      </p:cBhvr>
                                      <p:to>
                                        <p:strVal val="visible"/>
                                      </p:to>
                                    </p:set>
                                    <p:animEffect transition="in" filter="wipe(up)">
                                      <p:cBhvr>
                                        <p:cTn id="25" dur="500"/>
                                        <p:tgtEl>
                                          <p:spTgt spid="789"/>
                                        </p:tgtEl>
                                      </p:cBhvr>
                                    </p:animEffect>
                                  </p:childTnLst>
                                </p:cTn>
                              </p:par>
                            </p:childTnLst>
                          </p:cTn>
                        </p:par>
                        <p:par>
                          <p:cTn id="26" fill="hold">
                            <p:stCondLst>
                              <p:cond delay="500"/>
                            </p:stCondLst>
                            <p:childTnLst>
                              <p:par>
                                <p:cTn id="27" presetID="22" presetClass="entr" presetSubtype="1" fill="hold" grpId="6" nodeType="afterEffect">
                                  <p:stCondLst>
                                    <p:cond delay="0"/>
                                  </p:stCondLst>
                                  <p:iterate>
                                    <p:tmAbs val="0"/>
                                  </p:iterate>
                                  <p:childTnLst>
                                    <p:set>
                                      <p:cBhvr>
                                        <p:cTn id="28" fill="hold"/>
                                        <p:tgtEl>
                                          <p:spTgt spid="790"/>
                                        </p:tgtEl>
                                        <p:attrNameLst>
                                          <p:attrName>style.visibility</p:attrName>
                                        </p:attrNameLst>
                                      </p:cBhvr>
                                      <p:to>
                                        <p:strVal val="visible"/>
                                      </p:to>
                                    </p:set>
                                    <p:animEffect transition="in" filter="wipe(up)">
                                      <p:cBhvr>
                                        <p:cTn id="29" dur="500"/>
                                        <p:tgtEl>
                                          <p:spTgt spid="79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7" nodeType="clickEffect">
                                  <p:stCondLst>
                                    <p:cond delay="0"/>
                                  </p:stCondLst>
                                  <p:iterate>
                                    <p:tmAbs val="0"/>
                                  </p:iterate>
                                  <p:childTnLst>
                                    <p:set>
                                      <p:cBhvr>
                                        <p:cTn id="33" fill="hold"/>
                                        <p:tgtEl>
                                          <p:spTgt spid="785"/>
                                        </p:tgtEl>
                                        <p:attrNameLst>
                                          <p:attrName>style.visibility</p:attrName>
                                        </p:attrNameLst>
                                      </p:cBhvr>
                                      <p:to>
                                        <p:strVal val="visible"/>
                                      </p:to>
                                    </p:set>
                                    <p:animEffect transition="in" filter="wipe(up)">
                                      <p:cBhvr>
                                        <p:cTn id="34" dur="500"/>
                                        <p:tgtEl>
                                          <p:spTgt spid="785"/>
                                        </p:tgtEl>
                                      </p:cBhvr>
                                    </p:animEffect>
                                  </p:childTnLst>
                                </p:cTn>
                              </p:par>
                            </p:childTnLst>
                          </p:cTn>
                        </p:par>
                        <p:par>
                          <p:cTn id="35" fill="hold">
                            <p:stCondLst>
                              <p:cond delay="500"/>
                            </p:stCondLst>
                            <p:childTnLst>
                              <p:par>
                                <p:cTn id="36" presetID="22" presetClass="entr" presetSubtype="1" fill="hold" grpId="8" nodeType="afterEffect">
                                  <p:stCondLst>
                                    <p:cond delay="0"/>
                                  </p:stCondLst>
                                  <p:iterate>
                                    <p:tmAbs val="0"/>
                                  </p:iterate>
                                  <p:childTnLst>
                                    <p:set>
                                      <p:cBhvr>
                                        <p:cTn id="37" fill="hold"/>
                                        <p:tgtEl>
                                          <p:spTgt spid="786"/>
                                        </p:tgtEl>
                                        <p:attrNameLst>
                                          <p:attrName>style.visibility</p:attrName>
                                        </p:attrNameLst>
                                      </p:cBhvr>
                                      <p:to>
                                        <p:strVal val="visible"/>
                                      </p:to>
                                    </p:set>
                                    <p:animEffect transition="in" filter="wipe(up)">
                                      <p:cBhvr>
                                        <p:cTn id="38" dur="500"/>
                                        <p:tgtEl>
                                          <p:spTgt spid="786"/>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fill="hold" grpId="9" nodeType="clickEffect">
                                  <p:stCondLst>
                                    <p:cond delay="0"/>
                                  </p:stCondLst>
                                  <p:iterate>
                                    <p:tmAbs val="0"/>
                                  </p:iterate>
                                  <p:childTnLst>
                                    <p:animEffect transition="out" filter="dissolve">
                                      <p:cBhvr>
                                        <p:cTn id="42" dur="500" fill="hold"/>
                                        <p:tgtEl>
                                          <p:spTgt spid="783"/>
                                        </p:tgtEl>
                                      </p:cBhvr>
                                    </p:animEffect>
                                    <p:set>
                                      <p:cBhvr>
                                        <p:cTn id="43" fill="hold">
                                          <p:stCondLst>
                                            <p:cond delay="499"/>
                                          </p:stCondLst>
                                        </p:cTn>
                                        <p:tgtEl>
                                          <p:spTgt spid="783"/>
                                        </p:tgtEl>
                                        <p:attrNameLst>
                                          <p:attrName>style.visibility</p:attrName>
                                        </p:attrNameLst>
                                      </p:cBhvr>
                                      <p:to>
                                        <p:strVal val="hidden"/>
                                      </p:to>
                                    </p:set>
                                  </p:childTnLst>
                                </p:cTn>
                              </p:par>
                            </p:childTnLst>
                          </p:cTn>
                        </p:par>
                        <p:par>
                          <p:cTn id="44" fill="hold">
                            <p:stCondLst>
                              <p:cond delay="500"/>
                            </p:stCondLst>
                            <p:childTnLst>
                              <p:par>
                                <p:cTn id="45" presetID="9" presetClass="exit" fill="hold" grpId="10" nodeType="afterEffect">
                                  <p:stCondLst>
                                    <p:cond delay="0"/>
                                  </p:stCondLst>
                                  <p:iterate>
                                    <p:tmAbs val="0"/>
                                  </p:iterate>
                                  <p:childTnLst>
                                    <p:animEffect transition="out" filter="dissolve">
                                      <p:cBhvr>
                                        <p:cTn id="46" dur="500" fill="hold"/>
                                        <p:tgtEl>
                                          <p:spTgt spid="784"/>
                                        </p:tgtEl>
                                      </p:cBhvr>
                                    </p:animEffect>
                                    <p:set>
                                      <p:cBhvr>
                                        <p:cTn id="47" fill="hold">
                                          <p:stCondLst>
                                            <p:cond delay="499"/>
                                          </p:stCondLst>
                                        </p:cTn>
                                        <p:tgtEl>
                                          <p:spTgt spid="784"/>
                                        </p:tgtEl>
                                        <p:attrNameLst>
                                          <p:attrName>style.visibility</p:attrName>
                                        </p:attrNameLst>
                                      </p:cBhvr>
                                      <p:to>
                                        <p:strVal val="hidden"/>
                                      </p:to>
                                    </p:set>
                                  </p:childTnLst>
                                </p:cTn>
                              </p:par>
                            </p:childTnLst>
                          </p:cTn>
                        </p:par>
                        <p:par>
                          <p:cTn id="48" fill="hold">
                            <p:stCondLst>
                              <p:cond delay="1000"/>
                            </p:stCondLst>
                            <p:childTnLst>
                              <p:par>
                                <p:cTn id="49" presetID="9" presetClass="exit" fill="hold" grpId="11" nodeType="afterEffect">
                                  <p:stCondLst>
                                    <p:cond delay="0"/>
                                  </p:stCondLst>
                                  <p:iterate>
                                    <p:tmAbs val="0"/>
                                  </p:iterate>
                                  <p:childTnLst>
                                    <p:animEffect transition="out" filter="dissolve">
                                      <p:cBhvr>
                                        <p:cTn id="50" dur="500" fill="hold"/>
                                        <p:tgtEl>
                                          <p:spTgt spid="787"/>
                                        </p:tgtEl>
                                      </p:cBhvr>
                                    </p:animEffect>
                                    <p:set>
                                      <p:cBhvr>
                                        <p:cTn id="51" fill="hold">
                                          <p:stCondLst>
                                            <p:cond delay="499"/>
                                          </p:stCondLst>
                                        </p:cTn>
                                        <p:tgtEl>
                                          <p:spTgt spid="787"/>
                                        </p:tgtEl>
                                        <p:attrNameLst>
                                          <p:attrName>style.visibility</p:attrName>
                                        </p:attrNameLst>
                                      </p:cBhvr>
                                      <p:to>
                                        <p:strVal val="hidden"/>
                                      </p:to>
                                    </p:set>
                                  </p:childTnLst>
                                </p:cTn>
                              </p:par>
                            </p:childTnLst>
                          </p:cTn>
                        </p:par>
                        <p:par>
                          <p:cTn id="52" fill="hold">
                            <p:stCondLst>
                              <p:cond delay="1500"/>
                            </p:stCondLst>
                            <p:childTnLst>
                              <p:par>
                                <p:cTn id="53" presetID="9" presetClass="exit" fill="hold" grpId="12" nodeType="afterEffect">
                                  <p:stCondLst>
                                    <p:cond delay="0"/>
                                  </p:stCondLst>
                                  <p:iterate>
                                    <p:tmAbs val="0"/>
                                  </p:iterate>
                                  <p:childTnLst>
                                    <p:animEffect transition="out" filter="dissolve">
                                      <p:cBhvr>
                                        <p:cTn id="54" dur="500" fill="hold"/>
                                        <p:tgtEl>
                                          <p:spTgt spid="788"/>
                                        </p:tgtEl>
                                      </p:cBhvr>
                                    </p:animEffect>
                                    <p:set>
                                      <p:cBhvr>
                                        <p:cTn id="55" fill="hold">
                                          <p:stCondLst>
                                            <p:cond delay="499"/>
                                          </p:stCondLst>
                                        </p:cTn>
                                        <p:tgtEl>
                                          <p:spTgt spid="788"/>
                                        </p:tgtEl>
                                        <p:attrNameLst>
                                          <p:attrName>style.visibility</p:attrName>
                                        </p:attrNameLst>
                                      </p:cBhvr>
                                      <p:to>
                                        <p:strVal val="hidden"/>
                                      </p:to>
                                    </p:set>
                                  </p:childTnLst>
                                </p:cTn>
                              </p:par>
                            </p:childTnLst>
                          </p:cTn>
                        </p:par>
                        <p:par>
                          <p:cTn id="56" fill="hold">
                            <p:stCondLst>
                              <p:cond delay="2000"/>
                            </p:stCondLst>
                            <p:childTnLst>
                              <p:par>
                                <p:cTn id="57" presetID="9" presetClass="exit" fill="hold" grpId="13" nodeType="afterEffect">
                                  <p:stCondLst>
                                    <p:cond delay="0"/>
                                  </p:stCondLst>
                                  <p:iterate>
                                    <p:tmAbs val="0"/>
                                  </p:iterate>
                                  <p:childTnLst>
                                    <p:animEffect transition="out" filter="dissolve">
                                      <p:cBhvr>
                                        <p:cTn id="58" dur="500" fill="hold"/>
                                        <p:tgtEl>
                                          <p:spTgt spid="789"/>
                                        </p:tgtEl>
                                      </p:cBhvr>
                                    </p:animEffect>
                                    <p:set>
                                      <p:cBhvr>
                                        <p:cTn id="59" fill="hold">
                                          <p:stCondLst>
                                            <p:cond delay="499"/>
                                          </p:stCondLst>
                                        </p:cTn>
                                        <p:tgtEl>
                                          <p:spTgt spid="789"/>
                                        </p:tgtEl>
                                        <p:attrNameLst>
                                          <p:attrName>style.visibility</p:attrName>
                                        </p:attrNameLst>
                                      </p:cBhvr>
                                      <p:to>
                                        <p:strVal val="hidden"/>
                                      </p:to>
                                    </p:set>
                                  </p:childTnLst>
                                </p:cTn>
                              </p:par>
                            </p:childTnLst>
                          </p:cTn>
                        </p:par>
                        <p:par>
                          <p:cTn id="60" fill="hold">
                            <p:stCondLst>
                              <p:cond delay="2500"/>
                            </p:stCondLst>
                            <p:childTnLst>
                              <p:par>
                                <p:cTn id="61" presetID="9" presetClass="exit" fill="hold" grpId="14" nodeType="afterEffect">
                                  <p:stCondLst>
                                    <p:cond delay="0"/>
                                  </p:stCondLst>
                                  <p:iterate>
                                    <p:tmAbs val="0"/>
                                  </p:iterate>
                                  <p:childTnLst>
                                    <p:animEffect transition="out" filter="dissolve">
                                      <p:cBhvr>
                                        <p:cTn id="62" dur="500" fill="hold"/>
                                        <p:tgtEl>
                                          <p:spTgt spid="790"/>
                                        </p:tgtEl>
                                      </p:cBhvr>
                                    </p:animEffect>
                                    <p:set>
                                      <p:cBhvr>
                                        <p:cTn id="63" fill="hold">
                                          <p:stCondLst>
                                            <p:cond delay="499"/>
                                          </p:stCondLst>
                                        </p:cTn>
                                        <p:tgtEl>
                                          <p:spTgt spid="790"/>
                                        </p:tgtEl>
                                        <p:attrNameLst>
                                          <p:attrName>style.visibility</p:attrName>
                                        </p:attrNameLst>
                                      </p:cBhvr>
                                      <p:to>
                                        <p:strVal val="hidden"/>
                                      </p:to>
                                    </p:set>
                                  </p:childTnLst>
                                </p:cTn>
                              </p:par>
                            </p:childTnLst>
                          </p:cTn>
                        </p:par>
                        <p:par>
                          <p:cTn id="64" fill="hold">
                            <p:stCondLst>
                              <p:cond delay="3000"/>
                            </p:stCondLst>
                            <p:childTnLst>
                              <p:par>
                                <p:cTn id="65" presetID="9" presetClass="exit" fill="hold" grpId="15" nodeType="afterEffect">
                                  <p:stCondLst>
                                    <p:cond delay="0"/>
                                  </p:stCondLst>
                                  <p:iterate>
                                    <p:tmAbs val="0"/>
                                  </p:iterate>
                                  <p:childTnLst>
                                    <p:animEffect transition="out" filter="dissolve">
                                      <p:cBhvr>
                                        <p:cTn id="66" dur="500" fill="hold"/>
                                        <p:tgtEl>
                                          <p:spTgt spid="785"/>
                                        </p:tgtEl>
                                      </p:cBhvr>
                                    </p:animEffect>
                                    <p:set>
                                      <p:cBhvr>
                                        <p:cTn id="67" fill="hold">
                                          <p:stCondLst>
                                            <p:cond delay="499"/>
                                          </p:stCondLst>
                                        </p:cTn>
                                        <p:tgtEl>
                                          <p:spTgt spid="785"/>
                                        </p:tgtEl>
                                        <p:attrNameLst>
                                          <p:attrName>style.visibility</p:attrName>
                                        </p:attrNameLst>
                                      </p:cBhvr>
                                      <p:to>
                                        <p:strVal val="hidden"/>
                                      </p:to>
                                    </p:set>
                                  </p:childTnLst>
                                </p:cTn>
                              </p:par>
                            </p:childTnLst>
                          </p:cTn>
                        </p:par>
                        <p:par>
                          <p:cTn id="68" fill="hold">
                            <p:stCondLst>
                              <p:cond delay="3500"/>
                            </p:stCondLst>
                            <p:childTnLst>
                              <p:par>
                                <p:cTn id="69" presetID="9" presetClass="exit" fill="hold" grpId="16" nodeType="afterEffect">
                                  <p:stCondLst>
                                    <p:cond delay="0"/>
                                  </p:stCondLst>
                                  <p:iterate>
                                    <p:tmAbs val="0"/>
                                  </p:iterate>
                                  <p:childTnLst>
                                    <p:animEffect transition="out" filter="dissolve">
                                      <p:cBhvr>
                                        <p:cTn id="70" dur="500" fill="hold"/>
                                        <p:tgtEl>
                                          <p:spTgt spid="786"/>
                                        </p:tgtEl>
                                      </p:cBhvr>
                                    </p:animEffect>
                                    <p:set>
                                      <p:cBhvr>
                                        <p:cTn id="71" fill="hold">
                                          <p:stCondLst>
                                            <p:cond delay="499"/>
                                          </p:stCondLst>
                                        </p:cTn>
                                        <p:tgtEl>
                                          <p:spTgt spid="78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17" nodeType="clickEffect">
                                  <p:stCondLst>
                                    <p:cond delay="0"/>
                                  </p:stCondLst>
                                  <p:iterate>
                                    <p:tmAbs val="0"/>
                                  </p:iterate>
                                  <p:childTnLst>
                                    <p:set>
                                      <p:cBhvr>
                                        <p:cTn id="75" fill="hold"/>
                                        <p:tgtEl>
                                          <p:spTgt spid="791"/>
                                        </p:tgtEl>
                                        <p:attrNameLst>
                                          <p:attrName>style.visibility</p:attrName>
                                        </p:attrNameLst>
                                      </p:cBhvr>
                                      <p:to>
                                        <p:strVal val="visible"/>
                                      </p:to>
                                    </p:set>
                                    <p:anim calcmode="lin" valueType="num">
                                      <p:cBhvr>
                                        <p:cTn id="76" dur="1000" fill="hold"/>
                                        <p:tgtEl>
                                          <p:spTgt spid="791"/>
                                        </p:tgtEl>
                                        <p:attrNameLst>
                                          <p:attrName>ppt_w</p:attrName>
                                        </p:attrNameLst>
                                      </p:cBhvr>
                                      <p:tavLst>
                                        <p:tav tm="0">
                                          <p:val>
                                            <p:fltVal val="0"/>
                                          </p:val>
                                        </p:tav>
                                        <p:tav tm="100000">
                                          <p:val>
                                            <p:strVal val="#ppt_w"/>
                                          </p:val>
                                        </p:tav>
                                      </p:tavLst>
                                    </p:anim>
                                    <p:anim calcmode="lin" valueType="num">
                                      <p:cBhvr>
                                        <p:cTn id="77" dur="1000" fill="hold"/>
                                        <p:tgtEl>
                                          <p:spTgt spid="791"/>
                                        </p:tgtEl>
                                        <p:attrNameLst>
                                          <p:attrName>ppt_h</p:attrName>
                                        </p:attrNameLst>
                                      </p:cBhvr>
                                      <p:tavLst>
                                        <p:tav tm="0">
                                          <p:val>
                                            <p:fltVal val="0"/>
                                          </p:val>
                                        </p:tav>
                                        <p:tav tm="100000">
                                          <p:val>
                                            <p:strVal val="#ppt_h"/>
                                          </p:val>
                                        </p:tav>
                                      </p:tavLst>
                                    </p:anim>
                                  </p:childTnLst>
                                </p:cTn>
                              </p:par>
                            </p:childTnLst>
                          </p:cTn>
                        </p:par>
                      </p:childTnLst>
                    </p:cTn>
                  </p:par>
                  <p:par>
                    <p:cTn id="78" fill="hold">
                      <p:stCondLst>
                        <p:cond delay="indefinite"/>
                      </p:stCondLst>
                      <p:childTnLst>
                        <p:par>
                          <p:cTn id="79" fill="hold">
                            <p:stCondLst>
                              <p:cond delay="0"/>
                            </p:stCondLst>
                            <p:childTnLst>
                              <p:par>
                                <p:cTn id="80" presetID="9" presetClass="exit" fill="hold" grpId="18" nodeType="clickEffect">
                                  <p:stCondLst>
                                    <p:cond delay="0"/>
                                  </p:stCondLst>
                                  <p:iterate>
                                    <p:tmAbs val="0"/>
                                  </p:iterate>
                                  <p:childTnLst>
                                    <p:animEffect transition="out" filter="dissolve">
                                      <p:cBhvr>
                                        <p:cTn id="81" dur="500" fill="hold"/>
                                        <p:tgtEl>
                                          <p:spTgt spid="791"/>
                                        </p:tgtEl>
                                      </p:cBhvr>
                                    </p:animEffect>
                                    <p:set>
                                      <p:cBhvr>
                                        <p:cTn id="82" fill="hold">
                                          <p:stCondLst>
                                            <p:cond delay="499"/>
                                          </p:stCondLst>
                                        </p:cTn>
                                        <p:tgtEl>
                                          <p:spTgt spid="791"/>
                                        </p:tgtEl>
                                        <p:attrNameLst>
                                          <p:attrName>style.visibility</p:attrName>
                                        </p:attrNameLst>
                                      </p:cBhvr>
                                      <p:to>
                                        <p:strVal val="hidden"/>
                                      </p:to>
                                    </p:set>
                                  </p:childTnLst>
                                </p:cTn>
                              </p:par>
                            </p:childTnLst>
                          </p:cTn>
                        </p:par>
                        <p:par>
                          <p:cTn id="83" fill="hold">
                            <p:stCondLst>
                              <p:cond delay="500"/>
                            </p:stCondLst>
                            <p:childTnLst>
                              <p:par>
                                <p:cTn id="84" presetID="23" presetClass="entr" presetSubtype="16" fill="hold" grpId="19" nodeType="afterEffect">
                                  <p:stCondLst>
                                    <p:cond delay="0"/>
                                  </p:stCondLst>
                                  <p:iterate>
                                    <p:tmAbs val="0"/>
                                  </p:iterate>
                                  <p:childTnLst>
                                    <p:set>
                                      <p:cBhvr>
                                        <p:cTn id="85" fill="hold"/>
                                        <p:tgtEl>
                                          <p:spTgt spid="792"/>
                                        </p:tgtEl>
                                        <p:attrNameLst>
                                          <p:attrName>style.visibility</p:attrName>
                                        </p:attrNameLst>
                                      </p:cBhvr>
                                      <p:to>
                                        <p:strVal val="visible"/>
                                      </p:to>
                                    </p:set>
                                    <p:anim calcmode="lin" valueType="num">
                                      <p:cBhvr>
                                        <p:cTn id="86" dur="1000" fill="hold"/>
                                        <p:tgtEl>
                                          <p:spTgt spid="792"/>
                                        </p:tgtEl>
                                        <p:attrNameLst>
                                          <p:attrName>ppt_w</p:attrName>
                                        </p:attrNameLst>
                                      </p:cBhvr>
                                      <p:tavLst>
                                        <p:tav tm="0">
                                          <p:val>
                                            <p:fltVal val="0"/>
                                          </p:val>
                                        </p:tav>
                                        <p:tav tm="100000">
                                          <p:val>
                                            <p:strVal val="#ppt_w"/>
                                          </p:val>
                                        </p:tav>
                                      </p:tavLst>
                                    </p:anim>
                                    <p:anim calcmode="lin" valueType="num">
                                      <p:cBhvr>
                                        <p:cTn id="87" dur="1000" fill="hold"/>
                                        <p:tgtEl>
                                          <p:spTgt spid="792"/>
                                        </p:tgtEl>
                                        <p:attrNameLst>
                                          <p:attrName>ppt_h</p:attrName>
                                        </p:attrNameLst>
                                      </p:cBhvr>
                                      <p:tavLst>
                                        <p:tav tm="0">
                                          <p:val>
                                            <p:fltVal val="0"/>
                                          </p:val>
                                        </p:tav>
                                        <p:tav tm="100000">
                                          <p:val>
                                            <p:strVal val="#ppt_h"/>
                                          </p:val>
                                        </p:tav>
                                      </p:tavLst>
                                    </p:anim>
                                  </p:childTnLst>
                                </p:cTn>
                              </p:par>
                            </p:childTnLst>
                          </p:cTn>
                        </p:par>
                        <p:par>
                          <p:cTn id="88" fill="hold">
                            <p:stCondLst>
                              <p:cond delay="1500"/>
                            </p:stCondLst>
                            <p:childTnLst>
                              <p:par>
                                <p:cTn id="89" presetID="23" presetClass="entr" presetSubtype="16" fill="hold" grpId="20" nodeType="afterEffect">
                                  <p:stCondLst>
                                    <p:cond delay="0"/>
                                  </p:stCondLst>
                                  <p:iterate>
                                    <p:tmAbs val="0"/>
                                  </p:iterate>
                                  <p:childTnLst>
                                    <p:set>
                                      <p:cBhvr>
                                        <p:cTn id="90" fill="hold"/>
                                        <p:tgtEl>
                                          <p:spTgt spid="793"/>
                                        </p:tgtEl>
                                        <p:attrNameLst>
                                          <p:attrName>style.visibility</p:attrName>
                                        </p:attrNameLst>
                                      </p:cBhvr>
                                      <p:to>
                                        <p:strVal val="visible"/>
                                      </p:to>
                                    </p:set>
                                    <p:anim calcmode="lin" valueType="num">
                                      <p:cBhvr>
                                        <p:cTn id="91" dur="1000" fill="hold"/>
                                        <p:tgtEl>
                                          <p:spTgt spid="793"/>
                                        </p:tgtEl>
                                        <p:attrNameLst>
                                          <p:attrName>ppt_w</p:attrName>
                                        </p:attrNameLst>
                                      </p:cBhvr>
                                      <p:tavLst>
                                        <p:tav tm="0">
                                          <p:val>
                                            <p:fltVal val="0"/>
                                          </p:val>
                                        </p:tav>
                                        <p:tav tm="100000">
                                          <p:val>
                                            <p:strVal val="#ppt_w"/>
                                          </p:val>
                                        </p:tav>
                                      </p:tavLst>
                                    </p:anim>
                                    <p:anim calcmode="lin" valueType="num">
                                      <p:cBhvr>
                                        <p:cTn id="92" dur="1000" fill="hold"/>
                                        <p:tgtEl>
                                          <p:spTgt spid="793"/>
                                        </p:tgtEl>
                                        <p:attrNameLst>
                                          <p:attrName>ppt_h</p:attrName>
                                        </p:attrNameLst>
                                      </p:cBhvr>
                                      <p:tavLst>
                                        <p:tav tm="0">
                                          <p:val>
                                            <p:fltVal val="0"/>
                                          </p:val>
                                        </p:tav>
                                        <p:tav tm="100000">
                                          <p:val>
                                            <p:strVal val="#ppt_h"/>
                                          </p:val>
                                        </p:tav>
                                      </p:tavLst>
                                    </p:anim>
                                  </p:childTnLst>
                                </p:cTn>
                              </p:par>
                            </p:childTnLst>
                          </p:cTn>
                        </p:par>
                        <p:par>
                          <p:cTn id="93" fill="hold">
                            <p:stCondLst>
                              <p:cond delay="2500"/>
                            </p:stCondLst>
                            <p:childTnLst>
                              <p:par>
                                <p:cTn id="94" presetID="2" presetClass="entr" presetSubtype="4" fill="hold" grpId="21" nodeType="afterEffect">
                                  <p:stCondLst>
                                    <p:cond delay="0"/>
                                  </p:stCondLst>
                                  <p:iterate>
                                    <p:tmAbs val="0"/>
                                  </p:iterate>
                                  <p:childTnLst>
                                    <p:set>
                                      <p:cBhvr>
                                        <p:cTn id="95" fill="hold"/>
                                        <p:tgtEl>
                                          <p:spTgt spid="794"/>
                                        </p:tgtEl>
                                        <p:attrNameLst>
                                          <p:attrName>style.visibility</p:attrName>
                                        </p:attrNameLst>
                                      </p:cBhvr>
                                      <p:to>
                                        <p:strVal val="visible"/>
                                      </p:to>
                                    </p:set>
                                    <p:anim calcmode="lin" valueType="num">
                                      <p:cBhvr>
                                        <p:cTn id="96" dur="1000" fill="hold"/>
                                        <p:tgtEl>
                                          <p:spTgt spid="794"/>
                                        </p:tgtEl>
                                        <p:attrNameLst>
                                          <p:attrName>ppt_x</p:attrName>
                                        </p:attrNameLst>
                                      </p:cBhvr>
                                      <p:tavLst>
                                        <p:tav tm="0">
                                          <p:val>
                                            <p:strVal val="#ppt_x"/>
                                          </p:val>
                                        </p:tav>
                                        <p:tav tm="100000">
                                          <p:val>
                                            <p:strVal val="#ppt_x"/>
                                          </p:val>
                                        </p:tav>
                                      </p:tavLst>
                                    </p:anim>
                                    <p:anim calcmode="lin" valueType="num">
                                      <p:cBhvr>
                                        <p:cTn id="97" dur="1000" fill="hold"/>
                                        <p:tgtEl>
                                          <p:spTgt spid="794"/>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 presetClass="entr" presetSubtype="32" fill="hold" grpId="22" nodeType="clickEffect">
                                  <p:stCondLst>
                                    <p:cond delay="0"/>
                                  </p:stCondLst>
                                  <p:iterate>
                                    <p:tmAbs val="0"/>
                                  </p:iterate>
                                  <p:childTnLst>
                                    <p:set>
                                      <p:cBhvr>
                                        <p:cTn id="101" fill="hold"/>
                                        <p:tgtEl>
                                          <p:spTgt spid="795"/>
                                        </p:tgtEl>
                                        <p:attrNameLst>
                                          <p:attrName>style.visibility</p:attrName>
                                        </p:attrNameLst>
                                      </p:cBhvr>
                                      <p:to>
                                        <p:strVal val="visible"/>
                                      </p:to>
                                    </p:set>
                                    <p:animEffect transition="in" filter="box(out)">
                                      <p:cBhvr>
                                        <p:cTn id="102" dur="2000"/>
                                        <p:tgtEl>
                                          <p:spTgt spid="795"/>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fill="hold" grpId="23" nodeType="clickEffect">
                                  <p:stCondLst>
                                    <p:cond delay="0"/>
                                  </p:stCondLst>
                                  <p:iterate>
                                    <p:tmAbs val="0"/>
                                  </p:iterate>
                                  <p:childTnLst>
                                    <p:set>
                                      <p:cBhvr>
                                        <p:cTn id="106" fill="hold"/>
                                        <p:tgtEl>
                                          <p:spTgt spid="796"/>
                                        </p:tgtEl>
                                        <p:attrNameLst>
                                          <p:attrName>style.visibility</p:attrName>
                                        </p:attrNameLst>
                                      </p:cBhvr>
                                      <p:to>
                                        <p:strVal val="visible"/>
                                      </p:to>
                                    </p:set>
                                    <p:animEffect transition="in" filter="dissolve">
                                      <p:cBhvr>
                                        <p:cTn id="107" dur="500"/>
                                        <p:tgtEl>
                                          <p:spTgt spid="796"/>
                                        </p:tgtEl>
                                      </p:cBhvr>
                                    </p:animEffect>
                                  </p:childTnLst>
                                </p:cTn>
                              </p:par>
                            </p:childTnLst>
                          </p:cTn>
                        </p:par>
                        <p:par>
                          <p:cTn id="108" fill="hold">
                            <p:stCondLst>
                              <p:cond delay="0"/>
                            </p:stCondLst>
                            <p:childTnLst>
                              <p:par>
                                <p:cTn id="109" presetID="6" presetClass="emph" presetSubtype="0" fill="hold" grpId="24" nodeType="afterEffect">
                                  <p:stCondLst>
                                    <p:cond delay="0"/>
                                  </p:stCondLst>
                                  <p:childTnLst>
                                    <p:animScale>
                                      <p:cBhvr>
                                        <p:cTn id="110" dur="800" fill="hold"/>
                                        <p:tgtEl>
                                          <p:spTgt spid="796"/>
                                        </p:tgtEl>
                                      </p:cBhvr>
                                      <p:by x="129999" y="129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1" animBg="1" advAuto="0"/>
      <p:bldP spid="783" grpId="9" animBg="1" advAuto="0"/>
      <p:bldP spid="784" grpId="2" animBg="1" advAuto="0"/>
      <p:bldP spid="784" grpId="10" animBg="1" advAuto="0"/>
      <p:bldP spid="785" grpId="7" animBg="1" advAuto="0"/>
      <p:bldP spid="785" grpId="15" animBg="1" advAuto="0"/>
      <p:bldP spid="786" grpId="8" animBg="1" advAuto="0"/>
      <p:bldP spid="786" grpId="16" animBg="1" advAuto="0"/>
      <p:bldP spid="787" grpId="3" animBg="1" advAuto="0"/>
      <p:bldP spid="787" grpId="11" animBg="1" advAuto="0"/>
      <p:bldP spid="788" grpId="4" animBg="1" advAuto="0"/>
      <p:bldP spid="788" grpId="12" animBg="1" advAuto="0"/>
      <p:bldP spid="789" grpId="5" animBg="1" advAuto="0"/>
      <p:bldP spid="789" grpId="13" animBg="1" advAuto="0"/>
      <p:bldP spid="790" grpId="6" animBg="1" advAuto="0"/>
      <p:bldP spid="790" grpId="14" animBg="1" advAuto="0"/>
      <p:bldP spid="791" grpId="17" animBg="1" advAuto="0"/>
      <p:bldP spid="791" grpId="18" animBg="1" advAuto="0"/>
      <p:bldP spid="792" grpId="19" animBg="1" advAuto="0"/>
      <p:bldP spid="793" grpId="20" animBg="1" advAuto="0"/>
      <p:bldP spid="794" grpId="21" animBg="1" advAuto="0"/>
      <p:bldP spid="795" grpId="22" animBg="1" advAuto="0"/>
      <p:bldP spid="796" grpId="23" animBg="1" advAuto="0"/>
      <p:bldP spid="796" grpId="24"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DISCOMFORT RELIEF  緩解不適"/>
          <p:cNvSpPr txBox="1">
            <a:spLocks noGrp="1"/>
          </p:cNvSpPr>
          <p:nvPr>
            <p:ph type="title"/>
          </p:nvPr>
        </p:nvSpPr>
        <p:spPr>
          <a:xfrm>
            <a:off x="309870" y="285244"/>
            <a:ext cx="12385060" cy="1907779"/>
          </a:xfrm>
          <a:prstGeom prst="rect">
            <a:avLst/>
          </a:prstGeom>
        </p:spPr>
        <p:txBody>
          <a:bodyPr/>
          <a:lstStyle>
            <a:lvl1pPr>
              <a:lnSpc>
                <a:spcPct val="90000"/>
              </a:lnSpc>
              <a:defRPr sz="5200" spc="520"/>
            </a:lvl1pPr>
          </a:lstStyle>
          <a:p>
            <a:r>
              <a:t>DISCOMFORT RELIEF  緩解不適</a:t>
            </a:r>
          </a:p>
        </p:txBody>
      </p:sp>
      <p:pic>
        <p:nvPicPr>
          <p:cNvPr id="805" name="Picture 2" descr="Picture 2"/>
          <p:cNvPicPr>
            <a:picLocks noChangeAspect="1"/>
          </p:cNvPicPr>
          <p:nvPr/>
        </p:nvPicPr>
        <p:blipFill>
          <a:blip r:embed="rId3"/>
          <a:stretch>
            <a:fillRect/>
          </a:stretch>
        </p:blipFill>
        <p:spPr>
          <a:xfrm>
            <a:off x="4967915" y="7927220"/>
            <a:ext cx="2547916" cy="1553168"/>
          </a:xfrm>
          <a:prstGeom prst="rect">
            <a:avLst/>
          </a:prstGeom>
          <a:ln w="12700">
            <a:miter lim="400000"/>
          </a:ln>
        </p:spPr>
      </p:pic>
      <p:pic>
        <p:nvPicPr>
          <p:cNvPr id="806" name="Picture 1" descr="Picture 1"/>
          <p:cNvPicPr>
            <a:picLocks noChangeAspect="1"/>
          </p:cNvPicPr>
          <p:nvPr/>
        </p:nvPicPr>
        <p:blipFill>
          <a:blip r:embed="rId4"/>
          <a:stretch>
            <a:fillRect/>
          </a:stretch>
        </p:blipFill>
        <p:spPr>
          <a:xfrm>
            <a:off x="3278443" y="1771800"/>
            <a:ext cx="5926860" cy="5892992"/>
          </a:xfrm>
          <a:prstGeom prst="rect">
            <a:avLst/>
          </a:prstGeom>
          <a:ln w="12700">
            <a:miter lim="400000"/>
          </a:ln>
        </p:spPr>
      </p:pic>
      <p:grpSp>
        <p:nvGrpSpPr>
          <p:cNvPr id="810" name="Group"/>
          <p:cNvGrpSpPr/>
          <p:nvPr/>
        </p:nvGrpSpPr>
        <p:grpSpPr>
          <a:xfrm>
            <a:off x="-86874" y="1384553"/>
            <a:ext cx="2277929" cy="2265165"/>
            <a:chOff x="0" y="0"/>
            <a:chExt cx="2277927" cy="2265164"/>
          </a:xfrm>
        </p:grpSpPr>
        <p:sp>
          <p:nvSpPr>
            <p:cNvPr id="807" name="Group"/>
            <p:cNvSpPr/>
            <p:nvPr/>
          </p:nvSpPr>
          <p:spPr>
            <a:xfrm rot="5400000">
              <a:off x="459920" y="25730"/>
              <a:ext cx="1358088" cy="1306627"/>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4988" y="0"/>
                  </a:lnTo>
                  <a:lnTo>
                    <a:pt x="16612" y="0"/>
                  </a:lnTo>
                  <a:lnTo>
                    <a:pt x="21600" y="10800"/>
                  </a:lnTo>
                  <a:lnTo>
                    <a:pt x="16612" y="21600"/>
                  </a:lnTo>
                  <a:lnTo>
                    <a:pt x="4988" y="21600"/>
                  </a:lnTo>
                  <a:close/>
                </a:path>
              </a:pathLst>
            </a:custGeom>
            <a:blipFill rotWithShape="1">
              <a:blip r:embed="rId5"/>
              <a:srcRect/>
              <a:tile tx="0" ty="0" sx="100000" sy="100000" flip="none" algn="tl"/>
            </a:blipFill>
            <a:ln w="63500" cap="flat">
              <a:solidFill>
                <a:srgbClr val="5CC1E8"/>
              </a:solidFill>
              <a:prstDash val="solid"/>
              <a:round/>
            </a:ln>
            <a:effectLst>
              <a:outerShdw blurRad="50800" dist="25400" dir="5400000" rotWithShape="0">
                <a:srgbClr val="000000">
                  <a:alpha val="15000"/>
                </a:srgbClr>
              </a:outerShdw>
            </a:effectLst>
          </p:spPr>
          <p:txBody>
            <a:bodyPr wrap="square" lIns="65023" tIns="65023" rIns="65023" bIns="65023" numCol="1" anchor="ctr">
              <a:noAutofit/>
            </a:bodyPr>
            <a:lstStyle/>
            <a:p>
              <a:pPr defTabSz="866986">
                <a:defRPr sz="3400">
                  <a:solidFill>
                    <a:srgbClr val="FFFFFF"/>
                  </a:solidFill>
                  <a:latin typeface="Helvetica Light"/>
                  <a:ea typeface="Helvetica Light"/>
                  <a:cs typeface="Helvetica Light"/>
                  <a:sym typeface="Helvetica Light"/>
                </a:defRPr>
              </a:pPr>
              <a:endParaRPr/>
            </a:p>
          </p:txBody>
        </p:sp>
        <p:sp>
          <p:nvSpPr>
            <p:cNvPr id="808" name="ASEA REDOX"/>
            <p:cNvSpPr txBox="1"/>
            <p:nvPr/>
          </p:nvSpPr>
          <p:spPr>
            <a:xfrm>
              <a:off x="362550" y="298316"/>
              <a:ext cx="1552828" cy="7614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lvl1pPr defTabSz="866986">
                <a:defRPr sz="2200" b="1">
                  <a:solidFill>
                    <a:srgbClr val="2A71B9"/>
                  </a:solidFill>
                  <a:latin typeface="Helvetica"/>
                  <a:ea typeface="Helvetica"/>
                  <a:cs typeface="Helvetica"/>
                  <a:sym typeface="Helvetica"/>
                </a:defRPr>
              </a:lvl1pPr>
            </a:lstStyle>
            <a:p>
              <a:r>
                <a:t>ASEA REDOX</a:t>
              </a:r>
            </a:p>
          </p:txBody>
        </p:sp>
        <p:sp>
          <p:nvSpPr>
            <p:cNvPr id="809" name="Flagship       Cellular Health…"/>
            <p:cNvSpPr txBox="1"/>
            <p:nvPr/>
          </p:nvSpPr>
          <p:spPr>
            <a:xfrm>
              <a:off x="0" y="1297723"/>
              <a:ext cx="2277928" cy="967442"/>
            </a:xfrm>
            <a:prstGeom prst="rect">
              <a:avLst/>
            </a:prstGeom>
            <a:noFill/>
            <a:ln w="12700" cap="flat">
              <a:noFill/>
              <a:miter lim="400000"/>
            </a:ln>
            <a:effectLst>
              <a:outerShdw blurRad="50800" dist="50800" dir="2825792" rotWithShape="0">
                <a:srgbClr val="FFFFFF">
                  <a:alpha val="29474"/>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3" tIns="65023" rIns="65023" bIns="65023" numCol="1" anchor="t">
              <a:noAutofit/>
            </a:bodyPr>
            <a:lstStyle/>
            <a:p>
              <a:pPr defTabSz="866986">
                <a:defRPr sz="1800" b="1">
                  <a:solidFill>
                    <a:srgbClr val="5CC1E8"/>
                  </a:solidFill>
                  <a:latin typeface="Stratum2"/>
                  <a:ea typeface="Stratum2"/>
                  <a:cs typeface="Stratum2"/>
                  <a:sym typeface="Stratum2"/>
                </a:defRPr>
              </a:pPr>
              <a:r>
                <a:t>Flagship       Cellular Health</a:t>
              </a:r>
            </a:p>
            <a:p>
              <a:pPr defTabSz="866986">
                <a:defRPr sz="1800" b="1">
                  <a:solidFill>
                    <a:srgbClr val="5CC1E8"/>
                  </a:solidFill>
                  <a:latin typeface="Stratum2"/>
                  <a:ea typeface="Stratum2"/>
                  <a:cs typeface="Stratum2"/>
                  <a:sym typeface="Stratum2"/>
                </a:defRPr>
              </a:pPr>
              <a:r>
                <a:t>Technology</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06"/>
                                        </p:tgtEl>
                                        <p:attrNameLst>
                                          <p:attrName>style.visibility</p:attrName>
                                        </p:attrNameLst>
                                      </p:cBhvr>
                                      <p:to>
                                        <p:strVal val="visible"/>
                                      </p:to>
                                    </p:set>
                                    <p:animEffect transition="in" filter="dissolve">
                                      <p:cBhvr>
                                        <p:cTn id="7" dur="500"/>
                                        <p:tgtEl>
                                          <p:spTgt spid="806"/>
                                        </p:tgtEl>
                                      </p:cBhvr>
                                    </p:animEffect>
                                  </p:childTnLst>
                                </p:cTn>
                              </p:par>
                            </p:childTnLst>
                          </p:cTn>
                        </p:par>
                        <p:par>
                          <p:cTn id="8" fill="hold">
                            <p:stCondLst>
                              <p:cond delay="500"/>
                            </p:stCondLst>
                            <p:childTnLst>
                              <p:par>
                                <p:cTn id="9" presetID="19" presetClass="entr" presetSubtype="10" fill="hold" grpId="2" nodeType="afterEffect">
                                  <p:stCondLst>
                                    <p:cond delay="0"/>
                                  </p:stCondLst>
                                  <p:iterate>
                                    <p:tmAbs val="0"/>
                                  </p:iterate>
                                  <p:childTnLst>
                                    <p:set>
                                      <p:cBhvr>
                                        <p:cTn id="10" fill="hold"/>
                                        <p:tgtEl>
                                          <p:spTgt spid="805"/>
                                        </p:tgtEl>
                                        <p:attrNameLst>
                                          <p:attrName>style.visibility</p:attrName>
                                        </p:attrNameLst>
                                      </p:cBhvr>
                                      <p:to>
                                        <p:strVal val="visible"/>
                                      </p:to>
                                    </p:set>
                                    <p:anim calcmode="lin" valueType="num">
                                      <p:cBhvr>
                                        <p:cTn id="11" dur="2000" fill="hold"/>
                                        <p:tgtEl>
                                          <p:spTgt spid="805"/>
                                        </p:tgtEl>
                                        <p:attrNameLst>
                                          <p:attrName>ppt_w</p:attrName>
                                        </p:attrNameLst>
                                      </p:cBhvr>
                                      <p:tavLst>
                                        <p:tav tm="0" fmla="#ppt_w*sin(2.5*pi*$)">
                                          <p:val>
                                            <p:fltVal val="0"/>
                                          </p:val>
                                        </p:tav>
                                        <p:tav tm="100000">
                                          <p:val>
                                            <p:fltVal val="1"/>
                                          </p:val>
                                        </p:tav>
                                      </p:tavLst>
                                    </p:anim>
                                    <p:anim calcmode="lin" valueType="num">
                                      <p:cBhvr>
                                        <p:cTn id="12" dur="2000" fill="hold"/>
                                        <p:tgtEl>
                                          <p:spTgt spid="80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 grpId="2" animBg="1" advAuto="0"/>
      <p:bldP spid="806"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Changing Lives Worldwide…"/>
          <p:cNvSpPr txBox="1">
            <a:spLocks noGrp="1"/>
          </p:cNvSpPr>
          <p:nvPr>
            <p:ph type="title"/>
          </p:nvPr>
        </p:nvSpPr>
        <p:spPr>
          <a:xfrm>
            <a:off x="688656" y="-163096"/>
            <a:ext cx="11956259" cy="3210723"/>
          </a:xfrm>
          <a:prstGeom prst="rect">
            <a:avLst/>
          </a:prstGeom>
        </p:spPr>
        <p:txBody>
          <a:bodyPr/>
          <a:lstStyle/>
          <a:p>
            <a:pPr>
              <a:defRPr sz="5500" spc="550"/>
            </a:pPr>
            <a:r>
              <a:t>Changing Lives Worldwide</a:t>
            </a:r>
          </a:p>
          <a:p>
            <a:pPr>
              <a:defRPr sz="5500" spc="550"/>
            </a:pPr>
            <a:r>
              <a:t>Global Testimonials</a:t>
            </a:r>
          </a:p>
          <a:p>
            <a:pPr>
              <a:defRPr sz="5500" spc="550"/>
            </a:pPr>
            <a:r>
              <a:rPr sz="4800" spc="480"/>
              <a:t>改善全人類的生活</a:t>
            </a:r>
            <a:r>
              <a:t> </a:t>
            </a:r>
          </a:p>
        </p:txBody>
      </p:sp>
      <p:pic>
        <p:nvPicPr>
          <p:cNvPr id="815" name="bigstock-Global-Network-Of-People-8307369.jpg" descr="bigstock-Global-Network-Of-People-8307369.jpg"/>
          <p:cNvPicPr>
            <a:picLocks noChangeAspect="1"/>
          </p:cNvPicPr>
          <p:nvPr/>
        </p:nvPicPr>
        <p:blipFill>
          <a:blip r:embed="rId3"/>
          <a:srcRect t="7681"/>
          <a:stretch>
            <a:fillRect/>
          </a:stretch>
        </p:blipFill>
        <p:spPr>
          <a:xfrm>
            <a:off x="2670968" y="3003430"/>
            <a:ext cx="7662864" cy="7074269"/>
          </a:xfrm>
          <a:custGeom>
            <a:avLst/>
            <a:gdLst/>
            <a:ahLst/>
            <a:cxnLst>
              <a:cxn ang="0">
                <a:pos x="wd2" y="hd2"/>
              </a:cxn>
              <a:cxn ang="5400000">
                <a:pos x="wd2" y="hd2"/>
              </a:cxn>
              <a:cxn ang="10800000">
                <a:pos x="wd2" y="hd2"/>
              </a:cxn>
              <a:cxn ang="16200000">
                <a:pos x="wd2" y="hd2"/>
              </a:cxn>
            </a:cxnLst>
            <a:rect l="0" t="0" r="r" b="b"/>
            <a:pathLst>
              <a:path w="21600" h="21574" extrusionOk="0">
                <a:moveTo>
                  <a:pt x="10562" y="2"/>
                </a:moveTo>
                <a:cubicBezTo>
                  <a:pt x="10410" y="6"/>
                  <a:pt x="10262" y="15"/>
                  <a:pt x="10122" y="29"/>
                </a:cubicBezTo>
                <a:cubicBezTo>
                  <a:pt x="8271" y="213"/>
                  <a:pt x="6654" y="879"/>
                  <a:pt x="5229" y="2044"/>
                </a:cubicBezTo>
                <a:cubicBezTo>
                  <a:pt x="4834" y="2366"/>
                  <a:pt x="4135" y="3093"/>
                  <a:pt x="3771" y="3557"/>
                </a:cubicBezTo>
                <a:cubicBezTo>
                  <a:pt x="3768" y="3561"/>
                  <a:pt x="3764" y="3564"/>
                  <a:pt x="3761" y="3568"/>
                </a:cubicBezTo>
                <a:cubicBezTo>
                  <a:pt x="3762" y="3587"/>
                  <a:pt x="3753" y="3602"/>
                  <a:pt x="3732" y="3620"/>
                </a:cubicBezTo>
                <a:cubicBezTo>
                  <a:pt x="3702" y="3645"/>
                  <a:pt x="3634" y="3744"/>
                  <a:pt x="3580" y="3840"/>
                </a:cubicBezTo>
                <a:cubicBezTo>
                  <a:pt x="3526" y="3936"/>
                  <a:pt x="3407" y="4122"/>
                  <a:pt x="3316" y="4254"/>
                </a:cubicBezTo>
                <a:cubicBezTo>
                  <a:pt x="3147" y="4497"/>
                  <a:pt x="2695" y="5268"/>
                  <a:pt x="2695" y="5314"/>
                </a:cubicBezTo>
                <a:cubicBezTo>
                  <a:pt x="2695" y="5328"/>
                  <a:pt x="2603" y="5547"/>
                  <a:pt x="2490" y="5798"/>
                </a:cubicBezTo>
                <a:cubicBezTo>
                  <a:pt x="2378" y="6050"/>
                  <a:pt x="2281" y="6285"/>
                  <a:pt x="2277" y="6320"/>
                </a:cubicBezTo>
                <a:cubicBezTo>
                  <a:pt x="2272" y="6355"/>
                  <a:pt x="2255" y="6397"/>
                  <a:pt x="2240" y="6413"/>
                </a:cubicBezTo>
                <a:cubicBezTo>
                  <a:pt x="2224" y="6430"/>
                  <a:pt x="2213" y="6489"/>
                  <a:pt x="2213" y="6544"/>
                </a:cubicBezTo>
                <a:cubicBezTo>
                  <a:pt x="2213" y="6600"/>
                  <a:pt x="2177" y="6665"/>
                  <a:pt x="2131" y="6692"/>
                </a:cubicBezTo>
                <a:cubicBezTo>
                  <a:pt x="2114" y="6701"/>
                  <a:pt x="2103" y="6712"/>
                  <a:pt x="2092" y="6723"/>
                </a:cubicBezTo>
                <a:cubicBezTo>
                  <a:pt x="2093" y="6781"/>
                  <a:pt x="2078" y="6875"/>
                  <a:pt x="2044" y="7028"/>
                </a:cubicBezTo>
                <a:cubicBezTo>
                  <a:pt x="1909" y="7627"/>
                  <a:pt x="1883" y="7755"/>
                  <a:pt x="1876" y="7866"/>
                </a:cubicBezTo>
                <a:cubicBezTo>
                  <a:pt x="1872" y="7926"/>
                  <a:pt x="1855" y="7997"/>
                  <a:pt x="1838" y="8027"/>
                </a:cubicBezTo>
                <a:cubicBezTo>
                  <a:pt x="1821" y="8056"/>
                  <a:pt x="1799" y="8193"/>
                  <a:pt x="1790" y="8332"/>
                </a:cubicBezTo>
                <a:cubicBezTo>
                  <a:pt x="1781" y="8470"/>
                  <a:pt x="1770" y="8588"/>
                  <a:pt x="1766" y="8594"/>
                </a:cubicBezTo>
                <a:cubicBezTo>
                  <a:pt x="1746" y="8626"/>
                  <a:pt x="1690" y="9177"/>
                  <a:pt x="1676" y="9475"/>
                </a:cubicBezTo>
                <a:cubicBezTo>
                  <a:pt x="1673" y="9532"/>
                  <a:pt x="1665" y="9570"/>
                  <a:pt x="1652" y="9593"/>
                </a:cubicBezTo>
                <a:cubicBezTo>
                  <a:pt x="1658" y="9689"/>
                  <a:pt x="1664" y="9789"/>
                  <a:pt x="1669" y="9911"/>
                </a:cubicBezTo>
                <a:cubicBezTo>
                  <a:pt x="1705" y="10753"/>
                  <a:pt x="1717" y="10945"/>
                  <a:pt x="1753" y="11238"/>
                </a:cubicBezTo>
                <a:cubicBezTo>
                  <a:pt x="1770" y="11374"/>
                  <a:pt x="1778" y="11497"/>
                  <a:pt x="1779" y="11601"/>
                </a:cubicBezTo>
                <a:cubicBezTo>
                  <a:pt x="1799" y="11680"/>
                  <a:pt x="1820" y="11781"/>
                  <a:pt x="1847" y="11913"/>
                </a:cubicBezTo>
                <a:cubicBezTo>
                  <a:pt x="1982" y="12583"/>
                  <a:pt x="2385" y="13847"/>
                  <a:pt x="2513" y="14000"/>
                </a:cubicBezTo>
                <a:cubicBezTo>
                  <a:pt x="2547" y="14040"/>
                  <a:pt x="2574" y="14115"/>
                  <a:pt x="2574" y="14166"/>
                </a:cubicBezTo>
                <a:cubicBezTo>
                  <a:pt x="2574" y="14216"/>
                  <a:pt x="2592" y="14269"/>
                  <a:pt x="2614" y="14284"/>
                </a:cubicBezTo>
                <a:cubicBezTo>
                  <a:pt x="2649" y="14307"/>
                  <a:pt x="2657" y="14338"/>
                  <a:pt x="2644" y="14376"/>
                </a:cubicBezTo>
                <a:cubicBezTo>
                  <a:pt x="2686" y="14457"/>
                  <a:pt x="2729" y="14534"/>
                  <a:pt x="2755" y="14567"/>
                </a:cubicBezTo>
                <a:cubicBezTo>
                  <a:pt x="2783" y="14603"/>
                  <a:pt x="2848" y="14721"/>
                  <a:pt x="2897" y="14829"/>
                </a:cubicBezTo>
                <a:cubicBezTo>
                  <a:pt x="2947" y="14936"/>
                  <a:pt x="3032" y="15082"/>
                  <a:pt x="3087" y="15152"/>
                </a:cubicBezTo>
                <a:cubicBezTo>
                  <a:pt x="3166" y="15254"/>
                  <a:pt x="3189" y="15314"/>
                  <a:pt x="3092" y="15349"/>
                </a:cubicBezTo>
                <a:cubicBezTo>
                  <a:pt x="3113" y="15356"/>
                  <a:pt x="3129" y="15364"/>
                  <a:pt x="3139" y="15373"/>
                </a:cubicBezTo>
                <a:cubicBezTo>
                  <a:pt x="3175" y="15409"/>
                  <a:pt x="3225" y="15438"/>
                  <a:pt x="3251" y="15438"/>
                </a:cubicBezTo>
                <a:cubicBezTo>
                  <a:pt x="3277" y="15438"/>
                  <a:pt x="3326" y="15511"/>
                  <a:pt x="3361" y="15601"/>
                </a:cubicBezTo>
                <a:cubicBezTo>
                  <a:pt x="3395" y="15691"/>
                  <a:pt x="3493" y="15843"/>
                  <a:pt x="3578" y="15939"/>
                </a:cubicBezTo>
                <a:cubicBezTo>
                  <a:pt x="3662" y="16034"/>
                  <a:pt x="3737" y="16136"/>
                  <a:pt x="3745" y="16164"/>
                </a:cubicBezTo>
                <a:cubicBezTo>
                  <a:pt x="3754" y="16192"/>
                  <a:pt x="3887" y="16366"/>
                  <a:pt x="4041" y="16551"/>
                </a:cubicBezTo>
                <a:cubicBezTo>
                  <a:pt x="4195" y="16736"/>
                  <a:pt x="4325" y="16913"/>
                  <a:pt x="4329" y="16944"/>
                </a:cubicBezTo>
                <a:cubicBezTo>
                  <a:pt x="4335" y="16985"/>
                  <a:pt x="4327" y="17013"/>
                  <a:pt x="4297" y="17035"/>
                </a:cubicBezTo>
                <a:cubicBezTo>
                  <a:pt x="4307" y="17038"/>
                  <a:pt x="4314" y="17042"/>
                  <a:pt x="4317" y="17045"/>
                </a:cubicBezTo>
                <a:cubicBezTo>
                  <a:pt x="4341" y="17071"/>
                  <a:pt x="4399" y="17092"/>
                  <a:pt x="4447" y="17092"/>
                </a:cubicBezTo>
                <a:cubicBezTo>
                  <a:pt x="4494" y="17092"/>
                  <a:pt x="4567" y="17132"/>
                  <a:pt x="4609" y="17183"/>
                </a:cubicBezTo>
                <a:cubicBezTo>
                  <a:pt x="4752" y="17354"/>
                  <a:pt x="5368" y="17862"/>
                  <a:pt x="5793" y="18160"/>
                </a:cubicBezTo>
                <a:cubicBezTo>
                  <a:pt x="6496" y="18653"/>
                  <a:pt x="7238" y="19028"/>
                  <a:pt x="8078" y="19313"/>
                </a:cubicBezTo>
                <a:cubicBezTo>
                  <a:pt x="8271" y="19379"/>
                  <a:pt x="8437" y="19441"/>
                  <a:pt x="8479" y="19462"/>
                </a:cubicBezTo>
                <a:cubicBezTo>
                  <a:pt x="8549" y="19482"/>
                  <a:pt x="8622" y="19499"/>
                  <a:pt x="8695" y="19518"/>
                </a:cubicBezTo>
                <a:cubicBezTo>
                  <a:pt x="8718" y="19522"/>
                  <a:pt x="8741" y="19526"/>
                  <a:pt x="8762" y="19535"/>
                </a:cubicBezTo>
                <a:cubicBezTo>
                  <a:pt x="8911" y="19572"/>
                  <a:pt x="9058" y="19604"/>
                  <a:pt x="9206" y="19634"/>
                </a:cubicBezTo>
                <a:cubicBezTo>
                  <a:pt x="9217" y="19635"/>
                  <a:pt x="9228" y="19638"/>
                  <a:pt x="9238" y="19641"/>
                </a:cubicBezTo>
                <a:cubicBezTo>
                  <a:pt x="9450" y="19683"/>
                  <a:pt x="9656" y="19718"/>
                  <a:pt x="9835" y="19738"/>
                </a:cubicBezTo>
                <a:cubicBezTo>
                  <a:pt x="10799" y="19843"/>
                  <a:pt x="11821" y="19775"/>
                  <a:pt x="12776" y="19552"/>
                </a:cubicBezTo>
                <a:cubicBezTo>
                  <a:pt x="12779" y="19550"/>
                  <a:pt x="12782" y="19550"/>
                  <a:pt x="12786" y="19549"/>
                </a:cubicBezTo>
                <a:cubicBezTo>
                  <a:pt x="12824" y="19540"/>
                  <a:pt x="12860" y="19529"/>
                  <a:pt x="12898" y="19520"/>
                </a:cubicBezTo>
                <a:cubicBezTo>
                  <a:pt x="12914" y="19499"/>
                  <a:pt x="12946" y="19490"/>
                  <a:pt x="12974" y="19501"/>
                </a:cubicBezTo>
                <a:cubicBezTo>
                  <a:pt x="13001" y="19494"/>
                  <a:pt x="13028" y="19487"/>
                  <a:pt x="13055" y="19480"/>
                </a:cubicBezTo>
                <a:cubicBezTo>
                  <a:pt x="13069" y="19456"/>
                  <a:pt x="13106" y="19446"/>
                  <a:pt x="13136" y="19458"/>
                </a:cubicBezTo>
                <a:cubicBezTo>
                  <a:pt x="13137" y="19459"/>
                  <a:pt x="13137" y="19458"/>
                  <a:pt x="13138" y="19458"/>
                </a:cubicBezTo>
                <a:cubicBezTo>
                  <a:pt x="13164" y="19451"/>
                  <a:pt x="13191" y="19444"/>
                  <a:pt x="13216" y="19437"/>
                </a:cubicBezTo>
                <a:cubicBezTo>
                  <a:pt x="13230" y="19413"/>
                  <a:pt x="13262" y="19403"/>
                  <a:pt x="13290" y="19412"/>
                </a:cubicBezTo>
                <a:cubicBezTo>
                  <a:pt x="13369" y="19388"/>
                  <a:pt x="13448" y="19364"/>
                  <a:pt x="13526" y="19337"/>
                </a:cubicBezTo>
                <a:cubicBezTo>
                  <a:pt x="13567" y="19320"/>
                  <a:pt x="13761" y="19242"/>
                  <a:pt x="13977" y="19157"/>
                </a:cubicBezTo>
                <a:cubicBezTo>
                  <a:pt x="16032" y="18349"/>
                  <a:pt x="17817" y="16669"/>
                  <a:pt x="18863" y="14577"/>
                </a:cubicBezTo>
                <a:cubicBezTo>
                  <a:pt x="18877" y="14537"/>
                  <a:pt x="18895" y="14494"/>
                  <a:pt x="18916" y="14451"/>
                </a:cubicBezTo>
                <a:cubicBezTo>
                  <a:pt x="19039" y="14204"/>
                  <a:pt x="19300" y="13540"/>
                  <a:pt x="19429" y="13146"/>
                </a:cubicBezTo>
                <a:cubicBezTo>
                  <a:pt x="19739" y="12195"/>
                  <a:pt x="19904" y="11224"/>
                  <a:pt x="19939" y="10138"/>
                </a:cubicBezTo>
                <a:cubicBezTo>
                  <a:pt x="19947" y="9869"/>
                  <a:pt x="19960" y="9689"/>
                  <a:pt x="19975" y="9557"/>
                </a:cubicBezTo>
                <a:cubicBezTo>
                  <a:pt x="19966" y="9531"/>
                  <a:pt x="19957" y="9510"/>
                  <a:pt x="19948" y="9500"/>
                </a:cubicBezTo>
                <a:cubicBezTo>
                  <a:pt x="19927" y="9477"/>
                  <a:pt x="19910" y="9349"/>
                  <a:pt x="19910" y="9216"/>
                </a:cubicBezTo>
                <a:cubicBezTo>
                  <a:pt x="19909" y="9012"/>
                  <a:pt x="19869" y="8641"/>
                  <a:pt x="19815" y="8263"/>
                </a:cubicBezTo>
                <a:cubicBezTo>
                  <a:pt x="19797" y="8219"/>
                  <a:pt x="19783" y="8163"/>
                  <a:pt x="19775" y="8099"/>
                </a:cubicBezTo>
                <a:cubicBezTo>
                  <a:pt x="19693" y="7453"/>
                  <a:pt x="19214" y="5849"/>
                  <a:pt x="19039" y="5639"/>
                </a:cubicBezTo>
                <a:cubicBezTo>
                  <a:pt x="19006" y="5599"/>
                  <a:pt x="18975" y="5540"/>
                  <a:pt x="18971" y="5508"/>
                </a:cubicBezTo>
                <a:cubicBezTo>
                  <a:pt x="18969" y="5492"/>
                  <a:pt x="18962" y="5471"/>
                  <a:pt x="18958" y="5452"/>
                </a:cubicBezTo>
                <a:cubicBezTo>
                  <a:pt x="18945" y="5441"/>
                  <a:pt x="18934" y="5428"/>
                  <a:pt x="18924" y="5412"/>
                </a:cubicBezTo>
                <a:cubicBezTo>
                  <a:pt x="18892" y="5362"/>
                  <a:pt x="18865" y="5339"/>
                  <a:pt x="18865" y="5359"/>
                </a:cubicBezTo>
                <a:cubicBezTo>
                  <a:pt x="18865" y="5379"/>
                  <a:pt x="18838" y="5371"/>
                  <a:pt x="18804" y="5341"/>
                </a:cubicBezTo>
                <a:cubicBezTo>
                  <a:pt x="18769" y="5309"/>
                  <a:pt x="18750" y="5239"/>
                  <a:pt x="18758" y="5173"/>
                </a:cubicBezTo>
                <a:cubicBezTo>
                  <a:pt x="18759" y="5168"/>
                  <a:pt x="18758" y="5161"/>
                  <a:pt x="18758" y="5156"/>
                </a:cubicBezTo>
                <a:cubicBezTo>
                  <a:pt x="18740" y="5133"/>
                  <a:pt x="18725" y="5105"/>
                  <a:pt x="18724" y="5080"/>
                </a:cubicBezTo>
                <a:cubicBezTo>
                  <a:pt x="18721" y="5017"/>
                  <a:pt x="18610" y="4775"/>
                  <a:pt x="18593" y="4794"/>
                </a:cubicBezTo>
                <a:cubicBezTo>
                  <a:pt x="18582" y="4806"/>
                  <a:pt x="18538" y="4796"/>
                  <a:pt x="18496" y="4771"/>
                </a:cubicBezTo>
                <a:cubicBezTo>
                  <a:pt x="18410" y="4721"/>
                  <a:pt x="18416" y="4623"/>
                  <a:pt x="18506" y="4623"/>
                </a:cubicBezTo>
                <a:cubicBezTo>
                  <a:pt x="18512" y="4623"/>
                  <a:pt x="18518" y="4621"/>
                  <a:pt x="18524" y="4620"/>
                </a:cubicBezTo>
                <a:cubicBezTo>
                  <a:pt x="18522" y="4611"/>
                  <a:pt x="18522" y="4603"/>
                  <a:pt x="18526" y="4597"/>
                </a:cubicBezTo>
                <a:cubicBezTo>
                  <a:pt x="18538" y="4575"/>
                  <a:pt x="18511" y="4558"/>
                  <a:pt x="18467" y="4558"/>
                </a:cubicBezTo>
                <a:cubicBezTo>
                  <a:pt x="18422" y="4558"/>
                  <a:pt x="18366" y="4519"/>
                  <a:pt x="18342" y="4471"/>
                </a:cubicBezTo>
                <a:cubicBezTo>
                  <a:pt x="18319" y="4423"/>
                  <a:pt x="18311" y="4384"/>
                  <a:pt x="18327" y="4384"/>
                </a:cubicBezTo>
                <a:cubicBezTo>
                  <a:pt x="18342" y="4384"/>
                  <a:pt x="18321" y="4344"/>
                  <a:pt x="18280" y="4295"/>
                </a:cubicBezTo>
                <a:cubicBezTo>
                  <a:pt x="18239" y="4246"/>
                  <a:pt x="18200" y="4163"/>
                  <a:pt x="18192" y="4110"/>
                </a:cubicBezTo>
                <a:cubicBezTo>
                  <a:pt x="18185" y="4057"/>
                  <a:pt x="18154" y="3993"/>
                  <a:pt x="18123" y="3968"/>
                </a:cubicBezTo>
                <a:cubicBezTo>
                  <a:pt x="18092" y="3943"/>
                  <a:pt x="17960" y="3768"/>
                  <a:pt x="17828" y="3577"/>
                </a:cubicBezTo>
                <a:cubicBezTo>
                  <a:pt x="17737" y="3446"/>
                  <a:pt x="17626" y="3304"/>
                  <a:pt x="17528" y="3185"/>
                </a:cubicBezTo>
                <a:cubicBezTo>
                  <a:pt x="17185" y="2804"/>
                  <a:pt x="16687" y="2294"/>
                  <a:pt x="16655" y="2315"/>
                </a:cubicBezTo>
                <a:cubicBezTo>
                  <a:pt x="16635" y="2329"/>
                  <a:pt x="16520" y="2236"/>
                  <a:pt x="16398" y="2111"/>
                </a:cubicBezTo>
                <a:cubicBezTo>
                  <a:pt x="15954" y="1651"/>
                  <a:pt x="15168" y="1140"/>
                  <a:pt x="14413" y="819"/>
                </a:cubicBezTo>
                <a:cubicBezTo>
                  <a:pt x="14174" y="717"/>
                  <a:pt x="13867" y="586"/>
                  <a:pt x="13731" y="529"/>
                </a:cubicBezTo>
                <a:cubicBezTo>
                  <a:pt x="12909" y="181"/>
                  <a:pt x="11622" y="-26"/>
                  <a:pt x="10562" y="2"/>
                </a:cubicBezTo>
                <a:close/>
                <a:moveTo>
                  <a:pt x="13385" y="21167"/>
                </a:moveTo>
                <a:cubicBezTo>
                  <a:pt x="11428" y="21167"/>
                  <a:pt x="9219" y="21169"/>
                  <a:pt x="7230" y="21172"/>
                </a:cubicBezTo>
                <a:lnTo>
                  <a:pt x="1" y="21183"/>
                </a:lnTo>
                <a:lnTo>
                  <a:pt x="0" y="21378"/>
                </a:lnTo>
                <a:lnTo>
                  <a:pt x="0" y="21428"/>
                </a:lnTo>
                <a:lnTo>
                  <a:pt x="0" y="21574"/>
                </a:lnTo>
                <a:lnTo>
                  <a:pt x="10800" y="21574"/>
                </a:lnTo>
                <a:lnTo>
                  <a:pt x="21600" y="21574"/>
                </a:lnTo>
                <a:lnTo>
                  <a:pt x="21600" y="21442"/>
                </a:lnTo>
                <a:lnTo>
                  <a:pt x="21597" y="21183"/>
                </a:lnTo>
                <a:lnTo>
                  <a:pt x="18030" y="21172"/>
                </a:lnTo>
                <a:cubicBezTo>
                  <a:pt x="17048" y="21169"/>
                  <a:pt x="15343" y="21167"/>
                  <a:pt x="13385" y="21167"/>
                </a:cubicBezTo>
                <a:close/>
              </a:path>
            </a:pathLst>
          </a:custGeom>
          <a:ln w="25400">
            <a:miter lim="400000"/>
          </a:ln>
          <a:effectLst>
            <a:outerShdw blurRad="127000" dist="76200" dir="2974802" rotWithShape="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815"/>
                                        </p:tgtEl>
                                        <p:attrNameLst>
                                          <p:attrName>style.visibility</p:attrName>
                                        </p:attrNameLst>
                                      </p:cBhvr>
                                      <p:to>
                                        <p:strVal val="visible"/>
                                      </p:to>
                                    </p:set>
                                    <p:animEffect transition="in" filter="box(out)">
                                      <p:cBhvr>
                                        <p:cTn id="7" dur="1000"/>
                                        <p:tgtEl>
                                          <p:spTgt spid="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 name="iStock42953536_M blue sky water reflection.jpg" descr="iStock42953536_M blue sky water reflection.jpg"/>
          <p:cNvPicPr>
            <a:picLocks/>
          </p:cNvPicPr>
          <p:nvPr/>
        </p:nvPicPr>
        <p:blipFill>
          <a:blip r:embed="rId3"/>
          <a:stretch>
            <a:fillRect/>
          </a:stretch>
        </p:blipFill>
        <p:spPr>
          <a:xfrm>
            <a:off x="-9263" y="-5465"/>
            <a:ext cx="13023327" cy="9764530"/>
          </a:xfrm>
          <a:prstGeom prst="rect">
            <a:avLst/>
          </a:prstGeom>
          <a:ln w="12700">
            <a:miter lim="400000"/>
          </a:ln>
        </p:spPr>
      </p:pic>
      <p:sp>
        <p:nvSpPr>
          <p:cNvPr id="820" name="ASEA products are not intended to treat, cure, or prevent any disease or medical condition.…"/>
          <p:cNvSpPr txBox="1"/>
          <p:nvPr/>
        </p:nvSpPr>
        <p:spPr>
          <a:xfrm>
            <a:off x="3193170" y="3993110"/>
            <a:ext cx="6618460" cy="4629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nchor="ctr">
            <a:spAutoFit/>
          </a:bodyPr>
          <a:lstStyle/>
          <a:p>
            <a:pPr defTabSz="308074">
              <a:defRPr sz="4000">
                <a:solidFill>
                  <a:srgbClr val="FFFFFF"/>
                </a:solidFill>
                <a:latin typeface="Helvetica"/>
                <a:ea typeface="Helvetica"/>
                <a:cs typeface="Helvetica"/>
                <a:sym typeface="Helvetica"/>
              </a:defRPr>
            </a:pPr>
            <a:r>
              <a:t>ASEA products are not intended to treat, cure, or prevent any disease or medical condition.</a:t>
            </a:r>
          </a:p>
          <a:p>
            <a:pPr defTabSz="308074">
              <a:defRPr sz="4000">
                <a:solidFill>
                  <a:srgbClr val="FFFFFF"/>
                </a:solidFill>
                <a:latin typeface="Helvetica"/>
                <a:ea typeface="Helvetica"/>
                <a:cs typeface="Helvetica"/>
                <a:sym typeface="Helvetica"/>
              </a:defRPr>
            </a:pPr>
            <a:r>
              <a:t>ASEA 及 Renu28 不用於診斷，治療，治癒，或預防任何疾病及就醫狀況。</a:t>
            </a:r>
          </a:p>
        </p:txBody>
      </p:sp>
      <p:pic>
        <p:nvPicPr>
          <p:cNvPr id="821" name="ASEA_new_Logo1_Blue_large.png" descr="ASEA_new_Logo1_Blue_large.png"/>
          <p:cNvPicPr>
            <a:picLocks noChangeAspect="1"/>
          </p:cNvPicPr>
          <p:nvPr/>
        </p:nvPicPr>
        <p:blipFill>
          <a:blip r:embed="rId4"/>
          <a:stretch>
            <a:fillRect/>
          </a:stretch>
        </p:blipFill>
        <p:spPr>
          <a:xfrm>
            <a:off x="4185354" y="1329266"/>
            <a:ext cx="4634093" cy="15165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Established company yet new…"/>
          <p:cNvSpPr txBox="1">
            <a:spLocks noGrp="1"/>
          </p:cNvSpPr>
          <p:nvPr>
            <p:ph type="body" idx="4294967295"/>
          </p:nvPr>
        </p:nvSpPr>
        <p:spPr>
          <a:xfrm>
            <a:off x="498681" y="2877948"/>
            <a:ext cx="12007438" cy="5296748"/>
          </a:xfrm>
          <a:prstGeom prst="rect">
            <a:avLst/>
          </a:prstGeom>
        </p:spPr>
        <p:txBody>
          <a:bodyPr lIns="65023" tIns="65023" rIns="65023" bIns="65023">
            <a:normAutofit/>
          </a:bodyPr>
          <a:lstStyle/>
          <a:p>
            <a:pPr marL="1023111" lvl="1" indent="-849375" defTabSz="446126">
              <a:spcBef>
                <a:spcPts val="800"/>
              </a:spcBef>
              <a:buClr>
                <a:srgbClr val="39508A"/>
              </a:buClr>
              <a:buChar char="•"/>
              <a:defRPr sz="2584">
                <a:uFillTx/>
                <a:latin typeface="Trebuchet MS"/>
                <a:ea typeface="Trebuchet MS"/>
                <a:cs typeface="Trebuchet MS"/>
                <a:sym typeface="Trebuchet MS"/>
              </a:defRPr>
            </a:pPr>
            <a:r>
              <a:rPr sz="3343">
                <a:solidFill>
                  <a:srgbClr val="39508A"/>
                </a:solidFill>
                <a:latin typeface="Calibri"/>
                <a:ea typeface="Calibri"/>
                <a:cs typeface="Calibri"/>
                <a:sym typeface="Calibri"/>
              </a:rPr>
              <a:t>Established company yet new </a:t>
            </a:r>
          </a:p>
          <a:p>
            <a:pPr marL="1023111" lvl="1" indent="-849375" defTabSz="446126">
              <a:spcBef>
                <a:spcPts val="800"/>
              </a:spcBef>
              <a:buClr>
                <a:srgbClr val="39508A"/>
              </a:buClr>
              <a:buChar char="•"/>
              <a:defRPr sz="2584">
                <a:uFillTx/>
                <a:latin typeface="Trebuchet MS"/>
                <a:ea typeface="Trebuchet MS"/>
                <a:cs typeface="Trebuchet MS"/>
                <a:sym typeface="Trebuchet MS"/>
              </a:defRPr>
            </a:pPr>
            <a:r>
              <a:rPr sz="3343">
                <a:solidFill>
                  <a:srgbClr val="39508A"/>
                </a:solidFill>
                <a:latin typeface="Calibri"/>
                <a:ea typeface="Calibri"/>
                <a:cs typeface="Calibri"/>
                <a:sym typeface="Calibri"/>
              </a:rPr>
              <a:t>正處穩定爆發期的嶄新公司</a:t>
            </a:r>
          </a:p>
          <a:p>
            <a:pPr marL="1023111" lvl="1" indent="-849375" defTabSz="446126">
              <a:spcBef>
                <a:spcPts val="800"/>
              </a:spcBef>
              <a:buClr>
                <a:srgbClr val="39508A"/>
              </a:buClr>
              <a:buChar char="•"/>
              <a:defRPr sz="2584">
                <a:uFillTx/>
                <a:latin typeface="Trebuchet MS"/>
                <a:ea typeface="Trebuchet MS"/>
                <a:cs typeface="Trebuchet MS"/>
                <a:sym typeface="Trebuchet MS"/>
              </a:defRPr>
            </a:pPr>
            <a:r>
              <a:rPr sz="3343">
                <a:solidFill>
                  <a:srgbClr val="39508A"/>
                </a:solidFill>
                <a:latin typeface="Calibri"/>
                <a:ea typeface="Calibri"/>
                <a:cs typeface="Calibri"/>
                <a:sym typeface="Calibri"/>
              </a:rPr>
              <a:t>34 markets and expanding</a:t>
            </a:r>
          </a:p>
          <a:p>
            <a:pPr marL="1023111" lvl="1" indent="-849375" defTabSz="446126">
              <a:spcBef>
                <a:spcPts val="800"/>
              </a:spcBef>
              <a:buClr>
                <a:srgbClr val="39508A"/>
              </a:buClr>
              <a:buChar char="•"/>
              <a:defRPr sz="2584">
                <a:uFillTx/>
                <a:latin typeface="Trebuchet MS"/>
                <a:ea typeface="Trebuchet MS"/>
                <a:cs typeface="Trebuchet MS"/>
                <a:sym typeface="Trebuchet MS"/>
              </a:defRPr>
            </a:pPr>
            <a:r>
              <a:rPr sz="3343">
                <a:solidFill>
                  <a:srgbClr val="39508A"/>
                </a:solidFill>
                <a:latin typeface="Calibri"/>
                <a:ea typeface="Calibri"/>
                <a:cs typeface="Calibri"/>
                <a:sym typeface="Calibri"/>
              </a:rPr>
              <a:t>全球34個市場，且持續擴張中</a:t>
            </a:r>
          </a:p>
          <a:p>
            <a:pPr marL="1023111" lvl="1" indent="-849375" defTabSz="446126">
              <a:spcBef>
                <a:spcPts val="800"/>
              </a:spcBef>
              <a:buClr>
                <a:srgbClr val="39508A"/>
              </a:buClr>
              <a:buChar char="•"/>
              <a:defRPr sz="2584">
                <a:uFillTx/>
                <a:latin typeface="Trebuchet MS"/>
                <a:ea typeface="Trebuchet MS"/>
                <a:cs typeface="Trebuchet MS"/>
                <a:sym typeface="Trebuchet MS"/>
              </a:defRPr>
            </a:pPr>
            <a:r>
              <a:rPr sz="3343">
                <a:solidFill>
                  <a:srgbClr val="39508A"/>
                </a:solidFill>
                <a:latin typeface="Calibri"/>
                <a:ea typeface="Calibri"/>
                <a:cs typeface="Calibri"/>
                <a:sym typeface="Calibri"/>
              </a:rPr>
              <a:t>Growth is accelerating </a:t>
            </a:r>
          </a:p>
          <a:p>
            <a:pPr marL="1023111" lvl="1" indent="-849375" defTabSz="446126">
              <a:spcBef>
                <a:spcPts val="800"/>
              </a:spcBef>
              <a:buClr>
                <a:srgbClr val="39508A"/>
              </a:buClr>
              <a:buChar char="•"/>
              <a:defRPr sz="2584">
                <a:uFillTx/>
                <a:latin typeface="Trebuchet MS"/>
                <a:ea typeface="Trebuchet MS"/>
                <a:cs typeface="Trebuchet MS"/>
                <a:sym typeface="Trebuchet MS"/>
              </a:defRPr>
            </a:pPr>
            <a:r>
              <a:rPr sz="3343">
                <a:solidFill>
                  <a:srgbClr val="39508A"/>
                </a:solidFill>
                <a:latin typeface="Calibri"/>
                <a:ea typeface="Calibri"/>
                <a:cs typeface="Calibri"/>
                <a:sym typeface="Calibri"/>
              </a:rPr>
              <a:t>加速成長中</a:t>
            </a:r>
          </a:p>
          <a:p>
            <a:pPr marL="1023111" lvl="1" indent="-849375" defTabSz="446126">
              <a:spcBef>
                <a:spcPts val="800"/>
              </a:spcBef>
              <a:buClr>
                <a:srgbClr val="39508A"/>
              </a:buClr>
              <a:buChar char="•"/>
              <a:defRPr sz="2584">
                <a:uFillTx/>
                <a:latin typeface="Trebuchet MS"/>
                <a:ea typeface="Trebuchet MS"/>
                <a:cs typeface="Trebuchet MS"/>
                <a:sym typeface="Trebuchet MS"/>
              </a:defRPr>
            </a:pPr>
            <a:r>
              <a:rPr sz="3343">
                <a:solidFill>
                  <a:srgbClr val="39508A"/>
                </a:solidFill>
                <a:latin typeface="Calibri"/>
                <a:ea typeface="Calibri"/>
                <a:cs typeface="Calibri"/>
                <a:sym typeface="Calibri"/>
              </a:rPr>
              <a:t>DSN Top 100 Company </a:t>
            </a:r>
          </a:p>
          <a:p>
            <a:pPr marL="1023111" lvl="1" indent="-849375" defTabSz="446126">
              <a:spcBef>
                <a:spcPts val="800"/>
              </a:spcBef>
              <a:buClr>
                <a:srgbClr val="39508A"/>
              </a:buClr>
              <a:buChar char="•"/>
              <a:defRPr sz="2584">
                <a:uFillTx/>
                <a:latin typeface="Trebuchet MS"/>
                <a:ea typeface="Trebuchet MS"/>
                <a:cs typeface="Trebuchet MS"/>
                <a:sym typeface="Trebuchet MS"/>
              </a:defRPr>
            </a:pPr>
            <a:r>
              <a:rPr sz="3343">
                <a:solidFill>
                  <a:srgbClr val="39508A"/>
                </a:solidFill>
                <a:latin typeface="Calibri"/>
                <a:ea typeface="Calibri"/>
                <a:cs typeface="Calibri"/>
                <a:sym typeface="Calibri"/>
              </a:rPr>
              <a:t>榮獲全球百大直銷公司美譽</a:t>
            </a:r>
          </a:p>
        </p:txBody>
      </p:sp>
      <p:pic>
        <p:nvPicPr>
          <p:cNvPr id="826" name="DSN_100_logo_726_Gradient.jpg" descr="DSN_100_logo_726_Gradient.jpg"/>
          <p:cNvPicPr>
            <a:picLocks noChangeAspect="1"/>
          </p:cNvPicPr>
          <p:nvPr/>
        </p:nvPicPr>
        <p:blipFill>
          <a:blip r:embed="rId3"/>
          <a:stretch>
            <a:fillRect/>
          </a:stretch>
        </p:blipFill>
        <p:spPr>
          <a:xfrm>
            <a:off x="7433031" y="7763863"/>
            <a:ext cx="3341988" cy="1440830"/>
          </a:xfrm>
          <a:prstGeom prst="rect">
            <a:avLst/>
          </a:prstGeom>
          <a:ln w="12700">
            <a:miter lim="400000"/>
          </a:ln>
        </p:spPr>
      </p:pic>
      <p:pic>
        <p:nvPicPr>
          <p:cNvPr id="827" name="timing.png" descr="timing.png"/>
          <p:cNvPicPr>
            <a:picLocks noChangeAspect="1"/>
          </p:cNvPicPr>
          <p:nvPr/>
        </p:nvPicPr>
        <p:blipFill>
          <a:blip r:embed="rId4"/>
          <a:stretch>
            <a:fillRect/>
          </a:stretch>
        </p:blipFill>
        <p:spPr>
          <a:xfrm>
            <a:off x="216513" y="1426155"/>
            <a:ext cx="844269" cy="843083"/>
          </a:xfrm>
          <a:prstGeom prst="rect">
            <a:avLst/>
          </a:prstGeom>
          <a:ln w="12700">
            <a:miter lim="400000"/>
          </a:ln>
        </p:spPr>
      </p:pic>
      <p:sp>
        <p:nvSpPr>
          <p:cNvPr id="828" name="The Right Time to Engage in the ASEA Opportunity"/>
          <p:cNvSpPr txBox="1"/>
          <p:nvPr/>
        </p:nvSpPr>
        <p:spPr>
          <a:xfrm>
            <a:off x="676206" y="441853"/>
            <a:ext cx="11704321" cy="2606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587007">
              <a:defRPr sz="5600" b="1">
                <a:solidFill>
                  <a:srgbClr val="0071CE"/>
                </a:solidFill>
                <a:latin typeface="Calibri"/>
                <a:ea typeface="Calibri"/>
                <a:cs typeface="Calibri"/>
                <a:sym typeface="Calibri"/>
              </a:defRPr>
            </a:lvl1pPr>
          </a:lstStyle>
          <a:p>
            <a:pPr>
              <a:defRPr sz="6800" b="0">
                <a:latin typeface="Trebuchet MS"/>
                <a:ea typeface="Trebuchet MS"/>
                <a:cs typeface="Trebuchet MS"/>
                <a:sym typeface="Trebuchet MS"/>
              </a:defRPr>
            </a:pPr>
            <a:r>
              <a:rPr sz="5600" b="1">
                <a:latin typeface="Calibri"/>
                <a:ea typeface="Calibri"/>
                <a:cs typeface="Calibri"/>
                <a:sym typeface="Calibri"/>
              </a:rPr>
              <a:t>The Right Time to Engage in the ASEA Opportunity</a:t>
            </a:r>
          </a:p>
        </p:txBody>
      </p:sp>
      <p:pic>
        <p:nvPicPr>
          <p:cNvPr id="829" name="image82.jpg" descr="image82.jpg"/>
          <p:cNvPicPr>
            <a:picLocks noChangeAspect="1"/>
          </p:cNvPicPr>
          <p:nvPr/>
        </p:nvPicPr>
        <p:blipFill>
          <a:blip r:embed="rId5"/>
          <a:srcRect l="10528" t="8574" r="10920" b="8188"/>
          <a:stretch>
            <a:fillRect/>
          </a:stretch>
        </p:blipFill>
        <p:spPr>
          <a:xfrm>
            <a:off x="8978421" y="4515031"/>
            <a:ext cx="3341988" cy="3541376"/>
          </a:xfrm>
          <a:custGeom>
            <a:avLst/>
            <a:gdLst/>
            <a:ahLst/>
            <a:cxnLst>
              <a:cxn ang="0">
                <a:pos x="wd2" y="hd2"/>
              </a:cxn>
              <a:cxn ang="5400000">
                <a:pos x="wd2" y="hd2"/>
              </a:cxn>
              <a:cxn ang="10800000">
                <a:pos x="wd2" y="hd2"/>
              </a:cxn>
              <a:cxn ang="16200000">
                <a:pos x="wd2" y="hd2"/>
              </a:cxn>
            </a:cxnLst>
            <a:rect l="0" t="0" r="r" b="b"/>
            <a:pathLst>
              <a:path w="21116" h="21596" extrusionOk="0">
                <a:moveTo>
                  <a:pt x="10620" y="0"/>
                </a:moveTo>
                <a:cubicBezTo>
                  <a:pt x="10140" y="-4"/>
                  <a:pt x="9658" y="24"/>
                  <a:pt x="9175" y="82"/>
                </a:cubicBezTo>
                <a:cubicBezTo>
                  <a:pt x="7734" y="255"/>
                  <a:pt x="5953" y="871"/>
                  <a:pt x="4993" y="1532"/>
                </a:cubicBezTo>
                <a:cubicBezTo>
                  <a:pt x="4810" y="1658"/>
                  <a:pt x="4640" y="1762"/>
                  <a:pt x="4617" y="1762"/>
                </a:cubicBezTo>
                <a:cubicBezTo>
                  <a:pt x="4544" y="1762"/>
                  <a:pt x="3876" y="2252"/>
                  <a:pt x="3471" y="2602"/>
                </a:cubicBezTo>
                <a:cubicBezTo>
                  <a:pt x="1785" y="4058"/>
                  <a:pt x="604" y="6115"/>
                  <a:pt x="133" y="8417"/>
                </a:cubicBezTo>
                <a:cubicBezTo>
                  <a:pt x="38" y="8882"/>
                  <a:pt x="-6" y="9565"/>
                  <a:pt x="0" y="10257"/>
                </a:cubicBezTo>
                <a:cubicBezTo>
                  <a:pt x="6" y="10949"/>
                  <a:pt x="62" y="11649"/>
                  <a:pt x="166" y="12147"/>
                </a:cubicBezTo>
                <a:cubicBezTo>
                  <a:pt x="370" y="13133"/>
                  <a:pt x="728" y="14125"/>
                  <a:pt x="1194" y="14988"/>
                </a:cubicBezTo>
                <a:cubicBezTo>
                  <a:pt x="1529" y="15610"/>
                  <a:pt x="1555" y="15688"/>
                  <a:pt x="1447" y="15743"/>
                </a:cubicBezTo>
                <a:cubicBezTo>
                  <a:pt x="1381" y="15778"/>
                  <a:pt x="1250" y="15949"/>
                  <a:pt x="1156" y="16126"/>
                </a:cubicBezTo>
                <a:cubicBezTo>
                  <a:pt x="1012" y="16397"/>
                  <a:pt x="983" y="16543"/>
                  <a:pt x="983" y="17063"/>
                </a:cubicBezTo>
                <a:cubicBezTo>
                  <a:pt x="983" y="17718"/>
                  <a:pt x="1093" y="18075"/>
                  <a:pt x="1419" y="18483"/>
                </a:cubicBezTo>
                <a:cubicBezTo>
                  <a:pt x="2700" y="20087"/>
                  <a:pt x="5736" y="21297"/>
                  <a:pt x="9140" y="21559"/>
                </a:cubicBezTo>
                <a:cubicBezTo>
                  <a:pt x="9459" y="21584"/>
                  <a:pt x="9832" y="21596"/>
                  <a:pt x="10236" y="21596"/>
                </a:cubicBezTo>
                <a:cubicBezTo>
                  <a:pt x="11447" y="21594"/>
                  <a:pt x="12919" y="21486"/>
                  <a:pt x="13892" y="21312"/>
                </a:cubicBezTo>
                <a:cubicBezTo>
                  <a:pt x="14474" y="21209"/>
                  <a:pt x="15771" y="20882"/>
                  <a:pt x="16174" y="20736"/>
                </a:cubicBezTo>
                <a:cubicBezTo>
                  <a:pt x="17887" y="20117"/>
                  <a:pt x="18730" y="19434"/>
                  <a:pt x="19083" y="18382"/>
                </a:cubicBezTo>
                <a:cubicBezTo>
                  <a:pt x="19228" y="17950"/>
                  <a:pt x="19221" y="16731"/>
                  <a:pt x="19073" y="16588"/>
                </a:cubicBezTo>
                <a:cubicBezTo>
                  <a:pt x="18973" y="16492"/>
                  <a:pt x="18997" y="16432"/>
                  <a:pt x="19336" y="15935"/>
                </a:cubicBezTo>
                <a:cubicBezTo>
                  <a:pt x="21117" y="13322"/>
                  <a:pt x="21594" y="10022"/>
                  <a:pt x="20617" y="7057"/>
                </a:cubicBezTo>
                <a:cubicBezTo>
                  <a:pt x="19904" y="4892"/>
                  <a:pt x="18403" y="2968"/>
                  <a:pt x="16455" y="1718"/>
                </a:cubicBezTo>
                <a:cubicBezTo>
                  <a:pt x="14724" y="608"/>
                  <a:pt x="12699" y="17"/>
                  <a:pt x="10620" y="0"/>
                </a:cubicBezTo>
                <a:close/>
              </a:path>
            </a:pathLst>
          </a:custGeom>
          <a:ln w="12700"/>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25"/>
                                        </p:tgtEl>
                                        <p:attrNameLst>
                                          <p:attrName>style.visibility</p:attrName>
                                        </p:attrNameLst>
                                      </p:cBhvr>
                                      <p:to>
                                        <p:strVal val="visible"/>
                                      </p:to>
                                    </p:set>
                                    <p:animEffect transition="in" filter="dissolve">
                                      <p:cBhvr>
                                        <p:cTn id="7" dur="500"/>
                                        <p:tgtEl>
                                          <p:spTgt spid="825"/>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826"/>
                                        </p:tgtEl>
                                        <p:attrNameLst>
                                          <p:attrName>style.visibility</p:attrName>
                                        </p:attrNameLst>
                                      </p:cBhvr>
                                      <p:to>
                                        <p:strVal val="visible"/>
                                      </p:to>
                                    </p:set>
                                    <p:animEffect transition="in" filter="dissolve">
                                      <p:cBhvr>
                                        <p:cTn id="11" dur="500"/>
                                        <p:tgtEl>
                                          <p:spTgt spid="826"/>
                                        </p:tgtEl>
                                      </p:cBhvr>
                                    </p:animEffect>
                                  </p:childTnLst>
                                </p:cTn>
                              </p:par>
                            </p:childTnLst>
                          </p:cTn>
                        </p:par>
                        <p:par>
                          <p:cTn id="12" fill="hold">
                            <p:stCondLst>
                              <p:cond delay="1000"/>
                            </p:stCondLst>
                            <p:childTnLst>
                              <p:par>
                                <p:cTn id="13" presetID="23" presetClass="entr" presetSubtype="16" fill="hold" grpId="3" nodeType="afterEffect">
                                  <p:stCondLst>
                                    <p:cond delay="0"/>
                                  </p:stCondLst>
                                  <p:iterate>
                                    <p:tmAbs val="0"/>
                                  </p:iterate>
                                  <p:childTnLst>
                                    <p:set>
                                      <p:cBhvr>
                                        <p:cTn id="14" fill="hold"/>
                                        <p:tgtEl>
                                          <p:spTgt spid="829"/>
                                        </p:tgtEl>
                                        <p:attrNameLst>
                                          <p:attrName>style.visibility</p:attrName>
                                        </p:attrNameLst>
                                      </p:cBhvr>
                                      <p:to>
                                        <p:strVal val="visible"/>
                                      </p:to>
                                    </p:set>
                                    <p:anim calcmode="lin" valueType="num">
                                      <p:cBhvr>
                                        <p:cTn id="15" dur="750" fill="hold"/>
                                        <p:tgtEl>
                                          <p:spTgt spid="829"/>
                                        </p:tgtEl>
                                        <p:attrNameLst>
                                          <p:attrName>ppt_w</p:attrName>
                                        </p:attrNameLst>
                                      </p:cBhvr>
                                      <p:tavLst>
                                        <p:tav tm="0">
                                          <p:val>
                                            <p:fltVal val="0"/>
                                          </p:val>
                                        </p:tav>
                                        <p:tav tm="100000">
                                          <p:val>
                                            <p:strVal val="#ppt_w"/>
                                          </p:val>
                                        </p:tav>
                                      </p:tavLst>
                                    </p:anim>
                                    <p:anim calcmode="lin" valueType="num">
                                      <p:cBhvr>
                                        <p:cTn id="16" dur="750" fill="hold"/>
                                        <p:tgtEl>
                                          <p:spTgt spid="8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 grpId="1" animBg="1" advAuto="0"/>
      <p:bldP spid="826" grpId="2" animBg="1" advAuto="0"/>
      <p:bldP spid="829" grpId="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 name="1280px-Flag_of_Malaysia.svg.png" descr="1280px-Flag_of_Malaysia.svg.png"/>
          <p:cNvPicPr>
            <a:picLocks noChangeAspect="1"/>
          </p:cNvPicPr>
          <p:nvPr/>
        </p:nvPicPr>
        <p:blipFill>
          <a:blip r:embed="rId2"/>
          <a:stretch>
            <a:fillRect/>
          </a:stretch>
        </p:blipFill>
        <p:spPr>
          <a:xfrm>
            <a:off x="10592248" y="7037292"/>
            <a:ext cx="2138402" cy="1069201"/>
          </a:xfrm>
          <a:prstGeom prst="rect">
            <a:avLst/>
          </a:prstGeom>
          <a:ln w="12700">
            <a:miter lim="400000"/>
          </a:ln>
        </p:spPr>
      </p:pic>
      <p:sp>
        <p:nvSpPr>
          <p:cNvPr id="472" name="TextBox 12"/>
          <p:cNvSpPr txBox="1"/>
          <p:nvPr/>
        </p:nvSpPr>
        <p:spPr>
          <a:xfrm>
            <a:off x="1270662" y="1396603"/>
            <a:ext cx="10463476" cy="10190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marL="270933" indent="-270933" defTabSz="1300480">
              <a:lnSpc>
                <a:spcPct val="120000"/>
              </a:lnSpc>
              <a:defRPr sz="5000" b="1">
                <a:solidFill>
                  <a:srgbClr val="6EC3DD"/>
                </a:solidFill>
                <a:latin typeface="Helvetica"/>
                <a:ea typeface="Helvetica"/>
                <a:cs typeface="Helvetica"/>
                <a:sym typeface="Helvetica"/>
              </a:defRPr>
            </a:lvl1pPr>
          </a:lstStyle>
          <a:p>
            <a:r>
              <a:t>Malaysia Opening 馬來西亞開幕</a:t>
            </a:r>
          </a:p>
        </p:txBody>
      </p:sp>
      <p:sp>
        <p:nvSpPr>
          <p:cNvPr id="473" name="ASEA has been working behind the scenes for 18 months to prepare Malaysia!  ASEA一直在幕後工作18個月，為馬來西亞做好準備！…"/>
          <p:cNvSpPr txBox="1"/>
          <p:nvPr/>
        </p:nvSpPr>
        <p:spPr>
          <a:xfrm>
            <a:off x="-404544" y="2644264"/>
            <a:ext cx="12559302" cy="5287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marL="1062446" indent="-300789" algn="l" defTabSz="1300480">
              <a:lnSpc>
                <a:spcPct val="120000"/>
              </a:lnSpc>
              <a:spcBef>
                <a:spcPts val="2100"/>
              </a:spcBef>
              <a:buClr>
                <a:srgbClr val="FFFFFF"/>
              </a:buClr>
              <a:buSzPct val="80000"/>
              <a:buChar char="•"/>
              <a:defRPr sz="2300" b="1">
                <a:solidFill>
                  <a:srgbClr val="FFFC79"/>
                </a:solidFill>
                <a:latin typeface="Verdana"/>
                <a:ea typeface="Verdana"/>
                <a:cs typeface="Verdana"/>
                <a:sym typeface="Verdana"/>
              </a:defRPr>
            </a:pPr>
            <a:r>
              <a:t>ASEA has been working behind the scenes for 18 months to prepare Malaysia!  ASEA一直在幕後工作18個月，為馬來西亞做好準備！</a:t>
            </a:r>
          </a:p>
          <a:p>
            <a:pPr marL="1831921" lvl="1" indent="-346363" algn="l" defTabSz="1300480">
              <a:lnSpc>
                <a:spcPct val="120000"/>
              </a:lnSpc>
              <a:spcBef>
                <a:spcPts val="2100"/>
              </a:spcBef>
              <a:buClr>
                <a:srgbClr val="FFFFFF"/>
              </a:buClr>
              <a:buSzPct val="80000"/>
              <a:buChar char="•"/>
              <a:defRPr sz="2300" b="1">
                <a:solidFill>
                  <a:srgbClr val="FFFC79"/>
                </a:solidFill>
                <a:latin typeface="Verdana"/>
                <a:ea typeface="Verdana"/>
                <a:cs typeface="Verdana"/>
                <a:sym typeface="Verdana"/>
              </a:defRPr>
            </a:pPr>
            <a:r>
              <a:t>ASEA products fully registered : ASEA, Renu28, Renu Advanced and ASEA mlm is registered.  ASEA產品註冊：ASEA、28凝膠、水美漾系列、直銷認證</a:t>
            </a:r>
          </a:p>
          <a:p>
            <a:pPr marL="1831921" lvl="1" indent="-346363" algn="l" defTabSz="1300480">
              <a:lnSpc>
                <a:spcPct val="120000"/>
              </a:lnSpc>
              <a:spcBef>
                <a:spcPts val="2100"/>
              </a:spcBef>
              <a:buClr>
                <a:srgbClr val="FFFFFF"/>
              </a:buClr>
              <a:buSzPct val="80000"/>
              <a:buChar char="•"/>
              <a:defRPr sz="2300" b="1">
                <a:solidFill>
                  <a:srgbClr val="FFFC79"/>
                </a:solidFill>
                <a:latin typeface="Verdana"/>
                <a:ea typeface="Verdana"/>
                <a:cs typeface="Verdana"/>
                <a:sym typeface="Verdana"/>
              </a:defRPr>
            </a:pPr>
            <a:r>
              <a:t>Will ship products from warehouse within Malaysia 會將產品直接在馬來西亞從倉庫寄出到你家</a:t>
            </a:r>
          </a:p>
          <a:p>
            <a:pPr marL="1831921" lvl="1" indent="-346363" algn="l" defTabSz="1300480">
              <a:lnSpc>
                <a:spcPct val="120000"/>
              </a:lnSpc>
              <a:spcBef>
                <a:spcPts val="2100"/>
              </a:spcBef>
              <a:buClr>
                <a:srgbClr val="FFFFFF"/>
              </a:buClr>
              <a:buSzPct val="80000"/>
              <a:buChar char="•"/>
              <a:defRPr sz="2300" b="1">
                <a:solidFill>
                  <a:srgbClr val="FFFC79"/>
                </a:solidFill>
                <a:latin typeface="Verdana"/>
                <a:ea typeface="Verdana"/>
                <a:cs typeface="Verdana"/>
                <a:sym typeface="Verdana"/>
              </a:defRPr>
            </a:pPr>
            <a:r>
              <a:t>Complete business Opportunity (no NFR)</a:t>
            </a:r>
          </a:p>
          <a:p>
            <a:pPr marL="1831921" lvl="1" indent="-346363" algn="l" defTabSz="1300480">
              <a:lnSpc>
                <a:spcPct val="120000"/>
              </a:lnSpc>
              <a:spcBef>
                <a:spcPts val="2100"/>
              </a:spcBef>
              <a:buClr>
                <a:srgbClr val="FFFFFF"/>
              </a:buClr>
              <a:buSzPct val="80000"/>
              <a:buChar char="•"/>
              <a:defRPr sz="2300" b="1">
                <a:solidFill>
                  <a:srgbClr val="FFFC79"/>
                </a:solidFill>
                <a:latin typeface="Verdana"/>
                <a:ea typeface="Verdana"/>
                <a:cs typeface="Verdana"/>
                <a:sym typeface="Verdana"/>
              </a:defRPr>
            </a:pPr>
            <a:r>
              <a:t>Diamond Founder Program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73">
                                            <p:bg/>
                                          </p:spTgt>
                                        </p:tgtEl>
                                        <p:attrNameLst>
                                          <p:attrName>style.visibility</p:attrName>
                                        </p:attrNameLst>
                                      </p:cBhvr>
                                      <p:to>
                                        <p:strVal val="visible"/>
                                      </p:to>
                                    </p:set>
                                    <p:animEffect transition="in" filter="dissolve">
                                      <p:cBhvr>
                                        <p:cTn id="7" dur="500"/>
                                        <p:tgtEl>
                                          <p:spTgt spid="473">
                                            <p:bg/>
                                          </p:spTgt>
                                        </p:tgtEl>
                                      </p:cBhvr>
                                    </p:animEffect>
                                  </p:childTnLst>
                                </p:cTn>
                              </p:par>
                              <p:par>
                                <p:cTn id="8" presetID="9" presetClass="entr" presetSubtype="0" fill="hold" grpId="1" nodeType="withEffect">
                                  <p:stCondLst>
                                    <p:cond delay="0"/>
                                  </p:stCondLst>
                                  <p:iterate>
                                    <p:tmAbs val="0"/>
                                  </p:iterate>
                                  <p:childTnLst>
                                    <p:set>
                                      <p:cBhvr>
                                        <p:cTn id="9" fill="hold"/>
                                        <p:tgtEl>
                                          <p:spTgt spid="473">
                                            <p:txEl>
                                              <p:pRg st="0" end="0"/>
                                            </p:txEl>
                                          </p:spTgt>
                                        </p:tgtEl>
                                        <p:attrNameLst>
                                          <p:attrName>style.visibility</p:attrName>
                                        </p:attrNameLst>
                                      </p:cBhvr>
                                      <p:to>
                                        <p:strVal val="visible"/>
                                      </p:to>
                                    </p:set>
                                    <p:animEffect transition="in" filter="dissolve">
                                      <p:cBhvr>
                                        <p:cTn id="10" dur="500"/>
                                        <p:tgtEl>
                                          <p:spTgt spid="4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473">
                                            <p:txEl>
                                              <p:pRg st="1" end="1"/>
                                            </p:txEl>
                                          </p:spTgt>
                                        </p:tgtEl>
                                        <p:attrNameLst>
                                          <p:attrName>style.visibility</p:attrName>
                                        </p:attrNameLst>
                                      </p:cBhvr>
                                      <p:to>
                                        <p:strVal val="visible"/>
                                      </p:to>
                                    </p:set>
                                    <p:animEffect transition="in" filter="dissolve">
                                      <p:cBhvr>
                                        <p:cTn id="15" dur="500"/>
                                        <p:tgtEl>
                                          <p:spTgt spid="47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473">
                                            <p:txEl>
                                              <p:pRg st="2" end="2"/>
                                            </p:txEl>
                                          </p:spTgt>
                                        </p:tgtEl>
                                        <p:attrNameLst>
                                          <p:attrName>style.visibility</p:attrName>
                                        </p:attrNameLst>
                                      </p:cBhvr>
                                      <p:to>
                                        <p:strVal val="visible"/>
                                      </p:to>
                                    </p:set>
                                    <p:animEffect transition="in" filter="dissolve">
                                      <p:cBhvr>
                                        <p:cTn id="20" dur="500"/>
                                        <p:tgtEl>
                                          <p:spTgt spid="47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473">
                                            <p:txEl>
                                              <p:pRg st="3" end="3"/>
                                            </p:txEl>
                                          </p:spTgt>
                                        </p:tgtEl>
                                        <p:attrNameLst>
                                          <p:attrName>style.visibility</p:attrName>
                                        </p:attrNameLst>
                                      </p:cBhvr>
                                      <p:to>
                                        <p:strVal val="visible"/>
                                      </p:to>
                                    </p:set>
                                    <p:animEffect transition="in" filter="dissolve">
                                      <p:cBhvr>
                                        <p:cTn id="25" dur="500"/>
                                        <p:tgtEl>
                                          <p:spTgt spid="47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473">
                                            <p:txEl>
                                              <p:pRg st="4" end="4"/>
                                            </p:txEl>
                                          </p:spTgt>
                                        </p:tgtEl>
                                        <p:attrNameLst>
                                          <p:attrName>style.visibility</p:attrName>
                                        </p:attrNameLst>
                                      </p:cBhvr>
                                      <p:to>
                                        <p:strVal val="visible"/>
                                      </p:to>
                                    </p:set>
                                    <p:animEffect transition="in" filter="dissolve">
                                      <p:cBhvr>
                                        <p:cTn id="30" dur="500"/>
                                        <p:tgtEl>
                                          <p:spTgt spid="47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 grpId="1"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833" name="Earn “Thank You” checks…"/>
          <p:cNvSpPr txBox="1"/>
          <p:nvPr/>
        </p:nvSpPr>
        <p:spPr>
          <a:xfrm>
            <a:off x="560423" y="920254"/>
            <a:ext cx="11304173" cy="6384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584199">
              <a:defRPr sz="7800" b="1">
                <a:solidFill>
                  <a:srgbClr val="0070C0"/>
                </a:solidFill>
                <a:latin typeface="Calibri"/>
                <a:ea typeface="Calibri"/>
                <a:cs typeface="Calibri"/>
                <a:sym typeface="Calibri"/>
              </a:defRPr>
            </a:pPr>
            <a:r>
              <a:t>Earn “Thank You” checks</a:t>
            </a:r>
          </a:p>
          <a:p>
            <a:pPr algn="l" defTabSz="584199">
              <a:defRPr sz="5600">
                <a:solidFill>
                  <a:srgbClr val="0070C0"/>
                </a:solidFill>
                <a:latin typeface="Calibri Light"/>
                <a:ea typeface="Calibri Light"/>
                <a:cs typeface="Calibri Light"/>
                <a:sym typeface="Calibri Light"/>
              </a:defRPr>
            </a:pPr>
            <a:r>
              <a:t>by changing </a:t>
            </a:r>
          </a:p>
          <a:p>
            <a:pPr algn="l" defTabSz="584199">
              <a:defRPr sz="5600">
                <a:solidFill>
                  <a:srgbClr val="0070C0"/>
                </a:solidFill>
                <a:latin typeface="Calibri Light"/>
                <a:ea typeface="Calibri Light"/>
                <a:cs typeface="Calibri Light"/>
                <a:sym typeface="Calibri Light"/>
              </a:defRPr>
            </a:pPr>
            <a:r>
              <a:t>lives around </a:t>
            </a:r>
            <a:endParaRPr sz="5200">
              <a:solidFill>
                <a:srgbClr val="002E72"/>
              </a:solidFill>
            </a:endParaRPr>
          </a:p>
          <a:p>
            <a:pPr algn="l" defTabSz="584199">
              <a:defRPr sz="5600">
                <a:solidFill>
                  <a:srgbClr val="0070C0"/>
                </a:solidFill>
                <a:latin typeface="Calibri Light"/>
                <a:ea typeface="Calibri Light"/>
                <a:cs typeface="Calibri Light"/>
                <a:sym typeface="Calibri Light"/>
              </a:defRPr>
            </a:pPr>
            <a:r>
              <a:t>the globe</a:t>
            </a:r>
          </a:p>
          <a:p>
            <a:pPr algn="l" defTabSz="584199">
              <a:defRPr sz="4400">
                <a:solidFill>
                  <a:srgbClr val="0070C0"/>
                </a:solidFill>
                <a:latin typeface="Calibri Light"/>
                <a:ea typeface="Calibri Light"/>
                <a:cs typeface="Calibri Light"/>
                <a:sym typeface="Calibri Light"/>
              </a:defRPr>
            </a:pPr>
            <a:r>
              <a:t>掙取“感謝”支票</a:t>
            </a:r>
          </a:p>
          <a:p>
            <a:pPr algn="l" defTabSz="584199">
              <a:defRPr sz="4400">
                <a:solidFill>
                  <a:srgbClr val="0070C0"/>
                </a:solidFill>
                <a:latin typeface="Calibri Light"/>
                <a:ea typeface="Calibri Light"/>
                <a:cs typeface="Calibri Light"/>
                <a:sym typeface="Calibri Light"/>
              </a:defRPr>
            </a:pPr>
            <a:r>
              <a:t>改變世界各地</a:t>
            </a:r>
          </a:p>
          <a:p>
            <a:pPr algn="l" defTabSz="584199">
              <a:defRPr sz="4400">
                <a:solidFill>
                  <a:srgbClr val="0070C0"/>
                </a:solidFill>
                <a:latin typeface="Calibri Light"/>
                <a:ea typeface="Calibri Light"/>
                <a:cs typeface="Calibri Light"/>
                <a:sym typeface="Calibri Light"/>
              </a:defRPr>
            </a:pPr>
            <a:r>
              <a:t>人們的生活</a:t>
            </a:r>
          </a:p>
        </p:txBody>
      </p:sp>
      <p:pic>
        <p:nvPicPr>
          <p:cNvPr id="834" name="image31.png" descr="image31.png"/>
          <p:cNvPicPr>
            <a:picLocks noChangeAspect="1"/>
          </p:cNvPicPr>
          <p:nvPr/>
        </p:nvPicPr>
        <p:blipFill>
          <a:blip r:embed="rId4"/>
          <a:stretch>
            <a:fillRect/>
          </a:stretch>
        </p:blipFill>
        <p:spPr>
          <a:xfrm>
            <a:off x="3921446" y="1278735"/>
            <a:ext cx="9526222" cy="88750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 name="iStock1554388househand.jpg" descr="iStock1554388househand.jpg"/>
          <p:cNvPicPr>
            <a:picLocks/>
          </p:cNvPicPr>
          <p:nvPr/>
        </p:nvPicPr>
        <p:blipFill>
          <a:blip r:embed="rId3"/>
          <a:stretch>
            <a:fillRect/>
          </a:stretch>
        </p:blipFill>
        <p:spPr>
          <a:xfrm>
            <a:off x="14793" y="-155102"/>
            <a:ext cx="12975214" cy="10063804"/>
          </a:xfrm>
          <a:prstGeom prst="rect">
            <a:avLst/>
          </a:prstGeom>
          <a:ln w="12700">
            <a:miter lim="400000"/>
          </a:ln>
          <a:effectLst>
            <a:outerShdw blurRad="76200" dist="63500" dir="5400000" rotWithShape="0">
              <a:srgbClr val="000000">
                <a:alpha val="45000"/>
              </a:srgbClr>
            </a:outerShdw>
          </a:effectLst>
        </p:spPr>
      </p:pic>
      <p:sp>
        <p:nvSpPr>
          <p:cNvPr id="839" name="“There is nothing better than making a living while making a difference.”…"/>
          <p:cNvSpPr txBox="1"/>
          <p:nvPr/>
        </p:nvSpPr>
        <p:spPr>
          <a:xfrm>
            <a:off x="3294649" y="3175668"/>
            <a:ext cx="6007101" cy="495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spAutoFit/>
          </a:bodyPr>
          <a:lstStyle/>
          <a:p>
            <a:pPr defTabSz="457200">
              <a:buClr>
                <a:srgbClr val="002F73"/>
              </a:buClr>
              <a:buFont typeface="Lucida Grande"/>
              <a:defRPr sz="1400">
                <a:solidFill>
                  <a:srgbClr val="000000"/>
                </a:solidFill>
                <a:uFill>
                  <a:solidFill>
                    <a:srgbClr val="000000"/>
                  </a:solidFill>
                </a:uFill>
                <a:latin typeface="Arial"/>
                <a:ea typeface="Arial"/>
                <a:cs typeface="Arial"/>
                <a:sym typeface="Arial"/>
              </a:defRPr>
            </a:pPr>
            <a:r>
              <a:rPr sz="4400">
                <a:solidFill>
                  <a:srgbClr val="002F73"/>
                </a:solidFill>
                <a:uFill>
                  <a:solidFill>
                    <a:srgbClr val="002F73"/>
                  </a:solidFill>
                </a:uFill>
                <a:latin typeface="Lucida Grande"/>
                <a:ea typeface="Lucida Grande"/>
                <a:cs typeface="Lucida Grande"/>
                <a:sym typeface="Lucida Grande"/>
              </a:rPr>
              <a:t>“There is nothing better than making a living while making a difference.”</a:t>
            </a:r>
          </a:p>
          <a:p>
            <a:pPr defTabSz="457200">
              <a:defRPr sz="4400">
                <a:solidFill>
                  <a:srgbClr val="002F73"/>
                </a:solidFill>
                <a:uFill>
                  <a:solidFill>
                    <a:srgbClr val="002F73"/>
                  </a:solidFill>
                </a:uFill>
                <a:latin typeface="Lucida Grande"/>
                <a:ea typeface="Lucida Grande"/>
                <a:cs typeface="Lucida Grande"/>
                <a:sym typeface="Lucida Grande"/>
              </a:defRPr>
            </a:pPr>
            <a:r>
              <a:t>“沒有什麼較之謀生時影響世界更勝一籌了。”</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38"/>
                                        </p:tgtEl>
                                        <p:attrNameLst>
                                          <p:attrName>style.visibility</p:attrName>
                                        </p:attrNameLst>
                                      </p:cBhvr>
                                      <p:to>
                                        <p:strVal val="visible"/>
                                      </p:to>
                                    </p:set>
                                    <p:anim calcmode="lin" valueType="num">
                                      <p:cBhvr>
                                        <p:cTn id="7" dur="2000" fill="hold"/>
                                        <p:tgtEl>
                                          <p:spTgt spid="838"/>
                                        </p:tgtEl>
                                        <p:attrNameLst>
                                          <p:attrName>ppt_w</p:attrName>
                                        </p:attrNameLst>
                                      </p:cBhvr>
                                      <p:tavLst>
                                        <p:tav tm="0">
                                          <p:val>
                                            <p:fltVal val="0"/>
                                          </p:val>
                                        </p:tav>
                                        <p:tav tm="100000">
                                          <p:val>
                                            <p:strVal val="#ppt_w"/>
                                          </p:val>
                                        </p:tav>
                                      </p:tavLst>
                                    </p:anim>
                                    <p:anim calcmode="lin" valueType="num">
                                      <p:cBhvr>
                                        <p:cTn id="8" dur="2000" fill="hold"/>
                                        <p:tgtEl>
                                          <p:spTgt spid="838"/>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9" presetClass="entr" fill="hold" grpId="2" nodeType="afterEffect">
                                  <p:stCondLst>
                                    <p:cond delay="0"/>
                                  </p:stCondLst>
                                  <p:iterate type="lt">
                                    <p:tmAbs val="0"/>
                                  </p:iterate>
                                  <p:childTnLst>
                                    <p:set>
                                      <p:cBhvr>
                                        <p:cTn id="11" fill="hold"/>
                                        <p:tgtEl>
                                          <p:spTgt spid="839"/>
                                        </p:tgtEl>
                                        <p:attrNameLst>
                                          <p:attrName>style.visibility</p:attrName>
                                        </p:attrNameLst>
                                      </p:cBhvr>
                                      <p:to>
                                        <p:strVal val="visible"/>
                                      </p:to>
                                    </p:set>
                                    <p:animEffect transition="in" filter="dissolve">
                                      <p:cBhvr>
                                        <p:cTn id="12" dur="1000"/>
                                        <p:tgtEl>
                                          <p:spTgt spid="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8" grpId="1" animBg="1" advAuto="0"/>
      <p:bldP spid="839"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 name="Picture 24" descr="Picture 24"/>
          <p:cNvPicPr>
            <a:picLocks noChangeAspect="1"/>
          </p:cNvPicPr>
          <p:nvPr/>
        </p:nvPicPr>
        <p:blipFill>
          <a:blip r:embed="rId3"/>
          <a:stretch>
            <a:fillRect/>
          </a:stretch>
        </p:blipFill>
        <p:spPr>
          <a:xfrm>
            <a:off x="243838" y="2649069"/>
            <a:ext cx="12110722" cy="4744527"/>
          </a:xfrm>
          <a:prstGeom prst="rect">
            <a:avLst/>
          </a:prstGeom>
          <a:ln w="12700">
            <a:miter lim="400000"/>
          </a:ln>
        </p:spPr>
      </p:pic>
      <p:sp>
        <p:nvSpPr>
          <p:cNvPr id="844" name="Title 1"/>
          <p:cNvSpPr txBox="1">
            <a:spLocks noGrp="1"/>
          </p:cNvSpPr>
          <p:nvPr>
            <p:ph type="title"/>
          </p:nvPr>
        </p:nvSpPr>
        <p:spPr>
          <a:xfrm>
            <a:off x="447038" y="221419"/>
            <a:ext cx="11704321" cy="1483203"/>
          </a:xfrm>
          <a:prstGeom prst="rect">
            <a:avLst/>
          </a:prstGeom>
        </p:spPr>
        <p:txBody>
          <a:bodyPr/>
          <a:lstStyle/>
          <a:p>
            <a:pPr defTabSz="884326">
              <a:defRPr sz="4216">
                <a:solidFill>
                  <a:srgbClr val="0070C0"/>
                </a:solidFill>
              </a:defRPr>
            </a:pPr>
            <a:r>
              <a:t>Powerful &amp; Unique Compensation </a:t>
            </a:r>
          </a:p>
          <a:p>
            <a:pPr defTabSz="884326">
              <a:defRPr sz="4216">
                <a:solidFill>
                  <a:srgbClr val="0070C0"/>
                </a:solidFill>
              </a:defRPr>
            </a:pPr>
            <a:r>
              <a:t>強而有力且獨特的獎金制度</a:t>
            </a:r>
          </a:p>
        </p:txBody>
      </p:sp>
      <p:grpSp>
        <p:nvGrpSpPr>
          <p:cNvPr id="847" name="Group 3"/>
          <p:cNvGrpSpPr/>
          <p:nvPr/>
        </p:nvGrpSpPr>
        <p:grpSpPr>
          <a:xfrm>
            <a:off x="539141" y="7365689"/>
            <a:ext cx="6369659" cy="827298"/>
            <a:chOff x="0" y="0"/>
            <a:chExt cx="6369658" cy="827297"/>
          </a:xfrm>
        </p:grpSpPr>
        <p:sp>
          <p:nvSpPr>
            <p:cNvPr id="845" name="Right Arrow 11"/>
            <p:cNvSpPr/>
            <p:nvPr/>
          </p:nvSpPr>
          <p:spPr>
            <a:xfrm>
              <a:off x="0" y="0"/>
              <a:ext cx="6369659" cy="827298"/>
            </a:xfrm>
            <a:prstGeom prst="rightArrow">
              <a:avLst>
                <a:gd name="adj1" fmla="val 50000"/>
                <a:gd name="adj2" fmla="val 50000"/>
              </a:avLst>
            </a:prstGeom>
            <a:solidFill>
              <a:srgbClr val="3265A2"/>
            </a:solidFill>
            <a:ln w="3175" cap="flat">
              <a:solidFill>
                <a:srgbClr val="3DA547"/>
              </a:solidFill>
              <a:prstDash val="solid"/>
              <a:round/>
            </a:ln>
            <a:effectLst>
              <a:outerShdw blurRad="38100" dist="25400" dir="5400000" rotWithShape="0">
                <a:srgbClr val="000000">
                  <a:alpha val="25000"/>
                </a:srgbClr>
              </a:outerShdw>
            </a:effectLst>
          </p:spPr>
          <p:txBody>
            <a:bodyPr wrap="square" lIns="48767" tIns="48767" rIns="48767" bIns="48767" numCol="1" anchor="ctr">
              <a:noAutofit/>
            </a:bodyPr>
            <a:lstStyle/>
            <a:p>
              <a:pPr defTabSz="1300480">
                <a:defRPr sz="3400">
                  <a:solidFill>
                    <a:srgbClr val="FFFFFF"/>
                  </a:solidFill>
                  <a:latin typeface="Calibri"/>
                  <a:ea typeface="Calibri"/>
                  <a:cs typeface="Calibri"/>
                  <a:sym typeface="Calibri"/>
                </a:defRPr>
              </a:pPr>
              <a:endParaRPr/>
            </a:p>
          </p:txBody>
        </p:sp>
        <p:sp>
          <p:nvSpPr>
            <p:cNvPr id="846" name="Rectangle 12"/>
            <p:cNvSpPr/>
            <p:nvPr/>
          </p:nvSpPr>
          <p:spPr>
            <a:xfrm>
              <a:off x="410101" y="238711"/>
              <a:ext cx="5646147" cy="376937"/>
            </a:xfrm>
            <a:prstGeom prst="rect">
              <a:avLst/>
            </a:prstGeom>
            <a:solidFill>
              <a:srgbClr val="3265A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lvl1pPr defTabSz="1300480">
                <a:defRPr sz="1800" b="1">
                  <a:solidFill>
                    <a:srgbClr val="FFFFFF"/>
                  </a:solidFill>
                  <a:latin typeface="Helvetica"/>
                  <a:ea typeface="Helvetica"/>
                  <a:cs typeface="Helvetica"/>
                  <a:sym typeface="Helvetica"/>
                </a:defRPr>
              </a:lvl1pPr>
            </a:lstStyle>
            <a:p>
              <a:r>
                <a:t>IMMEDIATE INCOME TO PART TIME </a:t>
              </a:r>
            </a:p>
          </p:txBody>
        </p:sp>
      </p:grpSp>
      <p:grpSp>
        <p:nvGrpSpPr>
          <p:cNvPr id="850" name="Group 17"/>
          <p:cNvGrpSpPr/>
          <p:nvPr/>
        </p:nvGrpSpPr>
        <p:grpSpPr>
          <a:xfrm>
            <a:off x="6908800" y="7381984"/>
            <a:ext cx="5445760" cy="827297"/>
            <a:chOff x="0" y="0"/>
            <a:chExt cx="5445759" cy="827296"/>
          </a:xfrm>
        </p:grpSpPr>
        <p:sp>
          <p:nvSpPr>
            <p:cNvPr id="848" name="Right Arrow 21"/>
            <p:cNvSpPr/>
            <p:nvPr/>
          </p:nvSpPr>
          <p:spPr>
            <a:xfrm>
              <a:off x="0" y="0"/>
              <a:ext cx="5445760" cy="827297"/>
            </a:xfrm>
            <a:prstGeom prst="rightArrow">
              <a:avLst>
                <a:gd name="adj1" fmla="val 50000"/>
                <a:gd name="adj2" fmla="val 50000"/>
              </a:avLst>
            </a:prstGeom>
            <a:solidFill>
              <a:srgbClr val="3265A2"/>
            </a:solidFill>
            <a:ln w="3175" cap="flat">
              <a:solidFill>
                <a:srgbClr val="3DA547"/>
              </a:solidFill>
              <a:prstDash val="solid"/>
              <a:round/>
            </a:ln>
            <a:effectLst>
              <a:outerShdw blurRad="38100" dist="25400" dir="5400000" rotWithShape="0">
                <a:srgbClr val="000000">
                  <a:alpha val="25000"/>
                </a:srgbClr>
              </a:outerShdw>
            </a:effectLst>
          </p:spPr>
          <p:txBody>
            <a:bodyPr wrap="square" lIns="48767" tIns="48767" rIns="48767" bIns="48767" numCol="1" anchor="ctr">
              <a:noAutofit/>
            </a:bodyPr>
            <a:lstStyle/>
            <a:p>
              <a:pPr defTabSz="1300480">
                <a:defRPr sz="3400">
                  <a:solidFill>
                    <a:srgbClr val="FFFFFF"/>
                  </a:solidFill>
                  <a:latin typeface="Calibri"/>
                  <a:ea typeface="Calibri"/>
                  <a:cs typeface="Calibri"/>
                  <a:sym typeface="Calibri"/>
                </a:defRPr>
              </a:pPr>
              <a:endParaRPr/>
            </a:p>
          </p:txBody>
        </p:sp>
        <p:sp>
          <p:nvSpPr>
            <p:cNvPr id="849" name="Rectangle 22"/>
            <p:cNvSpPr/>
            <p:nvPr/>
          </p:nvSpPr>
          <p:spPr>
            <a:xfrm>
              <a:off x="404110" y="238711"/>
              <a:ext cx="4227255" cy="376937"/>
            </a:xfrm>
            <a:prstGeom prst="rect">
              <a:avLst/>
            </a:prstGeom>
            <a:solidFill>
              <a:srgbClr val="3265A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lvl1pPr defTabSz="1300480">
                <a:defRPr sz="1800" b="1">
                  <a:solidFill>
                    <a:srgbClr val="FFFFFF"/>
                  </a:solidFill>
                  <a:latin typeface="Helvetica"/>
                  <a:ea typeface="Helvetica"/>
                  <a:cs typeface="Helvetica"/>
                  <a:sym typeface="Helvetica"/>
                </a:defRPr>
              </a:lvl1pPr>
            </a:lstStyle>
            <a:p>
              <a:r>
                <a:t>FULL TIME TO UNLIMITED INCOME </a:t>
              </a:r>
            </a:p>
          </p:txBody>
        </p:sp>
      </p:grpSp>
      <p:sp>
        <p:nvSpPr>
          <p:cNvPr id="851" name="TextBox 23"/>
          <p:cNvSpPr txBox="1"/>
          <p:nvPr/>
        </p:nvSpPr>
        <p:spPr>
          <a:xfrm>
            <a:off x="166371" y="1898884"/>
            <a:ext cx="9754325" cy="2535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marL="485775" indent="-485775" algn="l" defTabSz="1300480">
              <a:buSzPct val="100000"/>
              <a:buChar char="❖"/>
              <a:defRPr sz="3400">
                <a:solidFill>
                  <a:srgbClr val="595959"/>
                </a:solidFill>
                <a:latin typeface="Helvetica"/>
                <a:ea typeface="Helvetica"/>
                <a:cs typeface="Helvetica"/>
                <a:sym typeface="Helvetica"/>
              </a:defRPr>
            </a:pPr>
            <a:r>
              <a:t>Something for Everyone 適合所有人 </a:t>
            </a:r>
          </a:p>
          <a:p>
            <a:pPr marL="485775" indent="-485775" algn="l" defTabSz="1300480">
              <a:buSzPct val="100000"/>
              <a:buChar char="❖"/>
              <a:defRPr sz="3400">
                <a:solidFill>
                  <a:srgbClr val="595959"/>
                </a:solidFill>
                <a:latin typeface="Helvetica"/>
                <a:ea typeface="Helvetica"/>
                <a:cs typeface="Helvetica"/>
                <a:sym typeface="Helvetica"/>
              </a:defRPr>
            </a:pPr>
            <a:r>
              <a:t>8 Ways to Get Paid   8種得到收入的方法</a:t>
            </a:r>
          </a:p>
          <a:p>
            <a:pPr marL="485775" indent="-485775" algn="l" defTabSz="1300480">
              <a:buSzPct val="100000"/>
              <a:buChar char="❖"/>
              <a:defRPr sz="3400">
                <a:solidFill>
                  <a:srgbClr val="595959"/>
                </a:solidFill>
                <a:latin typeface="Helvetica"/>
                <a:ea typeface="Helvetica"/>
                <a:cs typeface="Helvetica"/>
                <a:sym typeface="Helvetica"/>
              </a:defRPr>
            </a:pPr>
            <a:r>
              <a:t>Fair &amp; Generous   公平豐厚</a:t>
            </a:r>
          </a:p>
          <a:p>
            <a:pPr marL="485775" indent="-485775" algn="l" defTabSz="1300480">
              <a:buSzPct val="100000"/>
              <a:buChar char="❖"/>
              <a:defRPr sz="3400">
                <a:solidFill>
                  <a:srgbClr val="595959"/>
                </a:solidFill>
                <a:latin typeface="Helvetica"/>
                <a:ea typeface="Helvetica"/>
                <a:cs typeface="Helvetica"/>
                <a:sym typeface="Helvetica"/>
              </a:defRPr>
            </a:pPr>
            <a:r>
              <a:t>Pays Weekly  週結週領</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843"/>
                                        </p:tgtEl>
                                        <p:attrNameLst>
                                          <p:attrName>style.visibility</p:attrName>
                                        </p:attrNameLst>
                                      </p:cBhvr>
                                      <p:to>
                                        <p:strVal val="visible"/>
                                      </p:to>
                                    </p:set>
                                    <p:animEffect transition="in" filter="wipe(down)">
                                      <p:cBhvr>
                                        <p:cTn id="7" dur="2000"/>
                                        <p:tgtEl>
                                          <p:spTgt spid="8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51"/>
                                        </p:tgtEl>
                                        <p:attrNameLst>
                                          <p:attrName>style.visibility</p:attrName>
                                        </p:attrNameLst>
                                      </p:cBhvr>
                                      <p:to>
                                        <p:strVal val="visible"/>
                                      </p:to>
                                    </p:set>
                                    <p:animEffect transition="in" filter="dissolve">
                                      <p:cBhvr>
                                        <p:cTn id="12" dur="500"/>
                                        <p:tgtEl>
                                          <p:spTgt spid="85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847"/>
                                        </p:tgtEl>
                                        <p:attrNameLst>
                                          <p:attrName>style.visibility</p:attrName>
                                        </p:attrNameLst>
                                      </p:cBhvr>
                                      <p:to>
                                        <p:strVal val="visible"/>
                                      </p:to>
                                    </p:set>
                                    <p:animEffect transition="in" filter="wipe(left)">
                                      <p:cBhvr>
                                        <p:cTn id="17" dur="1000"/>
                                        <p:tgtEl>
                                          <p:spTgt spid="84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850"/>
                                        </p:tgtEl>
                                        <p:attrNameLst>
                                          <p:attrName>style.visibility</p:attrName>
                                        </p:attrNameLst>
                                      </p:cBhvr>
                                      <p:to>
                                        <p:strVal val="visible"/>
                                      </p:to>
                                    </p:set>
                                    <p:animEffect transition="in" filter="wipe(left)">
                                      <p:cBhvr>
                                        <p:cTn id="22" dur="1000"/>
                                        <p:tgtEl>
                                          <p:spTgt spid="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1" animBg="1" advAuto="0"/>
      <p:bldP spid="847" grpId="3" animBg="1" advAuto="0"/>
      <p:bldP spid="850" grpId="4" animBg="1" advAuto="0"/>
      <p:bldP spid="851"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 name="Image" descr="Image"/>
          <p:cNvPicPr>
            <a:picLocks noChangeAspect="1"/>
          </p:cNvPicPr>
          <p:nvPr/>
        </p:nvPicPr>
        <p:blipFill>
          <a:blip r:embed="rId3"/>
          <a:stretch>
            <a:fillRect/>
          </a:stretch>
        </p:blipFill>
        <p:spPr>
          <a:xfrm>
            <a:off x="-1248307" y="519679"/>
            <a:ext cx="15501414" cy="87142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859" name="ASEA Income Disclosure Statement 2019.pdf" descr="ASEA Income Disclosure Statement 2019.pdf"/>
          <p:cNvPicPr>
            <a:picLocks noChangeAspect="1"/>
          </p:cNvPicPr>
          <p:nvPr/>
        </p:nvPicPr>
        <p:blipFill>
          <a:blip r:embed="rId4"/>
          <a:srcRect l="1831" t="14815" b="12602"/>
          <a:stretch>
            <a:fillRect/>
          </a:stretch>
        </p:blipFill>
        <p:spPr>
          <a:xfrm>
            <a:off x="-129335" y="2222934"/>
            <a:ext cx="13670274" cy="7810126"/>
          </a:xfrm>
          <a:prstGeom prst="rect">
            <a:avLst/>
          </a:prstGeom>
          <a:ln w="12700">
            <a:miter lim="400000"/>
          </a:ln>
        </p:spPr>
      </p:pic>
      <p:sp>
        <p:nvSpPr>
          <p:cNvPr id="860" name="ASEA 2018…"/>
          <p:cNvSpPr txBox="1">
            <a:spLocks noGrp="1"/>
          </p:cNvSpPr>
          <p:nvPr>
            <p:ph type="title"/>
          </p:nvPr>
        </p:nvSpPr>
        <p:spPr>
          <a:xfrm>
            <a:off x="1892299" y="175734"/>
            <a:ext cx="9220202" cy="1828801"/>
          </a:xfrm>
          <a:prstGeom prst="rect">
            <a:avLst/>
          </a:prstGeom>
        </p:spPr>
        <p:txBody>
          <a:bodyPr/>
          <a:lstStyle/>
          <a:p>
            <a:pPr defTabSz="465282">
              <a:defRPr sz="3584" b="1" cap="none">
                <a:solidFill>
                  <a:srgbClr val="FFFFFF"/>
                </a:solidFill>
                <a:latin typeface="Calibri"/>
                <a:ea typeface="Calibri"/>
                <a:cs typeface="Calibri"/>
                <a:sym typeface="Calibri"/>
              </a:defRPr>
            </a:pPr>
            <a:r>
              <a:t>ASEA 2018</a:t>
            </a:r>
          </a:p>
          <a:p>
            <a:pPr defTabSz="465282">
              <a:defRPr sz="3584" b="1" cap="none">
                <a:solidFill>
                  <a:srgbClr val="FFFFFF"/>
                </a:solidFill>
                <a:latin typeface="Calibri"/>
                <a:ea typeface="Calibri"/>
                <a:cs typeface="Calibri"/>
                <a:sym typeface="Calibri"/>
              </a:defRPr>
            </a:pPr>
            <a:r>
              <a:t>Average Income (USD) </a:t>
            </a:r>
          </a:p>
          <a:p>
            <a:pPr defTabSz="465282">
              <a:defRPr sz="3584" b="1" cap="none">
                <a:solidFill>
                  <a:srgbClr val="FFFFFF"/>
                </a:solidFill>
                <a:latin typeface="Calibri"/>
                <a:ea typeface="Calibri"/>
                <a:cs typeface="Calibri"/>
                <a:sym typeface="Calibri"/>
              </a:defRPr>
            </a:pPr>
            <a:r>
              <a:t>平均收入（美元）</a:t>
            </a:r>
          </a:p>
        </p:txBody>
      </p:sp>
      <p:sp>
        <p:nvSpPr>
          <p:cNvPr id="861" name="Oval"/>
          <p:cNvSpPr/>
          <p:nvPr/>
        </p:nvSpPr>
        <p:spPr>
          <a:xfrm>
            <a:off x="5276089" y="3585774"/>
            <a:ext cx="1107929" cy="460543"/>
          </a:xfrm>
          <a:prstGeom prst="ellipse">
            <a:avLst/>
          </a:prstGeom>
          <a:ln w="50800">
            <a:solidFill>
              <a:srgbClr val="C82506">
                <a:alpha val="73789"/>
              </a:srgbClr>
            </a:solidFill>
            <a:bevel/>
          </a:ln>
        </p:spPr>
        <p:txBody>
          <a:bodyPr lIns="54186" tIns="54186" rIns="54186" bIns="54186" anchor="ctr"/>
          <a:lstStyle/>
          <a:p>
            <a:pPr defTabSz="650240">
              <a:defRPr sz="1600">
                <a:solidFill>
                  <a:srgbClr val="FFFFFF"/>
                </a:solidFill>
                <a:latin typeface="Calibri"/>
                <a:ea typeface="Calibri"/>
                <a:cs typeface="Calibri"/>
                <a:sym typeface="Calibri"/>
              </a:defRPr>
            </a:pPr>
            <a:endParaRPr/>
          </a:p>
        </p:txBody>
      </p:sp>
      <p:sp>
        <p:nvSpPr>
          <p:cNvPr id="862" name="Oval"/>
          <p:cNvSpPr/>
          <p:nvPr/>
        </p:nvSpPr>
        <p:spPr>
          <a:xfrm>
            <a:off x="4867432" y="2506170"/>
            <a:ext cx="1925243" cy="552570"/>
          </a:xfrm>
          <a:prstGeom prst="ellipse">
            <a:avLst/>
          </a:prstGeom>
          <a:ln w="50800">
            <a:solidFill>
              <a:srgbClr val="C82506">
                <a:alpha val="73789"/>
              </a:srgbClr>
            </a:solidFill>
            <a:bevel/>
          </a:ln>
        </p:spPr>
        <p:txBody>
          <a:bodyPr lIns="54186" tIns="54186" rIns="54186" bIns="54186" anchor="ctr"/>
          <a:lstStyle/>
          <a:p>
            <a:pPr defTabSz="650240">
              <a:defRPr sz="1600">
                <a:solidFill>
                  <a:srgbClr val="FFFFFF"/>
                </a:solidFill>
                <a:latin typeface="Calibri"/>
                <a:ea typeface="Calibri"/>
                <a:cs typeface="Calibri"/>
                <a:sym typeface="Calibri"/>
              </a:defRPr>
            </a:pP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862"/>
                                        </p:tgtEl>
                                        <p:attrNameLst>
                                          <p:attrName>style.visibility</p:attrName>
                                        </p:attrNameLst>
                                      </p:cBhvr>
                                      <p:to>
                                        <p:strVal val="visible"/>
                                      </p:to>
                                    </p:set>
                                    <p:anim calcmode="lin" valueType="num">
                                      <p:cBhvr>
                                        <p:cTn id="7" dur="1000" fill="hold"/>
                                        <p:tgtEl>
                                          <p:spTgt spid="862"/>
                                        </p:tgtEl>
                                        <p:attrNameLst>
                                          <p:attrName>ppt_w</p:attrName>
                                        </p:attrNameLst>
                                      </p:cBhvr>
                                      <p:tavLst>
                                        <p:tav tm="0">
                                          <p:val>
                                            <p:fltVal val="0"/>
                                          </p:val>
                                        </p:tav>
                                        <p:tav tm="100000">
                                          <p:val>
                                            <p:strVal val="#ppt_w"/>
                                          </p:val>
                                        </p:tav>
                                      </p:tavLst>
                                    </p:anim>
                                    <p:anim calcmode="lin" valueType="num">
                                      <p:cBhvr>
                                        <p:cTn id="8" dur="1000" fill="hold"/>
                                        <p:tgtEl>
                                          <p:spTgt spid="8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61"/>
                                        </p:tgtEl>
                                        <p:attrNameLst>
                                          <p:attrName>style.visibility</p:attrName>
                                        </p:attrNameLst>
                                      </p:cBhvr>
                                      <p:to>
                                        <p:strVal val="visible"/>
                                      </p:to>
                                    </p:set>
                                    <p:anim calcmode="lin" valueType="num">
                                      <p:cBhvr>
                                        <p:cTn id="13" dur="1000" fill="hold"/>
                                        <p:tgtEl>
                                          <p:spTgt spid="861"/>
                                        </p:tgtEl>
                                        <p:attrNameLst>
                                          <p:attrName>ppt_w</p:attrName>
                                        </p:attrNameLst>
                                      </p:cBhvr>
                                      <p:tavLst>
                                        <p:tav tm="0">
                                          <p:val>
                                            <p:fltVal val="0"/>
                                          </p:val>
                                        </p:tav>
                                        <p:tav tm="100000">
                                          <p:val>
                                            <p:strVal val="#ppt_w"/>
                                          </p:val>
                                        </p:tav>
                                      </p:tavLst>
                                    </p:anim>
                                    <p:anim calcmode="lin" valueType="num">
                                      <p:cBhvr>
                                        <p:cTn id="14" dur="1000" fill="hold"/>
                                        <p:tgtEl>
                                          <p:spTgt spid="86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0.000000 0.000000 L 0.000000 0.051342" pathEditMode="relative">
                                      <p:cBhvr>
                                        <p:cTn id="18" dur="300" fill="hold"/>
                                        <p:tgtEl>
                                          <p:spTgt spid="861"/>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 presetClass="path" presetSubtype="0" accel="50000" decel="50000" fill="hold" nodeType="clickEffect">
                                  <p:stCondLst>
                                    <p:cond delay="0"/>
                                  </p:stCondLst>
                                  <p:childTnLst>
                                    <p:animMotion origin="layout" path="M 0.000000 0.051342 L 0.001857 0.109273" pathEditMode="relative">
                                      <p:cBhvr>
                                        <p:cTn id="22" dur="300" fill="hold"/>
                                        <p:tgtEl>
                                          <p:spTgt spid="861"/>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path" presetSubtype="0" accel="50000" decel="50000" fill="hold" nodeType="clickEffect">
                                  <p:stCondLst>
                                    <p:cond delay="0"/>
                                  </p:stCondLst>
                                  <p:childTnLst>
                                    <p:animMotion origin="layout" path="M 0.001857 0.109273 L 0.001857 0.163002" pathEditMode="relative">
                                      <p:cBhvr>
                                        <p:cTn id="26" dur="300" fill="hold"/>
                                        <p:tgtEl>
                                          <p:spTgt spid="861"/>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path" presetSubtype="0" accel="50000" decel="50000" fill="hold" nodeType="clickEffect">
                                  <p:stCondLst>
                                    <p:cond delay="0"/>
                                  </p:stCondLst>
                                  <p:childTnLst>
                                    <p:animMotion origin="layout" path="M 0.001857 0.163002 L 0.003612 0.218547" pathEditMode="relative">
                                      <p:cBhvr>
                                        <p:cTn id="30" dur="300" fill="hold"/>
                                        <p:tgtEl>
                                          <p:spTgt spid="861"/>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1" presetClass="path" presetSubtype="0" accel="50000" decel="50000" fill="hold" nodeType="clickEffect">
                                  <p:stCondLst>
                                    <p:cond delay="0"/>
                                  </p:stCondLst>
                                  <p:childTnLst>
                                    <p:animMotion origin="layout" path="M 0.003612 0.218547 L -0.000000 0.273183" pathEditMode="relative">
                                      <p:cBhvr>
                                        <p:cTn id="34" dur="300" fill="hold"/>
                                        <p:tgtEl>
                                          <p:spTgt spid="861"/>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path" presetSubtype="0" accel="50000" decel="50000" fill="hold" nodeType="clickEffect">
                                  <p:stCondLst>
                                    <p:cond delay="0"/>
                                  </p:stCondLst>
                                  <p:childTnLst>
                                    <p:animMotion origin="layout" path="M -0.000000 0.273183 L -0.000000 0.327820" pathEditMode="relative">
                                      <p:cBhvr>
                                        <p:cTn id="38" dur="300" fill="hold"/>
                                        <p:tgtEl>
                                          <p:spTgt spid="861"/>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 presetClass="path" presetSubtype="0" accel="50000" decel="50000" fill="hold" nodeType="clickEffect">
                                  <p:stCondLst>
                                    <p:cond delay="0"/>
                                  </p:stCondLst>
                                  <p:childTnLst>
                                    <p:animMotion origin="layout" path="M -0.000000 0.327820 L 0.003612 0.385751" pathEditMode="relative">
                                      <p:cBhvr>
                                        <p:cTn id="42" dur="300" fill="hold"/>
                                        <p:tgtEl>
                                          <p:spTgt spid="861"/>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1" presetClass="path" presetSubtype="0" accel="50000" decel="50000" fill="hold" nodeType="clickEffect">
                                  <p:stCondLst>
                                    <p:cond delay="0"/>
                                  </p:stCondLst>
                                  <p:childTnLst>
                                    <p:animMotion origin="layout" path="M 0.003612 0.385751 L 0.001857 0.438001" pathEditMode="relative">
                                      <p:cBhvr>
                                        <p:cTn id="46" dur="300" fill="hold"/>
                                        <p:tgtEl>
                                          <p:spTgt spid="861"/>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1" presetClass="path" presetSubtype="0" accel="50000" decel="50000" fill="hold" nodeType="clickEffect">
                                  <p:stCondLst>
                                    <p:cond delay="0"/>
                                  </p:stCondLst>
                                  <p:childTnLst>
                                    <p:animMotion origin="layout" path="M 0.001857 0.438001 L 0.001857 0.492638" pathEditMode="relative">
                                      <p:cBhvr>
                                        <p:cTn id="50" dur="300" fill="hold"/>
                                        <p:tgtEl>
                                          <p:spTgt spid="86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 grpId="2" animBg="1" advAuto="0"/>
      <p:bldP spid="862"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 name="ASEA  Corporate Executives  公司高層主管…"/>
          <p:cNvSpPr txBox="1">
            <a:spLocks noGrp="1"/>
          </p:cNvSpPr>
          <p:nvPr>
            <p:ph type="title"/>
          </p:nvPr>
        </p:nvSpPr>
        <p:spPr>
          <a:xfrm>
            <a:off x="-1533592" y="-447698"/>
            <a:ext cx="16071983" cy="2615994"/>
          </a:xfrm>
          <a:prstGeom prst="rect">
            <a:avLst/>
          </a:prstGeom>
        </p:spPr>
        <p:txBody>
          <a:bodyPr/>
          <a:lstStyle/>
          <a:p>
            <a:pPr>
              <a:lnSpc>
                <a:spcPct val="80000"/>
              </a:lnSpc>
              <a:defRPr sz="4700"/>
            </a:pPr>
            <a:r>
              <a:t>ASEA  Corporate Executives  公司高層主管</a:t>
            </a:r>
          </a:p>
          <a:p>
            <a:pPr>
              <a:lnSpc>
                <a:spcPct val="80000"/>
              </a:lnSpc>
              <a:defRPr sz="4700"/>
            </a:pPr>
            <a:r>
              <a:t>Experience + Integrity</a:t>
            </a:r>
          </a:p>
        </p:txBody>
      </p:sp>
      <p:pic>
        <p:nvPicPr>
          <p:cNvPr id="867" name="ASEA Molecules 2.png" descr="ASEA Molecules 2.png"/>
          <p:cNvPicPr>
            <a:picLocks noChangeAspect="1"/>
          </p:cNvPicPr>
          <p:nvPr/>
        </p:nvPicPr>
        <p:blipFill>
          <a:blip r:embed="rId2">
            <a:alphaModFix amt="37969"/>
          </a:blip>
          <a:stretch>
            <a:fillRect/>
          </a:stretch>
        </p:blipFill>
        <p:spPr>
          <a:xfrm rot="620369">
            <a:off x="-31516" y="1305175"/>
            <a:ext cx="2323254" cy="4930988"/>
          </a:xfrm>
          <a:prstGeom prst="rect">
            <a:avLst/>
          </a:prstGeom>
          <a:ln w="12700">
            <a:miter lim="400000"/>
          </a:ln>
        </p:spPr>
      </p:pic>
      <p:pic>
        <p:nvPicPr>
          <p:cNvPr id="868" name="smallBusiness-Formal-3quarter-left-1-e1558039070615.png" descr="smallBusiness-Formal-3quarter-left-1-e1558039070615.png"/>
          <p:cNvPicPr>
            <a:picLocks noChangeAspect="1"/>
          </p:cNvPicPr>
          <p:nvPr/>
        </p:nvPicPr>
        <p:blipFill>
          <a:blip r:embed="rId3"/>
          <a:stretch>
            <a:fillRect/>
          </a:stretch>
        </p:blipFill>
        <p:spPr>
          <a:xfrm>
            <a:off x="5561225" y="4392737"/>
            <a:ext cx="1354668" cy="1693334"/>
          </a:xfrm>
          <a:prstGeom prst="rect">
            <a:avLst/>
          </a:prstGeom>
          <a:ln w="12700">
            <a:miter lim="400000"/>
          </a:ln>
        </p:spPr>
      </p:pic>
      <p:pic>
        <p:nvPicPr>
          <p:cNvPr id="869" name="ASEAglobal-website-EU-Joerg-Hoeche.jpg" descr="ASEAglobal-website-EU-Joerg-Hoeche.jpg"/>
          <p:cNvPicPr>
            <a:picLocks noChangeAspect="1"/>
          </p:cNvPicPr>
          <p:nvPr/>
        </p:nvPicPr>
        <p:blipFill>
          <a:blip r:embed="rId4"/>
          <a:stretch>
            <a:fillRect/>
          </a:stretch>
        </p:blipFill>
        <p:spPr>
          <a:xfrm>
            <a:off x="3977205" y="4392737"/>
            <a:ext cx="1354668" cy="1693334"/>
          </a:xfrm>
          <a:prstGeom prst="rect">
            <a:avLst/>
          </a:prstGeom>
          <a:ln w="12700">
            <a:miter lim="400000"/>
          </a:ln>
        </p:spPr>
      </p:pic>
      <p:pic>
        <p:nvPicPr>
          <p:cNvPr id="870" name="smallKaren-in-Blue-Chair-by-Foliage-Full-Smile-e1558038840648.png" descr="smallKaren-in-Blue-Chair-by-Foliage-Full-Smile-e1558038840648.png"/>
          <p:cNvPicPr>
            <a:picLocks noChangeAspect="1"/>
          </p:cNvPicPr>
          <p:nvPr/>
        </p:nvPicPr>
        <p:blipFill>
          <a:blip r:embed="rId5"/>
          <a:stretch>
            <a:fillRect/>
          </a:stretch>
        </p:blipFill>
        <p:spPr>
          <a:xfrm>
            <a:off x="2393185" y="4392737"/>
            <a:ext cx="1354667" cy="1693334"/>
          </a:xfrm>
          <a:prstGeom prst="rect">
            <a:avLst/>
          </a:prstGeom>
          <a:ln w="12700">
            <a:miter lim="400000"/>
          </a:ln>
        </p:spPr>
      </p:pic>
      <p:grpSp>
        <p:nvGrpSpPr>
          <p:cNvPr id="879" name="Group"/>
          <p:cNvGrpSpPr/>
          <p:nvPr/>
        </p:nvGrpSpPr>
        <p:grpSpPr>
          <a:xfrm>
            <a:off x="488810" y="1822347"/>
            <a:ext cx="12027181" cy="1693334"/>
            <a:chOff x="0" y="0"/>
            <a:chExt cx="12027179" cy="1693333"/>
          </a:xfrm>
        </p:grpSpPr>
        <p:pic>
          <p:nvPicPr>
            <p:cNvPr id="871" name="chuck-funke.jpg" descr="chuck-funke.jpg"/>
            <p:cNvPicPr>
              <a:picLocks noChangeAspect="1"/>
            </p:cNvPicPr>
            <p:nvPr/>
          </p:nvPicPr>
          <p:blipFill>
            <a:blip r:embed="rId6"/>
            <a:stretch>
              <a:fillRect/>
            </a:stretch>
          </p:blipFill>
          <p:spPr>
            <a:xfrm>
              <a:off x="0" y="0"/>
              <a:ext cx="1354667" cy="1693334"/>
            </a:xfrm>
            <a:prstGeom prst="rect">
              <a:avLst/>
            </a:prstGeom>
            <a:ln w="12700" cap="flat">
              <a:noFill/>
              <a:miter lim="400000"/>
            </a:ln>
            <a:effectLst/>
          </p:spPr>
        </p:pic>
        <p:pic>
          <p:nvPicPr>
            <p:cNvPr id="872" name="jarom-webb.jpg" descr="jarom-webb.jpg"/>
            <p:cNvPicPr>
              <a:picLocks noChangeAspect="1"/>
            </p:cNvPicPr>
            <p:nvPr/>
          </p:nvPicPr>
          <p:blipFill>
            <a:blip r:embed="rId7"/>
            <a:stretch>
              <a:fillRect/>
            </a:stretch>
          </p:blipFill>
          <p:spPr>
            <a:xfrm>
              <a:off x="1715293" y="0"/>
              <a:ext cx="1354668" cy="1693334"/>
            </a:xfrm>
            <a:prstGeom prst="rect">
              <a:avLst/>
            </a:prstGeom>
            <a:ln w="12700" cap="flat">
              <a:noFill/>
              <a:miter lim="400000"/>
            </a:ln>
            <a:effectLst/>
          </p:spPr>
        </p:pic>
        <p:pic>
          <p:nvPicPr>
            <p:cNvPr id="873" name="scott-aldred.jpg" descr="scott-aldred.jpg"/>
            <p:cNvPicPr>
              <a:picLocks noChangeAspect="1"/>
            </p:cNvPicPr>
            <p:nvPr/>
          </p:nvPicPr>
          <p:blipFill>
            <a:blip r:embed="rId8"/>
            <a:stretch>
              <a:fillRect/>
            </a:stretch>
          </p:blipFill>
          <p:spPr>
            <a:xfrm>
              <a:off x="4738646" y="0"/>
              <a:ext cx="1354667" cy="1693334"/>
            </a:xfrm>
            <a:prstGeom prst="rect">
              <a:avLst/>
            </a:prstGeom>
            <a:ln w="12700" cap="flat">
              <a:noFill/>
              <a:miter lim="400000"/>
            </a:ln>
            <a:effectLst/>
          </p:spPr>
        </p:pic>
        <p:pic>
          <p:nvPicPr>
            <p:cNvPr id="874" name="justin-wilson.png" descr="justin-wilson.png"/>
            <p:cNvPicPr>
              <a:picLocks noChangeAspect="1"/>
            </p:cNvPicPr>
            <p:nvPr/>
          </p:nvPicPr>
          <p:blipFill>
            <a:blip r:embed="rId9"/>
            <a:stretch>
              <a:fillRect/>
            </a:stretch>
          </p:blipFill>
          <p:spPr>
            <a:xfrm>
              <a:off x="3226970" y="0"/>
              <a:ext cx="1354668" cy="1693334"/>
            </a:xfrm>
            <a:prstGeom prst="rect">
              <a:avLst/>
            </a:prstGeom>
            <a:ln w="12700" cap="flat">
              <a:noFill/>
              <a:miter lim="400000"/>
            </a:ln>
            <a:effectLst/>
          </p:spPr>
        </p:pic>
        <p:pic>
          <p:nvPicPr>
            <p:cNvPr id="875" name="dave-wall.jpg" descr="dave-wall.jpg"/>
            <p:cNvPicPr>
              <a:picLocks noChangeAspect="1"/>
            </p:cNvPicPr>
            <p:nvPr/>
          </p:nvPicPr>
          <p:blipFill>
            <a:blip r:embed="rId10"/>
            <a:stretch>
              <a:fillRect/>
            </a:stretch>
          </p:blipFill>
          <p:spPr>
            <a:xfrm>
              <a:off x="6246374" y="0"/>
              <a:ext cx="1354667" cy="1693334"/>
            </a:xfrm>
            <a:prstGeom prst="rect">
              <a:avLst/>
            </a:prstGeom>
            <a:ln w="12700" cap="flat">
              <a:noFill/>
              <a:miter lim="400000"/>
            </a:ln>
            <a:effectLst/>
          </p:spPr>
        </p:pic>
        <p:pic>
          <p:nvPicPr>
            <p:cNvPr id="876" name="steve-davis.jpg" descr="steve-davis.jpg"/>
            <p:cNvPicPr>
              <a:picLocks noChangeAspect="1"/>
            </p:cNvPicPr>
            <p:nvPr/>
          </p:nvPicPr>
          <p:blipFill>
            <a:blip r:embed="rId11"/>
            <a:stretch>
              <a:fillRect/>
            </a:stretch>
          </p:blipFill>
          <p:spPr>
            <a:xfrm>
              <a:off x="9265777" y="0"/>
              <a:ext cx="1354667" cy="1693334"/>
            </a:xfrm>
            <a:prstGeom prst="rect">
              <a:avLst/>
            </a:prstGeom>
            <a:ln w="12700" cap="flat">
              <a:noFill/>
              <a:miter lim="400000"/>
            </a:ln>
            <a:effectLst/>
          </p:spPr>
        </p:pic>
        <p:pic>
          <p:nvPicPr>
            <p:cNvPr id="877" name="ben-tyler.jpg" descr="ben-tyler.jpg"/>
            <p:cNvPicPr>
              <a:picLocks noChangeAspect="1"/>
            </p:cNvPicPr>
            <p:nvPr/>
          </p:nvPicPr>
          <p:blipFill>
            <a:blip r:embed="rId12"/>
            <a:stretch>
              <a:fillRect/>
            </a:stretch>
          </p:blipFill>
          <p:spPr>
            <a:xfrm>
              <a:off x="7756075" y="0"/>
              <a:ext cx="1354668" cy="1693334"/>
            </a:xfrm>
            <a:prstGeom prst="rect">
              <a:avLst/>
            </a:prstGeom>
            <a:ln w="12700" cap="flat">
              <a:noFill/>
              <a:miter lim="400000"/>
            </a:ln>
            <a:effectLst/>
          </p:spPr>
        </p:pic>
        <p:pic>
          <p:nvPicPr>
            <p:cNvPr id="878" name="KarlAnderson3.jpg" descr="KarlAnderson3.jpg"/>
            <p:cNvPicPr>
              <a:picLocks noChangeAspect="1"/>
            </p:cNvPicPr>
            <p:nvPr/>
          </p:nvPicPr>
          <p:blipFill>
            <a:blip r:embed="rId13"/>
            <a:stretch>
              <a:fillRect/>
            </a:stretch>
          </p:blipFill>
          <p:spPr>
            <a:xfrm>
              <a:off x="10672512" y="0"/>
              <a:ext cx="1354668" cy="1693334"/>
            </a:xfrm>
            <a:prstGeom prst="rect">
              <a:avLst/>
            </a:prstGeom>
            <a:ln w="12700" cap="flat">
              <a:noFill/>
              <a:miter lim="400000"/>
            </a:ln>
            <a:effectLst/>
          </p:spPr>
        </p:pic>
      </p:grpSp>
      <p:pic>
        <p:nvPicPr>
          <p:cNvPr id="880" name="smallKimHill-Sitting-FullSmile.png" descr="smallKimHill-Sitting-FullSmile.png"/>
          <p:cNvPicPr>
            <a:picLocks noChangeAspect="1"/>
          </p:cNvPicPr>
          <p:nvPr/>
        </p:nvPicPr>
        <p:blipFill>
          <a:blip r:embed="rId14"/>
          <a:stretch>
            <a:fillRect/>
          </a:stretch>
        </p:blipFill>
        <p:spPr>
          <a:xfrm>
            <a:off x="6978278" y="4392737"/>
            <a:ext cx="1321389" cy="1693334"/>
          </a:xfrm>
          <a:prstGeom prst="rect">
            <a:avLst/>
          </a:prstGeom>
          <a:ln w="12700">
            <a:miter lim="400000"/>
          </a:ln>
        </p:spPr>
      </p:pic>
      <p:pic>
        <p:nvPicPr>
          <p:cNvPr id="881" name="Screen Shot 2019-10-17 at 11.27.24 AM.png" descr="Screen Shot 2019-10-17 at 11.27.24 AM.png"/>
          <p:cNvPicPr>
            <a:picLocks noChangeAspect="1"/>
          </p:cNvPicPr>
          <p:nvPr/>
        </p:nvPicPr>
        <p:blipFill>
          <a:blip r:embed="rId15"/>
          <a:stretch>
            <a:fillRect/>
          </a:stretch>
        </p:blipFill>
        <p:spPr>
          <a:xfrm>
            <a:off x="1605220" y="3893678"/>
            <a:ext cx="9794360" cy="5486657"/>
          </a:xfrm>
          <a:prstGeom prst="rect">
            <a:avLst/>
          </a:prstGeom>
          <a:ln w="25400">
            <a:miter lim="400000"/>
          </a:ln>
          <a:effectLst>
            <a:outerShdw blurRad="127000" dist="76200" dir="2974802" rotWithShape="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 name="droppedImage.pdf" descr="droppedImage.pdf"/>
          <p:cNvPicPr>
            <a:picLocks noChangeAspect="1"/>
          </p:cNvPicPr>
          <p:nvPr/>
        </p:nvPicPr>
        <p:blipFill>
          <a:blip r:embed="rId2"/>
          <a:stretch>
            <a:fillRect/>
          </a:stretch>
        </p:blipFill>
        <p:spPr>
          <a:xfrm>
            <a:off x="5659646" y="6337180"/>
            <a:ext cx="2560321" cy="1941656"/>
          </a:xfrm>
          <a:prstGeom prst="rect">
            <a:avLst/>
          </a:prstGeom>
          <a:ln w="12700">
            <a:miter lim="400000"/>
          </a:ln>
        </p:spPr>
      </p:pic>
      <p:sp>
        <p:nvSpPr>
          <p:cNvPr id="886" name="Arrow"/>
          <p:cNvSpPr/>
          <p:nvPr/>
        </p:nvSpPr>
        <p:spPr>
          <a:xfrm rot="5400000">
            <a:off x="6380536" y="7200597"/>
            <a:ext cx="993750" cy="686803"/>
          </a:xfrm>
          <a:prstGeom prst="rightArrow">
            <a:avLst>
              <a:gd name="adj1" fmla="val 59555"/>
              <a:gd name="adj2" fmla="val 45659"/>
            </a:avLst>
          </a:prstGeom>
          <a:gradFill>
            <a:gsLst>
              <a:gs pos="0">
                <a:srgbClr val="FFFFFF">
                  <a:alpha val="0"/>
                </a:srgbClr>
              </a:gs>
              <a:gs pos="100000">
                <a:srgbClr val="58596B">
                  <a:alpha val="50000"/>
                </a:srgbClr>
              </a:gs>
            </a:gsLst>
          </a:gradFill>
          <a:ln w="12700">
            <a:miter lim="400000"/>
          </a:ln>
        </p:spPr>
        <p:txBody>
          <a:bodyPr lIns="40640" tIns="40640" rIns="40640" bIns="40640"/>
          <a:lstStyle/>
          <a:p>
            <a:pPr algn="l" defTabSz="975360">
              <a:buClr>
                <a:srgbClr val="000000"/>
              </a:buClr>
              <a:defRPr sz="2400">
                <a:solidFill>
                  <a:srgbClr val="000000"/>
                </a:solidFill>
                <a:uFill>
                  <a:solidFill>
                    <a:srgbClr val="000000"/>
                  </a:solidFill>
                </a:uFill>
                <a:latin typeface="Calibri"/>
                <a:ea typeface="Calibri"/>
                <a:cs typeface="Calibri"/>
                <a:sym typeface="Calibri"/>
              </a:defRPr>
            </a:pPr>
            <a:endParaRPr/>
          </a:p>
        </p:txBody>
      </p:sp>
      <p:sp>
        <p:nvSpPr>
          <p:cNvPr id="887" name="Arrow"/>
          <p:cNvSpPr/>
          <p:nvPr/>
        </p:nvSpPr>
        <p:spPr>
          <a:xfrm rot="21596466">
            <a:off x="7567993" y="6908634"/>
            <a:ext cx="961815" cy="690881"/>
          </a:xfrm>
          <a:prstGeom prst="rightArrow">
            <a:avLst>
              <a:gd name="adj1" fmla="val 59555"/>
              <a:gd name="adj2" fmla="val 45389"/>
            </a:avLst>
          </a:prstGeom>
          <a:gradFill>
            <a:gsLst>
              <a:gs pos="0">
                <a:srgbClr val="FFFFFF">
                  <a:alpha val="0"/>
                </a:srgbClr>
              </a:gs>
              <a:gs pos="100000">
                <a:srgbClr val="58596B">
                  <a:alpha val="50000"/>
                </a:srgbClr>
              </a:gs>
            </a:gsLst>
          </a:gradFill>
          <a:ln w="12700">
            <a:miter lim="400000"/>
          </a:ln>
        </p:spPr>
        <p:txBody>
          <a:bodyPr lIns="40640" tIns="40640" rIns="40640" bIns="40640"/>
          <a:lstStyle/>
          <a:p>
            <a:pPr algn="l" defTabSz="975360">
              <a:buClr>
                <a:srgbClr val="000000"/>
              </a:buClr>
              <a:defRPr sz="2400">
                <a:solidFill>
                  <a:srgbClr val="000000"/>
                </a:solidFill>
                <a:uFill>
                  <a:solidFill>
                    <a:srgbClr val="000000"/>
                  </a:solidFill>
                </a:uFill>
                <a:latin typeface="Calibri"/>
                <a:ea typeface="Calibri"/>
                <a:cs typeface="Calibri"/>
                <a:sym typeface="Calibri"/>
              </a:defRPr>
            </a:pPr>
            <a:endParaRPr/>
          </a:p>
        </p:txBody>
      </p:sp>
      <p:sp>
        <p:nvSpPr>
          <p:cNvPr id="888" name="Arrow"/>
          <p:cNvSpPr/>
          <p:nvPr/>
        </p:nvSpPr>
        <p:spPr>
          <a:xfrm rot="10803655">
            <a:off x="5082641" y="6963631"/>
            <a:ext cx="961815" cy="690882"/>
          </a:xfrm>
          <a:prstGeom prst="rightArrow">
            <a:avLst>
              <a:gd name="adj1" fmla="val 59555"/>
              <a:gd name="adj2" fmla="val 45389"/>
            </a:avLst>
          </a:prstGeom>
          <a:gradFill>
            <a:gsLst>
              <a:gs pos="0">
                <a:srgbClr val="FFFFFF">
                  <a:alpha val="0"/>
                </a:srgbClr>
              </a:gs>
              <a:gs pos="100000">
                <a:srgbClr val="58596B">
                  <a:alpha val="50000"/>
                </a:srgbClr>
              </a:gs>
            </a:gsLst>
          </a:gradFill>
          <a:ln w="12700">
            <a:miter lim="400000"/>
          </a:ln>
        </p:spPr>
        <p:txBody>
          <a:bodyPr lIns="40640" tIns="40640" rIns="40640" bIns="40640"/>
          <a:lstStyle/>
          <a:p>
            <a:pPr algn="l" defTabSz="975360">
              <a:buClr>
                <a:srgbClr val="000000"/>
              </a:buClr>
              <a:defRPr sz="2400">
                <a:solidFill>
                  <a:srgbClr val="000000"/>
                </a:solidFill>
                <a:uFill>
                  <a:solidFill>
                    <a:srgbClr val="000000"/>
                  </a:solidFill>
                </a:uFill>
                <a:latin typeface="Calibri"/>
                <a:ea typeface="Calibri"/>
                <a:cs typeface="Calibri"/>
                <a:sym typeface="Calibri"/>
              </a:defRPr>
            </a:pPr>
            <a:endParaRPr/>
          </a:p>
        </p:txBody>
      </p:sp>
      <p:sp>
        <p:nvSpPr>
          <p:cNvPr id="889" name="Motivation for…"/>
          <p:cNvSpPr txBox="1"/>
          <p:nvPr/>
        </p:nvSpPr>
        <p:spPr>
          <a:xfrm rot="16200000">
            <a:off x="1512883" y="4308187"/>
            <a:ext cx="2939628" cy="884835"/>
          </a:xfrm>
          <a:prstGeom prst="rect">
            <a:avLst/>
          </a:prstGeom>
          <a:ln w="3175"/>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defTabSz="975360">
              <a:buClr>
                <a:srgbClr val="000000"/>
              </a:buClr>
              <a:defRPr sz="2600">
                <a:solidFill>
                  <a:srgbClr val="424242"/>
                </a:solidFill>
                <a:uFill>
                  <a:solidFill>
                    <a:srgbClr val="424242"/>
                  </a:solidFill>
                </a:uFill>
                <a:latin typeface="Helvetica Neue Bold Condensed"/>
                <a:ea typeface="Helvetica Neue Bold Condensed"/>
                <a:cs typeface="Helvetica Neue Bold Condensed"/>
                <a:sym typeface="Helvetica Neue Bold Condensed"/>
              </a:defRPr>
            </a:pPr>
            <a:r>
              <a:t>Motivation for</a:t>
            </a:r>
          </a:p>
          <a:p>
            <a:pPr defTabSz="975360">
              <a:buClr>
                <a:srgbClr val="000000"/>
              </a:buClr>
              <a:defRPr sz="2600">
                <a:solidFill>
                  <a:srgbClr val="424242"/>
                </a:solidFill>
                <a:uFill>
                  <a:solidFill>
                    <a:srgbClr val="424242"/>
                  </a:solidFill>
                </a:uFill>
                <a:latin typeface="Helvetica Neue Bold Condensed"/>
                <a:ea typeface="Helvetica Neue Bold Condensed"/>
                <a:cs typeface="Helvetica Neue Bold Condensed"/>
                <a:sym typeface="Helvetica Neue Bold Condensed"/>
              </a:defRPr>
            </a:pPr>
            <a:r>
              <a:t>Commitment to</a:t>
            </a:r>
          </a:p>
        </p:txBody>
      </p:sp>
      <p:graphicFrame>
        <p:nvGraphicFramePr>
          <p:cNvPr id="890" name="3D Column Chart"/>
          <p:cNvGraphicFramePr/>
          <p:nvPr/>
        </p:nvGraphicFramePr>
        <p:xfrm>
          <a:off x="4656369" y="2262164"/>
          <a:ext cx="6939263" cy="3679629"/>
        </p:xfrm>
        <a:graphic>
          <a:graphicData uri="http://schemas.openxmlformats.org/drawingml/2006/chart">
            <c:chart xmlns:c="http://schemas.openxmlformats.org/drawingml/2006/chart" xmlns:r="http://schemas.openxmlformats.org/officeDocument/2006/relationships" r:id="rId3"/>
          </a:graphicData>
        </a:graphic>
      </p:graphicFrame>
      <p:sp>
        <p:nvSpPr>
          <p:cNvPr id="891" name="Ego…"/>
          <p:cNvSpPr txBox="1"/>
          <p:nvPr/>
        </p:nvSpPr>
        <p:spPr>
          <a:xfrm>
            <a:off x="5332359" y="3924328"/>
            <a:ext cx="3020908" cy="1863691"/>
          </a:xfrm>
          <a:prstGeom prst="rect">
            <a:avLst/>
          </a:prstGeom>
          <a:ln w="3175"/>
          <a:effectLst>
            <a:outerShdw blurRad="127000" dist="50800" dir="3660000" rotWithShape="0">
              <a:srgbClr val="000000">
                <a:alpha val="25000"/>
              </a:srgbClr>
            </a:outerShdw>
            <a:reflection stA="25000" endPos="40000" dir="5400000" sy="-100000" algn="bl" rotWithShape="0"/>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nchor="b">
            <a:spAutoFit/>
          </a:bodyPr>
          <a:lstStyle/>
          <a:p>
            <a:pPr algn="l" defTabSz="975360">
              <a:lnSpc>
                <a:spcPct val="80000"/>
              </a:lnSpc>
              <a:buClr>
                <a:srgbClr val="000000"/>
              </a:buClr>
              <a:defRPr sz="3100">
                <a:solidFill>
                  <a:srgbClr val="FFFFFF"/>
                </a:solidFill>
                <a:uFill>
                  <a:solidFill>
                    <a:srgbClr val="FFFFFF"/>
                  </a:solidFill>
                </a:uFill>
                <a:latin typeface="Helvetica Neue Bold Condensed"/>
                <a:ea typeface="Helvetica Neue Bold Condensed"/>
                <a:cs typeface="Helvetica Neue Bold Condensed"/>
                <a:sym typeface="Helvetica Neue Bold Condensed"/>
              </a:defRPr>
            </a:pPr>
            <a:r>
              <a:rPr dirty="0"/>
              <a:t>Ego</a:t>
            </a:r>
          </a:p>
          <a:p>
            <a:pPr algn="l" defTabSz="975360">
              <a:lnSpc>
                <a:spcPct val="80000"/>
              </a:lnSpc>
              <a:buClr>
                <a:srgbClr val="000000"/>
              </a:buClr>
              <a:defRPr sz="3100">
                <a:solidFill>
                  <a:srgbClr val="FFFFFF"/>
                </a:solidFill>
                <a:uFill>
                  <a:solidFill>
                    <a:srgbClr val="FFFFFF"/>
                  </a:solidFill>
                </a:uFill>
                <a:latin typeface="Helvetica Neue Bold Condensed"/>
                <a:ea typeface="Helvetica Neue Bold Condensed"/>
                <a:cs typeface="Helvetica Neue Bold Condensed"/>
                <a:sym typeface="Helvetica Neue Bold Condensed"/>
              </a:defRPr>
            </a:pPr>
            <a:r>
              <a:rPr dirty="0"/>
              <a:t>Economics</a:t>
            </a:r>
          </a:p>
          <a:p>
            <a:pPr algn="l" defTabSz="975360">
              <a:lnSpc>
                <a:spcPct val="80000"/>
              </a:lnSpc>
              <a:buClr>
                <a:srgbClr val="000000"/>
              </a:buClr>
              <a:defRPr sz="3100">
                <a:solidFill>
                  <a:srgbClr val="FFFFFF"/>
                </a:solidFill>
                <a:uFill>
                  <a:solidFill>
                    <a:srgbClr val="FFFFFF"/>
                  </a:solidFill>
                </a:uFill>
                <a:latin typeface="Helvetica Neue Bold Condensed"/>
                <a:ea typeface="Helvetica Neue Bold Condensed"/>
                <a:cs typeface="Helvetica Neue Bold Condensed"/>
                <a:sym typeface="Helvetica Neue Bold Condensed"/>
              </a:defRPr>
            </a:pPr>
            <a:r>
              <a:rPr dirty="0" err="1"/>
              <a:t>自我</a:t>
            </a:r>
            <a:endParaRPr dirty="0"/>
          </a:p>
          <a:p>
            <a:pPr algn="l" defTabSz="975360">
              <a:lnSpc>
                <a:spcPct val="80000"/>
              </a:lnSpc>
              <a:buClr>
                <a:srgbClr val="000000"/>
              </a:buClr>
              <a:defRPr sz="3100">
                <a:solidFill>
                  <a:srgbClr val="FFFFFF"/>
                </a:solidFill>
                <a:uFill>
                  <a:solidFill>
                    <a:srgbClr val="FFFFFF"/>
                  </a:solidFill>
                </a:uFill>
                <a:latin typeface="Helvetica Neue Bold Condensed"/>
                <a:ea typeface="Helvetica Neue Bold Condensed"/>
                <a:cs typeface="Helvetica Neue Bold Condensed"/>
                <a:sym typeface="Helvetica Neue Bold Condensed"/>
              </a:defRPr>
            </a:pPr>
            <a:r>
              <a:rPr dirty="0" err="1"/>
              <a:t>經濟</a:t>
            </a:r>
            <a:endParaRPr dirty="0"/>
          </a:p>
        </p:txBody>
      </p:sp>
      <p:sp>
        <p:nvSpPr>
          <p:cNvPr id="892" name="Principles…"/>
          <p:cNvSpPr txBox="1"/>
          <p:nvPr/>
        </p:nvSpPr>
        <p:spPr>
          <a:xfrm>
            <a:off x="6538341" y="4732739"/>
            <a:ext cx="3020908" cy="1075523"/>
          </a:xfrm>
          <a:prstGeom prst="rect">
            <a:avLst/>
          </a:prstGeom>
          <a:ln w="3175"/>
          <a:effectLst>
            <a:outerShdw blurRad="127000" dist="50800" dir="3660000" rotWithShape="0">
              <a:srgbClr val="000000">
                <a:alpha val="25000"/>
              </a:srgbClr>
            </a:outerShdw>
            <a:reflection stA="25000" endPos="40000" dir="5400000" sy="-100000" algn="bl" rotWithShape="0"/>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defTabSz="975360">
              <a:lnSpc>
                <a:spcPct val="90000"/>
              </a:lnSpc>
              <a:buClr>
                <a:srgbClr val="000000"/>
              </a:buClr>
              <a:defRPr sz="3100">
                <a:solidFill>
                  <a:srgbClr val="FFFFFF"/>
                </a:solidFill>
                <a:uFill>
                  <a:solidFill>
                    <a:srgbClr val="FFFFFF"/>
                  </a:solidFill>
                </a:uFill>
                <a:latin typeface="Helvetica Neue Bold Condensed"/>
                <a:ea typeface="Helvetica Neue Bold Condensed"/>
                <a:cs typeface="Helvetica Neue Bold Condensed"/>
                <a:sym typeface="Helvetica Neue Bold Condensed"/>
              </a:defRPr>
            </a:pPr>
            <a:r>
              <a:t>Principles</a:t>
            </a:r>
          </a:p>
          <a:p>
            <a:pPr defTabSz="975360">
              <a:lnSpc>
                <a:spcPct val="90000"/>
              </a:lnSpc>
              <a:buClr>
                <a:srgbClr val="000000"/>
              </a:buClr>
              <a:defRPr sz="3100">
                <a:solidFill>
                  <a:srgbClr val="FFFFFF"/>
                </a:solidFill>
                <a:uFill>
                  <a:solidFill>
                    <a:srgbClr val="FFFFFF"/>
                  </a:solidFill>
                </a:uFill>
                <a:latin typeface="Helvetica Neue Bold Condensed"/>
                <a:ea typeface="Helvetica Neue Bold Condensed"/>
                <a:cs typeface="Helvetica Neue Bold Condensed"/>
                <a:sym typeface="Helvetica Neue Bold Condensed"/>
              </a:defRPr>
            </a:pPr>
            <a:r>
              <a:t>原則</a:t>
            </a:r>
          </a:p>
        </p:txBody>
      </p:sp>
      <p:sp>
        <p:nvSpPr>
          <p:cNvPr id="893" name="Capacity…"/>
          <p:cNvSpPr txBox="1"/>
          <p:nvPr/>
        </p:nvSpPr>
        <p:spPr>
          <a:xfrm>
            <a:off x="8648517" y="4732739"/>
            <a:ext cx="3020908" cy="1075523"/>
          </a:xfrm>
          <a:prstGeom prst="rect">
            <a:avLst/>
          </a:prstGeom>
          <a:ln w="3175"/>
          <a:effectLst>
            <a:outerShdw blurRad="127000" dist="50800" dir="3660000" rotWithShape="0">
              <a:srgbClr val="000000">
                <a:alpha val="25000"/>
              </a:srgbClr>
            </a:outerShdw>
            <a:reflection stA="25000" endPos="40000" dir="5400000" sy="-100000" algn="bl" rotWithShape="0"/>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defTabSz="975360">
              <a:lnSpc>
                <a:spcPct val="90000"/>
              </a:lnSpc>
              <a:buClr>
                <a:srgbClr val="000000"/>
              </a:buClr>
              <a:defRPr sz="3100">
                <a:solidFill>
                  <a:srgbClr val="FFFFFF"/>
                </a:solidFill>
                <a:uFill>
                  <a:solidFill>
                    <a:srgbClr val="FFFFFF"/>
                  </a:solidFill>
                </a:uFill>
                <a:latin typeface="Helvetica Neue Bold Condensed"/>
                <a:ea typeface="Helvetica Neue Bold Condensed"/>
                <a:cs typeface="Helvetica Neue Bold Condensed"/>
                <a:sym typeface="Helvetica Neue Bold Condensed"/>
              </a:defRPr>
            </a:pPr>
            <a:r>
              <a:t>Capacity </a:t>
            </a:r>
          </a:p>
          <a:p>
            <a:pPr defTabSz="975360">
              <a:lnSpc>
                <a:spcPct val="90000"/>
              </a:lnSpc>
              <a:buClr>
                <a:srgbClr val="000000"/>
              </a:buClr>
              <a:defRPr sz="3100">
                <a:solidFill>
                  <a:srgbClr val="FFFFFF"/>
                </a:solidFill>
                <a:uFill>
                  <a:solidFill>
                    <a:srgbClr val="FFFFFF"/>
                  </a:solidFill>
                </a:uFill>
                <a:latin typeface="Helvetica Neue Bold Condensed"/>
                <a:ea typeface="Helvetica Neue Bold Condensed"/>
                <a:cs typeface="Helvetica Neue Bold Condensed"/>
                <a:sym typeface="Helvetica Neue Bold Condensed"/>
              </a:defRPr>
            </a:pPr>
            <a:r>
              <a:t>能力</a:t>
            </a:r>
          </a:p>
        </p:txBody>
      </p:sp>
      <p:pic>
        <p:nvPicPr>
          <p:cNvPr id="894" name="Anatomy of Opportunity - Target Score.psd" descr="Anatomy of Opportunity - Target Score.psd"/>
          <p:cNvPicPr>
            <a:picLocks noChangeAspect="1"/>
          </p:cNvPicPr>
          <p:nvPr/>
        </p:nvPicPr>
        <p:blipFill>
          <a:blip r:embed="rId4"/>
          <a:srcRect l="999" t="3333" r="2000" b="6000"/>
          <a:stretch>
            <a:fillRect/>
          </a:stretch>
        </p:blipFill>
        <p:spPr>
          <a:xfrm>
            <a:off x="265943" y="5508220"/>
            <a:ext cx="2428504" cy="1702457"/>
          </a:xfrm>
          <a:prstGeom prst="rect">
            <a:avLst/>
          </a:prstGeom>
          <a:ln w="12700">
            <a:miter lim="400000"/>
          </a:ln>
          <a:effectLst>
            <a:outerShdw blurRad="254000" dir="4500000" rotWithShape="0">
              <a:srgbClr val="000000">
                <a:alpha val="25000"/>
              </a:srgbClr>
            </a:outerShdw>
            <a:reflection stA="50000" endPos="40000" dir="5400000" sy="-100000" algn="bl" rotWithShape="0"/>
          </a:effectLst>
        </p:spPr>
      </p:pic>
      <p:sp>
        <p:nvSpPr>
          <p:cNvPr id="895" name="E2PC ASEA Culture’s Formula for Success…"/>
          <p:cNvSpPr txBox="1"/>
          <p:nvPr/>
        </p:nvSpPr>
        <p:spPr>
          <a:xfrm>
            <a:off x="686459" y="326429"/>
            <a:ext cx="11019891" cy="1968441"/>
          </a:xfrm>
          <a:prstGeom prst="rect">
            <a:avLst/>
          </a:prstGeom>
          <a:ln w="3175"/>
          <a:effectLst>
            <a:outerShdw blurRad="127000" dist="50800" dir="3660000" rotWithShape="0">
              <a:srgbClr val="000000">
                <a:alpha val="2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640" tIns="40640" rIns="40640" bIns="40640">
            <a:spAutoFit/>
          </a:bodyPr>
          <a:lstStyle/>
          <a:p>
            <a:pPr algn="l" defTabSz="650240">
              <a:buClr>
                <a:srgbClr val="000000"/>
              </a:buClr>
              <a:defRPr sz="2400">
                <a:solidFill>
                  <a:srgbClr val="000000"/>
                </a:solidFill>
                <a:uFill>
                  <a:solidFill>
                    <a:srgbClr val="000000"/>
                  </a:solidFill>
                </a:uFill>
              </a:defRPr>
            </a:pPr>
            <a:r>
              <a:rPr sz="6800">
                <a:solidFill>
                  <a:srgbClr val="007CD6"/>
                </a:solidFill>
                <a:uFill>
                  <a:solidFill>
                    <a:srgbClr val="007CD6"/>
                  </a:solidFill>
                </a:uFill>
              </a:rPr>
              <a:t>E</a:t>
            </a:r>
            <a:r>
              <a:rPr sz="5000" baseline="41999">
                <a:solidFill>
                  <a:srgbClr val="007CD6"/>
                </a:solidFill>
                <a:uFill>
                  <a:solidFill>
                    <a:srgbClr val="007CD6"/>
                  </a:solidFill>
                </a:uFill>
              </a:rPr>
              <a:t>2</a:t>
            </a:r>
            <a:r>
              <a:rPr sz="6800">
                <a:solidFill>
                  <a:srgbClr val="007CD6"/>
                </a:solidFill>
                <a:uFill>
                  <a:solidFill>
                    <a:srgbClr val="007CD6"/>
                  </a:solidFill>
                </a:uFill>
              </a:rPr>
              <a:t>PC</a:t>
            </a:r>
            <a:r>
              <a:rPr sz="6800"/>
              <a:t> </a:t>
            </a:r>
            <a:r>
              <a:rPr sz="4600">
                <a:latin typeface="Helvetica Neue Bold Condensed"/>
                <a:ea typeface="Helvetica Neue Bold Condensed"/>
                <a:cs typeface="Helvetica Neue Bold Condensed"/>
                <a:sym typeface="Helvetica Neue Bold Condensed"/>
              </a:rPr>
              <a:t>ASEA Culture’s Formula for Success</a:t>
            </a:r>
          </a:p>
          <a:p>
            <a:pPr algn="l" defTabSz="650240">
              <a:buClr>
                <a:srgbClr val="000000"/>
              </a:buClr>
              <a:defRPr sz="2400">
                <a:solidFill>
                  <a:srgbClr val="000000"/>
                </a:solidFill>
                <a:uFill>
                  <a:solidFill>
                    <a:srgbClr val="000000"/>
                  </a:solidFill>
                </a:uFill>
              </a:defRPr>
            </a:pPr>
            <a:r>
              <a:rPr sz="4600">
                <a:latin typeface="Helvetica Neue Bold Condensed"/>
                <a:ea typeface="Helvetica Neue Bold Condensed"/>
                <a:cs typeface="Helvetica Neue Bold Condensed"/>
                <a:sym typeface="Helvetica Neue Bold Condensed"/>
              </a:rPr>
              <a:t>                       ASEA文化的成功秘訣</a:t>
            </a:r>
          </a:p>
        </p:txBody>
      </p:sp>
      <p:sp>
        <p:nvSpPr>
          <p:cNvPr id="883" name="Arrow"/>
          <p:cNvSpPr/>
          <p:nvPr/>
        </p:nvSpPr>
        <p:spPr>
          <a:xfrm rot="16140000">
            <a:off x="2724567" y="3664289"/>
            <a:ext cx="3359575" cy="1354668"/>
          </a:xfrm>
          <a:prstGeom prst="rightArrow">
            <a:avLst>
              <a:gd name="adj1" fmla="val 59555"/>
              <a:gd name="adj2" fmla="val 23148"/>
            </a:avLst>
          </a:prstGeom>
          <a:gradFill>
            <a:gsLst>
              <a:gs pos="0">
                <a:srgbClr val="FFFFFF">
                  <a:alpha val="0"/>
                </a:srgbClr>
              </a:gs>
              <a:gs pos="100000">
                <a:srgbClr val="58596B">
                  <a:alpha val="50000"/>
                </a:srgbClr>
              </a:gs>
            </a:gsLst>
          </a:gradFill>
          <a:ln w="12700">
            <a:miter lim="400000"/>
          </a:ln>
        </p:spPr>
        <p:txBody>
          <a:bodyPr lIns="40640" tIns="40640" rIns="40640" bIns="40640"/>
          <a:lstStyle/>
          <a:p>
            <a:pPr algn="l" defTabSz="975360">
              <a:buClr>
                <a:srgbClr val="000000"/>
              </a:buClr>
              <a:defRPr sz="2400">
                <a:solidFill>
                  <a:srgbClr val="000000"/>
                </a:solidFill>
                <a:uFill>
                  <a:solidFill>
                    <a:srgbClr val="000000"/>
                  </a:solidFill>
                </a:uFill>
                <a:latin typeface="Calibri"/>
                <a:ea typeface="Calibri"/>
                <a:cs typeface="Calibri"/>
                <a:sym typeface="Calibri"/>
              </a:defRPr>
            </a:pPr>
            <a:endParaRPr/>
          </a:p>
        </p:txBody>
      </p:sp>
      <p:sp>
        <p:nvSpPr>
          <p:cNvPr id="884" name="Arrow"/>
          <p:cNvSpPr/>
          <p:nvPr/>
        </p:nvSpPr>
        <p:spPr>
          <a:xfrm>
            <a:off x="3944528" y="5424248"/>
            <a:ext cx="7247468" cy="1354668"/>
          </a:xfrm>
          <a:prstGeom prst="rightArrow">
            <a:avLst>
              <a:gd name="adj1" fmla="val 59555"/>
              <a:gd name="adj2" fmla="val 23148"/>
            </a:avLst>
          </a:prstGeom>
          <a:gradFill>
            <a:gsLst>
              <a:gs pos="0">
                <a:srgbClr val="FFFFFF">
                  <a:alpha val="0"/>
                </a:srgbClr>
              </a:gs>
              <a:gs pos="100000">
                <a:srgbClr val="58596B">
                  <a:alpha val="50000"/>
                </a:srgbClr>
              </a:gs>
            </a:gsLst>
          </a:gradFill>
          <a:ln w="12700">
            <a:miter lim="400000"/>
          </a:ln>
        </p:spPr>
        <p:txBody>
          <a:bodyPr lIns="40640" tIns="40640" rIns="40640" bIns="40640"/>
          <a:lstStyle/>
          <a:p>
            <a:pPr algn="l" defTabSz="975360">
              <a:buClr>
                <a:srgbClr val="000000"/>
              </a:buClr>
              <a:defRPr sz="2400">
                <a:solidFill>
                  <a:srgbClr val="000000"/>
                </a:solidFill>
                <a:uFill>
                  <a:solidFill>
                    <a:srgbClr val="000000"/>
                  </a:solidFill>
                </a:uFill>
                <a:latin typeface="Calibri"/>
                <a:ea typeface="Calibri"/>
                <a:cs typeface="Calibri"/>
                <a:sym typeface="Calibri"/>
              </a:defRPr>
            </a:pP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94"/>
                                        </p:tgtEl>
                                        <p:attrNameLst>
                                          <p:attrName>style.visibility</p:attrName>
                                        </p:attrNameLst>
                                      </p:cBhvr>
                                      <p:to>
                                        <p:strVal val="visible"/>
                                      </p:to>
                                    </p:set>
                                    <p:animEffect transition="in" filter="fade">
                                      <p:cBhvr>
                                        <p:cTn id="7" dur="1500"/>
                                        <p:tgtEl>
                                          <p:spTgt spid="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 grpId="1" animBg="1" advAuto="0"/>
    </p:bld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rgbClr val="1B2A4F"/>
        </a:solidFill>
        <a:effectLst/>
      </p:bgPr>
    </p:bg>
    <p:spTree>
      <p:nvGrpSpPr>
        <p:cNvPr id="1" name=""/>
        <p:cNvGrpSpPr/>
        <p:nvPr/>
      </p:nvGrpSpPr>
      <p:grpSpPr>
        <a:xfrm>
          <a:off x="0" y="0"/>
          <a:ext cx="0" cy="0"/>
          <a:chOff x="0" y="0"/>
          <a:chExt cx="0" cy="0"/>
        </a:xfrm>
      </p:grpSpPr>
      <p:pic>
        <p:nvPicPr>
          <p:cNvPr id="897" name="ASEA Building.jpg" descr="ASEA Building.jpg"/>
          <p:cNvPicPr>
            <a:picLocks noChangeAspect="1"/>
          </p:cNvPicPr>
          <p:nvPr/>
        </p:nvPicPr>
        <p:blipFill>
          <a:blip r:embed="rId2">
            <a:alphaModFix amt="25948"/>
          </a:blip>
          <a:stretch>
            <a:fillRect/>
          </a:stretch>
        </p:blipFill>
        <p:spPr>
          <a:xfrm>
            <a:off x="-1" y="1217721"/>
            <a:ext cx="13004801" cy="7318158"/>
          </a:xfrm>
          <a:prstGeom prst="rect">
            <a:avLst/>
          </a:prstGeom>
          <a:ln w="12700">
            <a:miter lim="400000"/>
          </a:ln>
        </p:spPr>
      </p:pic>
      <p:sp>
        <p:nvSpPr>
          <p:cNvPr id="898" name="Stands on very firm foundation…"/>
          <p:cNvSpPr txBox="1"/>
          <p:nvPr/>
        </p:nvSpPr>
        <p:spPr>
          <a:xfrm>
            <a:off x="1036420" y="3134848"/>
            <a:ext cx="10631539" cy="7468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3" tIns="24383" rIns="24383" bIns="24383">
            <a:spAutoFit/>
          </a:bodyPr>
          <a:lstStyle/>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Stands on very firm foundation</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Post Start-Up - Early Momentum Company </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50% Growth each of the past 2 years - DSA Top 75 in the World &amp; Climbing</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Open in 33 Countries</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Financially Sound - Profitable with No Long Term Debt</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Solid, Disciplined Executive Leadership Team - Been together 7 plus years</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Own the REDOX Platform with broadening unique product portfolio &amp; story</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All Scalable Systems On-Line and Optimized</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Production Facility can scale to 4X Current Revenue with little additional capital</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Steady and committed field leadership across all markets</a:t>
            </a:r>
          </a:p>
          <a:p>
            <a:pPr marL="444500" indent="-444500" algn="l" defTabSz="325120">
              <a:lnSpc>
                <a:spcPct val="80000"/>
              </a:lnSpc>
              <a:spcBef>
                <a:spcPts val="1400"/>
              </a:spcBef>
              <a:buClr>
                <a:srgbClr val="4A9FD7"/>
              </a:buClr>
              <a:buSzPct val="100000"/>
              <a:buChar char="•"/>
              <a:defRPr sz="2800">
                <a:solidFill>
                  <a:srgbClr val="FFFFFF"/>
                </a:solidFill>
                <a:latin typeface="Industry"/>
                <a:ea typeface="Industry"/>
                <a:cs typeface="Industry"/>
                <a:sym typeface="Industry"/>
              </a:defRPr>
            </a:pPr>
            <a:r>
              <a:t>Most unique and substantive culture of authenticity and humanity in the industry</a:t>
            </a:r>
          </a:p>
        </p:txBody>
      </p:sp>
      <p:sp>
        <p:nvSpPr>
          <p:cNvPr id="899" name="ASEA Today"/>
          <p:cNvSpPr txBox="1"/>
          <p:nvPr/>
        </p:nvSpPr>
        <p:spPr>
          <a:xfrm>
            <a:off x="923412" y="2019628"/>
            <a:ext cx="5881006" cy="12425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3" tIns="24383" rIns="24383" bIns="24383">
            <a:spAutoFit/>
          </a:bodyPr>
          <a:lstStyle>
            <a:lvl1pPr algn="l" defTabSz="325120">
              <a:lnSpc>
                <a:spcPct val="90000"/>
              </a:lnSpc>
              <a:spcBef>
                <a:spcPts val="900"/>
              </a:spcBef>
              <a:defRPr sz="7800">
                <a:solidFill>
                  <a:srgbClr val="FFFFFF"/>
                </a:solidFill>
                <a:latin typeface="Industry-Bold"/>
                <a:ea typeface="Industry-Bold"/>
                <a:cs typeface="Industry-Bold"/>
                <a:sym typeface="Industry-Bold"/>
              </a:defRPr>
            </a:lvl1pPr>
          </a:lstStyle>
          <a:p>
            <a:r>
              <a:t>ASEA Today</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98">
                                            <p:bg/>
                                          </p:spTgt>
                                        </p:tgtEl>
                                        <p:attrNameLst>
                                          <p:attrName>style.visibility</p:attrName>
                                        </p:attrNameLst>
                                      </p:cBhvr>
                                      <p:to>
                                        <p:strVal val="visible"/>
                                      </p:to>
                                    </p:set>
                                    <p:animEffect transition="in" filter="dissolve">
                                      <p:cBhvr>
                                        <p:cTn id="7" dur="700"/>
                                        <p:tgtEl>
                                          <p:spTgt spid="898">
                                            <p:bg/>
                                          </p:spTgt>
                                        </p:tgtEl>
                                      </p:cBhvr>
                                    </p:animEffect>
                                  </p:childTnLst>
                                </p:cTn>
                              </p:par>
                              <p:par>
                                <p:cTn id="8" presetID="9" presetClass="entr" presetSubtype="0" fill="hold" grpId="1" nodeType="withEffect">
                                  <p:stCondLst>
                                    <p:cond delay="0"/>
                                  </p:stCondLst>
                                  <p:iterate>
                                    <p:tmAbs val="0"/>
                                  </p:iterate>
                                  <p:childTnLst>
                                    <p:set>
                                      <p:cBhvr>
                                        <p:cTn id="9" fill="hold"/>
                                        <p:tgtEl>
                                          <p:spTgt spid="898">
                                            <p:txEl>
                                              <p:pRg st="0" end="0"/>
                                            </p:txEl>
                                          </p:spTgt>
                                        </p:tgtEl>
                                        <p:attrNameLst>
                                          <p:attrName>style.visibility</p:attrName>
                                        </p:attrNameLst>
                                      </p:cBhvr>
                                      <p:to>
                                        <p:strVal val="visible"/>
                                      </p:to>
                                    </p:set>
                                    <p:animEffect transition="in" filter="dissolve">
                                      <p:cBhvr>
                                        <p:cTn id="10" dur="700"/>
                                        <p:tgtEl>
                                          <p:spTgt spid="898">
                                            <p:txEl>
                                              <p:pRg st="0" end="0"/>
                                            </p:txEl>
                                          </p:spTgt>
                                        </p:tgtEl>
                                      </p:cBhvr>
                                    </p:animEffect>
                                  </p:childTnLst>
                                </p:cTn>
                              </p:par>
                            </p:childTnLst>
                          </p:cTn>
                        </p:par>
                        <p:par>
                          <p:cTn id="11" fill="hold">
                            <p:stCondLst>
                              <p:cond delay="700"/>
                            </p:stCondLst>
                            <p:childTnLst>
                              <p:par>
                                <p:cTn id="12" presetID="9" presetClass="entr" fill="hold" grpId="1" nodeType="afterEffect">
                                  <p:stCondLst>
                                    <p:cond delay="0"/>
                                  </p:stCondLst>
                                  <p:iterate>
                                    <p:tmAbs val="0"/>
                                  </p:iterate>
                                  <p:childTnLst>
                                    <p:set>
                                      <p:cBhvr>
                                        <p:cTn id="13" fill="hold"/>
                                        <p:tgtEl>
                                          <p:spTgt spid="898">
                                            <p:txEl>
                                              <p:pRg st="1" end="1"/>
                                            </p:txEl>
                                          </p:spTgt>
                                        </p:tgtEl>
                                        <p:attrNameLst>
                                          <p:attrName>style.visibility</p:attrName>
                                        </p:attrNameLst>
                                      </p:cBhvr>
                                      <p:to>
                                        <p:strVal val="visible"/>
                                      </p:to>
                                    </p:set>
                                    <p:animEffect transition="in" filter="dissolve">
                                      <p:cBhvr>
                                        <p:cTn id="14" dur="700"/>
                                        <p:tgtEl>
                                          <p:spTgt spid="89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fill="hold" grpId="1" nodeType="clickEffect">
                                  <p:stCondLst>
                                    <p:cond delay="0"/>
                                  </p:stCondLst>
                                  <p:iterate>
                                    <p:tmAbs val="0"/>
                                  </p:iterate>
                                  <p:childTnLst>
                                    <p:set>
                                      <p:cBhvr>
                                        <p:cTn id="18" fill="hold"/>
                                        <p:tgtEl>
                                          <p:spTgt spid="898">
                                            <p:txEl>
                                              <p:pRg st="2" end="2"/>
                                            </p:txEl>
                                          </p:spTgt>
                                        </p:tgtEl>
                                        <p:attrNameLst>
                                          <p:attrName>style.visibility</p:attrName>
                                        </p:attrNameLst>
                                      </p:cBhvr>
                                      <p:to>
                                        <p:strVal val="visible"/>
                                      </p:to>
                                    </p:set>
                                    <p:animEffect transition="in" filter="dissolve">
                                      <p:cBhvr>
                                        <p:cTn id="19" dur="700"/>
                                        <p:tgtEl>
                                          <p:spTgt spid="89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1" nodeType="clickEffect">
                                  <p:stCondLst>
                                    <p:cond delay="0"/>
                                  </p:stCondLst>
                                  <p:iterate>
                                    <p:tmAbs val="0"/>
                                  </p:iterate>
                                  <p:childTnLst>
                                    <p:set>
                                      <p:cBhvr>
                                        <p:cTn id="23" fill="hold"/>
                                        <p:tgtEl>
                                          <p:spTgt spid="898">
                                            <p:txEl>
                                              <p:pRg st="3" end="3"/>
                                            </p:txEl>
                                          </p:spTgt>
                                        </p:tgtEl>
                                        <p:attrNameLst>
                                          <p:attrName>style.visibility</p:attrName>
                                        </p:attrNameLst>
                                      </p:cBhvr>
                                      <p:to>
                                        <p:strVal val="visible"/>
                                      </p:to>
                                    </p:set>
                                    <p:animEffect transition="in" filter="dissolve">
                                      <p:cBhvr>
                                        <p:cTn id="24" dur="700"/>
                                        <p:tgtEl>
                                          <p:spTgt spid="89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fill="hold" grpId="1" nodeType="clickEffect">
                                  <p:stCondLst>
                                    <p:cond delay="0"/>
                                  </p:stCondLst>
                                  <p:iterate>
                                    <p:tmAbs val="0"/>
                                  </p:iterate>
                                  <p:childTnLst>
                                    <p:set>
                                      <p:cBhvr>
                                        <p:cTn id="28" fill="hold"/>
                                        <p:tgtEl>
                                          <p:spTgt spid="898">
                                            <p:txEl>
                                              <p:pRg st="4" end="4"/>
                                            </p:txEl>
                                          </p:spTgt>
                                        </p:tgtEl>
                                        <p:attrNameLst>
                                          <p:attrName>style.visibility</p:attrName>
                                        </p:attrNameLst>
                                      </p:cBhvr>
                                      <p:to>
                                        <p:strVal val="visible"/>
                                      </p:to>
                                    </p:set>
                                    <p:animEffect transition="in" filter="dissolve">
                                      <p:cBhvr>
                                        <p:cTn id="29" dur="700"/>
                                        <p:tgtEl>
                                          <p:spTgt spid="89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fill="hold" grpId="1" nodeType="clickEffect">
                                  <p:stCondLst>
                                    <p:cond delay="0"/>
                                  </p:stCondLst>
                                  <p:iterate>
                                    <p:tmAbs val="0"/>
                                  </p:iterate>
                                  <p:childTnLst>
                                    <p:set>
                                      <p:cBhvr>
                                        <p:cTn id="33" fill="hold"/>
                                        <p:tgtEl>
                                          <p:spTgt spid="898">
                                            <p:txEl>
                                              <p:pRg st="5" end="5"/>
                                            </p:txEl>
                                          </p:spTgt>
                                        </p:tgtEl>
                                        <p:attrNameLst>
                                          <p:attrName>style.visibility</p:attrName>
                                        </p:attrNameLst>
                                      </p:cBhvr>
                                      <p:to>
                                        <p:strVal val="visible"/>
                                      </p:to>
                                    </p:set>
                                    <p:animEffect transition="in" filter="dissolve">
                                      <p:cBhvr>
                                        <p:cTn id="34" dur="700"/>
                                        <p:tgtEl>
                                          <p:spTgt spid="898">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fill="hold" grpId="1" nodeType="clickEffect">
                                  <p:stCondLst>
                                    <p:cond delay="0"/>
                                  </p:stCondLst>
                                  <p:iterate>
                                    <p:tmAbs val="0"/>
                                  </p:iterate>
                                  <p:childTnLst>
                                    <p:set>
                                      <p:cBhvr>
                                        <p:cTn id="38" fill="hold"/>
                                        <p:tgtEl>
                                          <p:spTgt spid="898">
                                            <p:txEl>
                                              <p:pRg st="6" end="6"/>
                                            </p:txEl>
                                          </p:spTgt>
                                        </p:tgtEl>
                                        <p:attrNameLst>
                                          <p:attrName>style.visibility</p:attrName>
                                        </p:attrNameLst>
                                      </p:cBhvr>
                                      <p:to>
                                        <p:strVal val="visible"/>
                                      </p:to>
                                    </p:set>
                                    <p:animEffect transition="in" filter="dissolve">
                                      <p:cBhvr>
                                        <p:cTn id="39" dur="700"/>
                                        <p:tgtEl>
                                          <p:spTgt spid="898">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fill="hold" grpId="1" nodeType="clickEffect">
                                  <p:stCondLst>
                                    <p:cond delay="0"/>
                                  </p:stCondLst>
                                  <p:iterate>
                                    <p:tmAbs val="0"/>
                                  </p:iterate>
                                  <p:childTnLst>
                                    <p:set>
                                      <p:cBhvr>
                                        <p:cTn id="43" fill="hold"/>
                                        <p:tgtEl>
                                          <p:spTgt spid="898">
                                            <p:txEl>
                                              <p:pRg st="7" end="7"/>
                                            </p:txEl>
                                          </p:spTgt>
                                        </p:tgtEl>
                                        <p:attrNameLst>
                                          <p:attrName>style.visibility</p:attrName>
                                        </p:attrNameLst>
                                      </p:cBhvr>
                                      <p:to>
                                        <p:strVal val="visible"/>
                                      </p:to>
                                    </p:set>
                                    <p:animEffect transition="in" filter="dissolve">
                                      <p:cBhvr>
                                        <p:cTn id="44" dur="700"/>
                                        <p:tgtEl>
                                          <p:spTgt spid="898">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fill="hold" grpId="1" nodeType="clickEffect">
                                  <p:stCondLst>
                                    <p:cond delay="0"/>
                                  </p:stCondLst>
                                  <p:iterate>
                                    <p:tmAbs val="0"/>
                                  </p:iterate>
                                  <p:childTnLst>
                                    <p:set>
                                      <p:cBhvr>
                                        <p:cTn id="48" fill="hold"/>
                                        <p:tgtEl>
                                          <p:spTgt spid="898">
                                            <p:txEl>
                                              <p:pRg st="8" end="8"/>
                                            </p:txEl>
                                          </p:spTgt>
                                        </p:tgtEl>
                                        <p:attrNameLst>
                                          <p:attrName>style.visibility</p:attrName>
                                        </p:attrNameLst>
                                      </p:cBhvr>
                                      <p:to>
                                        <p:strVal val="visible"/>
                                      </p:to>
                                    </p:set>
                                    <p:animEffect transition="in" filter="dissolve">
                                      <p:cBhvr>
                                        <p:cTn id="49" dur="700"/>
                                        <p:tgtEl>
                                          <p:spTgt spid="898">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fill="hold" grpId="1" nodeType="clickEffect">
                                  <p:stCondLst>
                                    <p:cond delay="0"/>
                                  </p:stCondLst>
                                  <p:iterate>
                                    <p:tmAbs val="0"/>
                                  </p:iterate>
                                  <p:childTnLst>
                                    <p:set>
                                      <p:cBhvr>
                                        <p:cTn id="53" fill="hold"/>
                                        <p:tgtEl>
                                          <p:spTgt spid="898">
                                            <p:txEl>
                                              <p:pRg st="9" end="9"/>
                                            </p:txEl>
                                          </p:spTgt>
                                        </p:tgtEl>
                                        <p:attrNameLst>
                                          <p:attrName>style.visibility</p:attrName>
                                        </p:attrNameLst>
                                      </p:cBhvr>
                                      <p:to>
                                        <p:strVal val="visible"/>
                                      </p:to>
                                    </p:set>
                                    <p:animEffect transition="in" filter="dissolve">
                                      <p:cBhvr>
                                        <p:cTn id="54" dur="700"/>
                                        <p:tgtEl>
                                          <p:spTgt spid="898">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fill="hold" grpId="1" nodeType="clickEffect">
                                  <p:stCondLst>
                                    <p:cond delay="0"/>
                                  </p:stCondLst>
                                  <p:iterate>
                                    <p:tmAbs val="0"/>
                                  </p:iterate>
                                  <p:childTnLst>
                                    <p:set>
                                      <p:cBhvr>
                                        <p:cTn id="58" fill="hold"/>
                                        <p:tgtEl>
                                          <p:spTgt spid="898">
                                            <p:txEl>
                                              <p:pRg st="10" end="10"/>
                                            </p:txEl>
                                          </p:spTgt>
                                        </p:tgtEl>
                                        <p:attrNameLst>
                                          <p:attrName>style.visibility</p:attrName>
                                        </p:attrNameLst>
                                      </p:cBhvr>
                                      <p:to>
                                        <p:strVal val="visible"/>
                                      </p:to>
                                    </p:set>
                                    <p:animEffect transition="in" filter="dissolve">
                                      <p:cBhvr>
                                        <p:cTn id="59" dur="700"/>
                                        <p:tgtEl>
                                          <p:spTgt spid="89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 grpId="1"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 name="TextBox 12"/>
          <p:cNvSpPr txBox="1"/>
          <p:nvPr/>
        </p:nvSpPr>
        <p:spPr>
          <a:xfrm>
            <a:off x="2368353" y="1223340"/>
            <a:ext cx="8268094" cy="1746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marL="270933" indent="-270933" defTabSz="1300480">
              <a:lnSpc>
                <a:spcPct val="90000"/>
              </a:lnSpc>
              <a:defRPr sz="5600" b="1">
                <a:solidFill>
                  <a:srgbClr val="71C4DD"/>
                </a:solidFill>
                <a:latin typeface="Helvetica"/>
                <a:ea typeface="Helvetica"/>
                <a:cs typeface="Helvetica"/>
                <a:sym typeface="Helvetica"/>
              </a:defRPr>
            </a:pPr>
            <a:r>
              <a:t>ASEA</a:t>
            </a:r>
          </a:p>
          <a:p>
            <a:pPr marL="270933" indent="-270933" defTabSz="1300480">
              <a:lnSpc>
                <a:spcPct val="90000"/>
              </a:lnSpc>
              <a:defRPr sz="5600" b="1">
                <a:solidFill>
                  <a:srgbClr val="71C4DD"/>
                </a:solidFill>
                <a:latin typeface="Helvetica"/>
                <a:ea typeface="Helvetica"/>
                <a:cs typeface="Helvetica"/>
                <a:sym typeface="Helvetica"/>
              </a:defRPr>
            </a:pPr>
            <a:r>
              <a:t>Proven and Established </a:t>
            </a:r>
          </a:p>
        </p:txBody>
      </p:sp>
      <p:sp>
        <p:nvSpPr>
          <p:cNvPr id="902" name="In just the last 3 years:…"/>
          <p:cNvSpPr txBox="1"/>
          <p:nvPr/>
        </p:nvSpPr>
        <p:spPr>
          <a:xfrm>
            <a:off x="302020" y="3181186"/>
            <a:ext cx="12400759" cy="48222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marL="761657" algn="l" defTabSz="1300480">
              <a:lnSpc>
                <a:spcPct val="90000"/>
              </a:lnSpc>
              <a:spcBef>
                <a:spcPts val="1900"/>
              </a:spcBef>
              <a:buClr>
                <a:srgbClr val="FFFFFF"/>
              </a:buClr>
              <a:defRPr sz="3000" b="1">
                <a:solidFill>
                  <a:srgbClr val="FFFC79"/>
                </a:solidFill>
                <a:latin typeface="Verdana"/>
                <a:ea typeface="Verdana"/>
                <a:cs typeface="Verdana"/>
                <a:sym typeface="Verdana"/>
              </a:defRPr>
            </a:pPr>
            <a:r>
              <a:t>In just the last 3 years:</a:t>
            </a:r>
          </a:p>
          <a:p>
            <a:pPr marL="1062446" indent="-300789" algn="l" defTabSz="1300480">
              <a:lnSpc>
                <a:spcPct val="90000"/>
              </a:lnSpc>
              <a:spcBef>
                <a:spcPts val="2100"/>
              </a:spcBef>
              <a:buClr>
                <a:srgbClr val="FFFFFF"/>
              </a:buClr>
              <a:buSzPct val="80000"/>
              <a:buChar char="•"/>
              <a:defRPr sz="3000" b="1">
                <a:solidFill>
                  <a:srgbClr val="FFFC79"/>
                </a:solidFill>
                <a:latin typeface="Verdana"/>
                <a:ea typeface="Verdana"/>
                <a:cs typeface="Verdana"/>
                <a:sym typeface="Verdana"/>
              </a:defRPr>
            </a:pPr>
            <a:r>
              <a:t>58% growth </a:t>
            </a:r>
          </a:p>
          <a:p>
            <a:pPr marL="1062446" indent="-300789" algn="l" defTabSz="1300480">
              <a:lnSpc>
                <a:spcPct val="90000"/>
              </a:lnSpc>
              <a:spcBef>
                <a:spcPts val="2100"/>
              </a:spcBef>
              <a:buClr>
                <a:srgbClr val="FFFFFF"/>
              </a:buClr>
              <a:buSzPct val="80000"/>
              <a:buChar char="•"/>
              <a:defRPr sz="3000" b="1">
                <a:solidFill>
                  <a:srgbClr val="FFFC79"/>
                </a:solidFill>
                <a:latin typeface="Verdana"/>
                <a:ea typeface="Verdana"/>
                <a:cs typeface="Verdana"/>
                <a:sym typeface="Verdana"/>
              </a:defRPr>
            </a:pPr>
            <a:r>
              <a:t>7 additional countries opened - 31 total</a:t>
            </a:r>
          </a:p>
          <a:p>
            <a:pPr marL="1062446" indent="-300789" algn="l" defTabSz="1300480">
              <a:lnSpc>
                <a:spcPct val="90000"/>
              </a:lnSpc>
              <a:spcBef>
                <a:spcPts val="2100"/>
              </a:spcBef>
              <a:buClr>
                <a:srgbClr val="FFFFFF"/>
              </a:buClr>
              <a:buSzPct val="80000"/>
              <a:buChar char="•"/>
              <a:defRPr sz="3000" b="1">
                <a:solidFill>
                  <a:srgbClr val="FFFC79"/>
                </a:solidFill>
                <a:latin typeface="Verdana"/>
                <a:ea typeface="Verdana"/>
                <a:cs typeface="Verdana"/>
                <a:sym typeface="Verdana"/>
              </a:defRPr>
            </a:pPr>
            <a:r>
              <a:t>1.4 Million cases of ASEA have been sent since 2015</a:t>
            </a:r>
          </a:p>
          <a:p>
            <a:pPr marL="1062446" indent="-300789" algn="l" defTabSz="1300480">
              <a:lnSpc>
                <a:spcPct val="90000"/>
              </a:lnSpc>
              <a:spcBef>
                <a:spcPts val="2100"/>
              </a:spcBef>
              <a:buClr>
                <a:srgbClr val="FFFFFF"/>
              </a:buClr>
              <a:buSzPct val="80000"/>
              <a:buChar char="•"/>
              <a:defRPr sz="3000" b="1">
                <a:solidFill>
                  <a:srgbClr val="FFFC79"/>
                </a:solidFill>
                <a:latin typeface="Verdana"/>
                <a:ea typeface="Verdana"/>
                <a:cs typeface="Verdana"/>
                <a:sym typeface="Verdana"/>
              </a:defRPr>
            </a:pPr>
            <a:r>
              <a:t>1.3 Million tubes of RENU 28 have been sent since 2015</a:t>
            </a:r>
          </a:p>
          <a:p>
            <a:pPr marL="1062446" indent="-300789" algn="l" defTabSz="1300480">
              <a:lnSpc>
                <a:spcPct val="90000"/>
              </a:lnSpc>
              <a:spcBef>
                <a:spcPts val="2100"/>
              </a:spcBef>
              <a:buClr>
                <a:srgbClr val="FFFFFF"/>
              </a:buClr>
              <a:buSzPct val="80000"/>
              <a:buChar char="•"/>
              <a:defRPr sz="3000" b="1">
                <a:solidFill>
                  <a:srgbClr val="FFFC79"/>
                </a:solidFill>
                <a:latin typeface="Verdana"/>
                <a:ea typeface="Verdana"/>
                <a:cs typeface="Verdana"/>
                <a:sym typeface="Verdana"/>
              </a:defRPr>
            </a:pPr>
            <a:r>
              <a:t>80% increase in average weekly commission dollars paid</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02">
                                            <p:bg/>
                                          </p:spTgt>
                                        </p:tgtEl>
                                        <p:attrNameLst>
                                          <p:attrName>style.visibility</p:attrName>
                                        </p:attrNameLst>
                                      </p:cBhvr>
                                      <p:to>
                                        <p:strVal val="visible"/>
                                      </p:to>
                                    </p:set>
                                    <p:animEffect transition="in" filter="dissolve">
                                      <p:cBhvr>
                                        <p:cTn id="7" dur="500"/>
                                        <p:tgtEl>
                                          <p:spTgt spid="902">
                                            <p:bg/>
                                          </p:spTgt>
                                        </p:tgtEl>
                                      </p:cBhvr>
                                    </p:animEffect>
                                  </p:childTnLst>
                                </p:cTn>
                              </p:par>
                              <p:par>
                                <p:cTn id="8" presetID="9" presetClass="entr" presetSubtype="0" fill="hold" grpId="1" nodeType="withEffect">
                                  <p:stCondLst>
                                    <p:cond delay="0"/>
                                  </p:stCondLst>
                                  <p:iterate>
                                    <p:tmAbs val="0"/>
                                  </p:iterate>
                                  <p:childTnLst>
                                    <p:set>
                                      <p:cBhvr>
                                        <p:cTn id="9" fill="hold"/>
                                        <p:tgtEl>
                                          <p:spTgt spid="902">
                                            <p:txEl>
                                              <p:pRg st="0" end="0"/>
                                            </p:txEl>
                                          </p:spTgt>
                                        </p:tgtEl>
                                        <p:attrNameLst>
                                          <p:attrName>style.visibility</p:attrName>
                                        </p:attrNameLst>
                                      </p:cBhvr>
                                      <p:to>
                                        <p:strVal val="visible"/>
                                      </p:to>
                                    </p:set>
                                    <p:animEffect transition="in" filter="dissolve">
                                      <p:cBhvr>
                                        <p:cTn id="10" dur="500"/>
                                        <p:tgtEl>
                                          <p:spTgt spid="90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902">
                                            <p:txEl>
                                              <p:pRg st="1" end="1"/>
                                            </p:txEl>
                                          </p:spTgt>
                                        </p:tgtEl>
                                        <p:attrNameLst>
                                          <p:attrName>style.visibility</p:attrName>
                                        </p:attrNameLst>
                                      </p:cBhvr>
                                      <p:to>
                                        <p:strVal val="visible"/>
                                      </p:to>
                                    </p:set>
                                    <p:animEffect transition="in" filter="dissolve">
                                      <p:cBhvr>
                                        <p:cTn id="15" dur="500"/>
                                        <p:tgtEl>
                                          <p:spTgt spid="90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902">
                                            <p:txEl>
                                              <p:pRg st="2" end="2"/>
                                            </p:txEl>
                                          </p:spTgt>
                                        </p:tgtEl>
                                        <p:attrNameLst>
                                          <p:attrName>style.visibility</p:attrName>
                                        </p:attrNameLst>
                                      </p:cBhvr>
                                      <p:to>
                                        <p:strVal val="visible"/>
                                      </p:to>
                                    </p:set>
                                    <p:animEffect transition="in" filter="dissolve">
                                      <p:cBhvr>
                                        <p:cTn id="20" dur="500"/>
                                        <p:tgtEl>
                                          <p:spTgt spid="90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902">
                                            <p:txEl>
                                              <p:pRg st="3" end="3"/>
                                            </p:txEl>
                                          </p:spTgt>
                                        </p:tgtEl>
                                        <p:attrNameLst>
                                          <p:attrName>style.visibility</p:attrName>
                                        </p:attrNameLst>
                                      </p:cBhvr>
                                      <p:to>
                                        <p:strVal val="visible"/>
                                      </p:to>
                                    </p:set>
                                    <p:animEffect transition="in" filter="dissolve">
                                      <p:cBhvr>
                                        <p:cTn id="25" dur="500"/>
                                        <p:tgtEl>
                                          <p:spTgt spid="90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902">
                                            <p:txEl>
                                              <p:pRg st="4" end="4"/>
                                            </p:txEl>
                                          </p:spTgt>
                                        </p:tgtEl>
                                        <p:attrNameLst>
                                          <p:attrName>style.visibility</p:attrName>
                                        </p:attrNameLst>
                                      </p:cBhvr>
                                      <p:to>
                                        <p:strVal val="visible"/>
                                      </p:to>
                                    </p:set>
                                    <p:animEffect transition="in" filter="dissolve">
                                      <p:cBhvr>
                                        <p:cTn id="30" dur="500"/>
                                        <p:tgtEl>
                                          <p:spTgt spid="90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902">
                                            <p:txEl>
                                              <p:pRg st="5" end="5"/>
                                            </p:txEl>
                                          </p:spTgt>
                                        </p:tgtEl>
                                        <p:attrNameLst>
                                          <p:attrName>style.visibility</p:attrName>
                                        </p:attrNameLst>
                                      </p:cBhvr>
                                      <p:to>
                                        <p:strVal val="visible"/>
                                      </p:to>
                                    </p:set>
                                    <p:animEffect transition="in" filter="dissolve">
                                      <p:cBhvr>
                                        <p:cTn id="35" dur="500"/>
                                        <p:tgtEl>
                                          <p:spTgt spid="9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 grpId="1" build="p" animBg="1" advAuto="0"/>
    </p:bldLst>
  </p:timing>
</p:sld>
</file>

<file path=ppt/slides/slide49.xml><?xml version="1.0" encoding="utf-8"?>
<p:sld xmlns:a="http://schemas.openxmlformats.org/drawingml/2006/main" xmlns:r="http://schemas.openxmlformats.org/officeDocument/2006/relationships" xmlns:p="http://schemas.openxmlformats.org/presentationml/2006/main" show="0">
  <p:cSld>
    <p:bg>
      <p:bgPr>
        <a:solidFill>
          <a:srgbClr val="182A53"/>
        </a:solidFill>
        <a:effectLst/>
      </p:bgPr>
    </p:bg>
    <p:spTree>
      <p:nvGrpSpPr>
        <p:cNvPr id="1" name=""/>
        <p:cNvGrpSpPr/>
        <p:nvPr/>
      </p:nvGrpSpPr>
      <p:grpSpPr>
        <a:xfrm>
          <a:off x="0" y="0"/>
          <a:ext cx="0" cy="0"/>
          <a:chOff x="0" y="0"/>
          <a:chExt cx="0" cy="0"/>
        </a:xfrm>
      </p:grpSpPr>
      <p:pic>
        <p:nvPicPr>
          <p:cNvPr id="904" name="Chicago-Skyline-2.png" descr="Chicago-Skyline-2.png"/>
          <p:cNvPicPr>
            <a:picLocks noChangeAspect="1"/>
          </p:cNvPicPr>
          <p:nvPr/>
        </p:nvPicPr>
        <p:blipFill>
          <a:blip r:embed="rId2">
            <a:alphaModFix amt="43491"/>
          </a:blip>
          <a:stretch>
            <a:fillRect/>
          </a:stretch>
        </p:blipFill>
        <p:spPr>
          <a:xfrm>
            <a:off x="-1" y="1219199"/>
            <a:ext cx="13004801" cy="7315201"/>
          </a:xfrm>
          <a:prstGeom prst="rect">
            <a:avLst/>
          </a:prstGeom>
          <a:ln w="12700">
            <a:miter lim="400000"/>
          </a:ln>
        </p:spPr>
      </p:pic>
      <p:sp>
        <p:nvSpPr>
          <p:cNvPr id="905" name="TextBox 1"/>
          <p:cNvSpPr txBox="1"/>
          <p:nvPr/>
        </p:nvSpPr>
        <p:spPr>
          <a:xfrm>
            <a:off x="1548584" y="4546926"/>
            <a:ext cx="9907632" cy="1445768"/>
          </a:xfrm>
          <a:prstGeom prst="rect">
            <a:avLst/>
          </a:prstGeom>
          <a:ln w="12700">
            <a:miter lim="400000"/>
          </a:ln>
          <a:effectLst>
            <a:outerShdw blurRad="177800" dist="762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3" tIns="24383" rIns="24383" bIns="24383">
            <a:spAutoFit/>
          </a:bodyPr>
          <a:lstStyle>
            <a:lvl1pPr defTabSz="325120">
              <a:lnSpc>
                <a:spcPct val="90000"/>
              </a:lnSpc>
              <a:defRPr sz="9200">
                <a:solidFill>
                  <a:srgbClr val="FFFFFF"/>
                </a:solidFill>
                <a:latin typeface="Industry-Bold"/>
                <a:ea typeface="Industry-Bold"/>
                <a:cs typeface="Industry-Bold"/>
                <a:sym typeface="Industry-Bold"/>
              </a:defRPr>
            </a:lvl1pPr>
          </a:lstStyle>
          <a:p>
            <a:r>
              <a:t>THINK</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TextBox 12"/>
          <p:cNvSpPr txBox="1"/>
          <p:nvPr/>
        </p:nvSpPr>
        <p:spPr>
          <a:xfrm>
            <a:off x="2253207" y="1751446"/>
            <a:ext cx="8268095" cy="980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marL="270933" indent="-270933" defTabSz="1300480">
              <a:lnSpc>
                <a:spcPct val="120000"/>
              </a:lnSpc>
              <a:defRPr sz="5600" b="1">
                <a:solidFill>
                  <a:srgbClr val="6EC4DD"/>
                </a:solidFill>
                <a:latin typeface="Helvetica"/>
                <a:ea typeface="Helvetica"/>
                <a:cs typeface="Helvetica"/>
                <a:sym typeface="Helvetica"/>
              </a:defRPr>
            </a:lvl1pPr>
          </a:lstStyle>
          <a:p>
            <a:r>
              <a:t>Malaysia Opening</a:t>
            </a:r>
          </a:p>
        </p:txBody>
      </p:sp>
      <p:sp>
        <p:nvSpPr>
          <p:cNvPr id="476" name="Sept. 2019 was Malaysia Pre-launch 試營運…"/>
          <p:cNvSpPr txBox="1"/>
          <p:nvPr/>
        </p:nvSpPr>
        <p:spPr>
          <a:xfrm>
            <a:off x="-1183219" y="3507534"/>
            <a:ext cx="12119751" cy="248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marL="1831921" lvl="1" indent="-346363" algn="l" defTabSz="1300480">
              <a:lnSpc>
                <a:spcPct val="120000"/>
              </a:lnSpc>
              <a:spcBef>
                <a:spcPts val="2100"/>
              </a:spcBef>
              <a:buClr>
                <a:srgbClr val="FFFFFF"/>
              </a:buClr>
              <a:buSzPct val="80000"/>
              <a:buChar char="•"/>
              <a:defRPr sz="3000" b="1">
                <a:solidFill>
                  <a:srgbClr val="FFFC79"/>
                </a:solidFill>
                <a:latin typeface="Verdana"/>
                <a:ea typeface="Verdana"/>
                <a:cs typeface="Verdana"/>
                <a:sym typeface="Verdana"/>
              </a:defRPr>
            </a:pPr>
            <a:r>
              <a:t>Sept. 2019 was Malaysia Pre-launch 試營運</a:t>
            </a:r>
          </a:p>
          <a:p>
            <a:pPr marL="1831921" lvl="1" indent="-346363" algn="l" defTabSz="1300480">
              <a:lnSpc>
                <a:spcPct val="120000"/>
              </a:lnSpc>
              <a:spcBef>
                <a:spcPts val="2100"/>
              </a:spcBef>
              <a:buClr>
                <a:srgbClr val="FFFFFF"/>
              </a:buClr>
              <a:buSzPct val="80000"/>
              <a:buChar char="•"/>
              <a:defRPr sz="3000" b="1">
                <a:solidFill>
                  <a:srgbClr val="FFFC79"/>
                </a:solidFill>
                <a:latin typeface="Verdana"/>
                <a:ea typeface="Verdana"/>
                <a:cs typeface="Verdana"/>
                <a:sym typeface="Verdana"/>
              </a:defRPr>
            </a:pPr>
            <a:r>
              <a:t>Working towards Grand Opening 籌備開幕典禮</a:t>
            </a:r>
          </a:p>
          <a:p>
            <a:pPr marL="1831921" lvl="1" indent="-346363" algn="l" defTabSz="1300480">
              <a:lnSpc>
                <a:spcPct val="120000"/>
              </a:lnSpc>
              <a:spcBef>
                <a:spcPts val="2100"/>
              </a:spcBef>
              <a:buClr>
                <a:srgbClr val="FFFFFF"/>
              </a:buClr>
              <a:buSzPct val="80000"/>
              <a:buChar char="•"/>
              <a:defRPr sz="3000" b="1">
                <a:solidFill>
                  <a:srgbClr val="FFFC79"/>
                </a:solidFill>
                <a:latin typeface="Verdana"/>
                <a:ea typeface="Verdana"/>
                <a:cs typeface="Verdana"/>
                <a:sym typeface="Verdana"/>
              </a:defRPr>
            </a:pPr>
            <a:r>
              <a:t>Future Malaysia office 未來將在馬來西亞設置辦公室</a:t>
            </a:r>
          </a:p>
        </p:txBody>
      </p:sp>
      <p:pic>
        <p:nvPicPr>
          <p:cNvPr id="477" name="1280px-Flag_of_Malaysia.svg.png" descr="1280px-Flag_of_Malaysia.svg.png"/>
          <p:cNvPicPr>
            <a:picLocks noChangeAspect="1"/>
          </p:cNvPicPr>
          <p:nvPr/>
        </p:nvPicPr>
        <p:blipFill>
          <a:blip r:embed="rId2"/>
          <a:stretch>
            <a:fillRect/>
          </a:stretch>
        </p:blipFill>
        <p:spPr>
          <a:xfrm>
            <a:off x="9255279" y="6543660"/>
            <a:ext cx="3369226" cy="168461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76">
                                            <p:bg/>
                                          </p:spTgt>
                                        </p:tgtEl>
                                        <p:attrNameLst>
                                          <p:attrName>style.visibility</p:attrName>
                                        </p:attrNameLst>
                                      </p:cBhvr>
                                      <p:to>
                                        <p:strVal val="visible"/>
                                      </p:to>
                                    </p:set>
                                    <p:animEffect transition="in" filter="dissolve">
                                      <p:cBhvr>
                                        <p:cTn id="7" dur="500"/>
                                        <p:tgtEl>
                                          <p:spTgt spid="476">
                                            <p:bg/>
                                          </p:spTgt>
                                        </p:tgtEl>
                                      </p:cBhvr>
                                    </p:animEffect>
                                  </p:childTnLst>
                                </p:cTn>
                              </p:par>
                              <p:par>
                                <p:cTn id="8" presetID="9" presetClass="entr" presetSubtype="0" fill="hold" grpId="1" nodeType="withEffect">
                                  <p:stCondLst>
                                    <p:cond delay="0"/>
                                  </p:stCondLst>
                                  <p:iterate>
                                    <p:tmAbs val="0"/>
                                  </p:iterate>
                                  <p:childTnLst>
                                    <p:set>
                                      <p:cBhvr>
                                        <p:cTn id="9" fill="hold"/>
                                        <p:tgtEl>
                                          <p:spTgt spid="476">
                                            <p:txEl>
                                              <p:pRg st="0" end="0"/>
                                            </p:txEl>
                                          </p:spTgt>
                                        </p:tgtEl>
                                        <p:attrNameLst>
                                          <p:attrName>style.visibility</p:attrName>
                                        </p:attrNameLst>
                                      </p:cBhvr>
                                      <p:to>
                                        <p:strVal val="visible"/>
                                      </p:to>
                                    </p:set>
                                    <p:animEffect transition="in" filter="dissolve">
                                      <p:cBhvr>
                                        <p:cTn id="10" dur="500"/>
                                        <p:tgtEl>
                                          <p:spTgt spid="47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476">
                                            <p:txEl>
                                              <p:pRg st="1" end="1"/>
                                            </p:txEl>
                                          </p:spTgt>
                                        </p:tgtEl>
                                        <p:attrNameLst>
                                          <p:attrName>style.visibility</p:attrName>
                                        </p:attrNameLst>
                                      </p:cBhvr>
                                      <p:to>
                                        <p:strVal val="visible"/>
                                      </p:to>
                                    </p:set>
                                    <p:animEffect transition="in" filter="dissolve">
                                      <p:cBhvr>
                                        <p:cTn id="15" dur="500"/>
                                        <p:tgtEl>
                                          <p:spTgt spid="47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476">
                                            <p:txEl>
                                              <p:pRg st="2" end="2"/>
                                            </p:txEl>
                                          </p:spTgt>
                                        </p:tgtEl>
                                        <p:attrNameLst>
                                          <p:attrName>style.visibility</p:attrName>
                                        </p:attrNameLst>
                                      </p:cBhvr>
                                      <p:to>
                                        <p:strVal val="visible"/>
                                      </p:to>
                                    </p:set>
                                    <p:animEffect transition="in" filter="dissolve">
                                      <p:cBhvr>
                                        <p:cTn id="20" dur="500"/>
                                        <p:tgtEl>
                                          <p:spTgt spid="4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7" name="TextBox 12"/>
          <p:cNvSpPr txBox="1"/>
          <p:nvPr/>
        </p:nvSpPr>
        <p:spPr>
          <a:xfrm>
            <a:off x="874271" y="1615017"/>
            <a:ext cx="11256258" cy="980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marL="270933" indent="-270933" defTabSz="1300480">
              <a:lnSpc>
                <a:spcPct val="120000"/>
              </a:lnSpc>
              <a:defRPr sz="5600" b="1">
                <a:solidFill>
                  <a:srgbClr val="71C4DD"/>
                </a:solidFill>
                <a:latin typeface="Helvetica"/>
                <a:ea typeface="Helvetica"/>
                <a:cs typeface="Helvetica"/>
                <a:sym typeface="Helvetica"/>
              </a:defRPr>
            </a:lvl1pPr>
          </a:lstStyle>
          <a:p>
            <a:r>
              <a:t>ASEA Strategy 2019 and Onward</a:t>
            </a:r>
          </a:p>
        </p:txBody>
      </p:sp>
      <p:sp>
        <p:nvSpPr>
          <p:cNvPr id="908" name="Focus on creating new tools, videos, apps to support existing markets…"/>
          <p:cNvSpPr txBox="1"/>
          <p:nvPr/>
        </p:nvSpPr>
        <p:spPr>
          <a:xfrm>
            <a:off x="745492" y="3199722"/>
            <a:ext cx="11256432" cy="19554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marL="1062446" indent="-300789" algn="l" defTabSz="1300480">
              <a:lnSpc>
                <a:spcPct val="120000"/>
              </a:lnSpc>
              <a:spcBef>
                <a:spcPts val="2100"/>
              </a:spcBef>
              <a:buClr>
                <a:srgbClr val="FFFFFF"/>
              </a:buClr>
              <a:buSzPct val="80000"/>
              <a:buChar char="•"/>
              <a:defRPr sz="3000" b="1">
                <a:solidFill>
                  <a:srgbClr val="FFFC79"/>
                </a:solidFill>
                <a:latin typeface="Verdana"/>
                <a:ea typeface="Verdana"/>
                <a:cs typeface="Verdana"/>
                <a:sym typeface="Verdana"/>
              </a:defRPr>
            </a:pPr>
            <a:r>
              <a:t>Focus on creating new tools, videos, apps to support existing markets</a:t>
            </a:r>
          </a:p>
          <a:p>
            <a:pPr marL="1062446" indent="-300789" algn="l" defTabSz="1300480">
              <a:lnSpc>
                <a:spcPct val="120000"/>
              </a:lnSpc>
              <a:spcBef>
                <a:spcPts val="2100"/>
              </a:spcBef>
              <a:buClr>
                <a:srgbClr val="FFFFFF"/>
              </a:buClr>
              <a:buSzPct val="80000"/>
              <a:buChar char="•"/>
              <a:defRPr sz="3000" b="1">
                <a:solidFill>
                  <a:srgbClr val="FFFC79"/>
                </a:solidFill>
                <a:latin typeface="Verdana"/>
                <a:ea typeface="Verdana"/>
                <a:cs typeface="Verdana"/>
                <a:sym typeface="Verdana"/>
              </a:defRPr>
            </a:pPr>
            <a:r>
              <a:t>Focus on expanding “Tier 1” markets:  </a:t>
            </a:r>
          </a:p>
        </p:txBody>
      </p:sp>
      <p:pic>
        <p:nvPicPr>
          <p:cNvPr id="909" name="IMG_8504.png" descr="IMG_8504.png"/>
          <p:cNvPicPr>
            <a:picLocks noChangeAspect="1"/>
          </p:cNvPicPr>
          <p:nvPr/>
        </p:nvPicPr>
        <p:blipFill>
          <a:blip r:embed="rId2"/>
          <a:stretch>
            <a:fillRect/>
          </a:stretch>
        </p:blipFill>
        <p:spPr>
          <a:xfrm>
            <a:off x="3534926" y="5207780"/>
            <a:ext cx="5677564" cy="319203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08">
                                            <p:bg/>
                                          </p:spTgt>
                                        </p:tgtEl>
                                        <p:attrNameLst>
                                          <p:attrName>style.visibility</p:attrName>
                                        </p:attrNameLst>
                                      </p:cBhvr>
                                      <p:to>
                                        <p:strVal val="visible"/>
                                      </p:to>
                                    </p:set>
                                    <p:animEffect transition="in" filter="dissolve">
                                      <p:cBhvr>
                                        <p:cTn id="7" dur="500"/>
                                        <p:tgtEl>
                                          <p:spTgt spid="908">
                                            <p:bg/>
                                          </p:spTgt>
                                        </p:tgtEl>
                                      </p:cBhvr>
                                    </p:animEffect>
                                  </p:childTnLst>
                                </p:cTn>
                              </p:par>
                              <p:par>
                                <p:cTn id="8" presetID="9" presetClass="entr" presetSubtype="0" fill="hold" grpId="1" nodeType="withEffect">
                                  <p:stCondLst>
                                    <p:cond delay="0"/>
                                  </p:stCondLst>
                                  <p:iterate>
                                    <p:tmAbs val="0"/>
                                  </p:iterate>
                                  <p:childTnLst>
                                    <p:set>
                                      <p:cBhvr>
                                        <p:cTn id="9" fill="hold"/>
                                        <p:tgtEl>
                                          <p:spTgt spid="908">
                                            <p:txEl>
                                              <p:pRg st="0" end="0"/>
                                            </p:txEl>
                                          </p:spTgt>
                                        </p:tgtEl>
                                        <p:attrNameLst>
                                          <p:attrName>style.visibility</p:attrName>
                                        </p:attrNameLst>
                                      </p:cBhvr>
                                      <p:to>
                                        <p:strVal val="visible"/>
                                      </p:to>
                                    </p:set>
                                    <p:animEffect transition="in" filter="dissolve">
                                      <p:cBhvr>
                                        <p:cTn id="10" dur="500"/>
                                        <p:tgtEl>
                                          <p:spTgt spid="90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908">
                                            <p:txEl>
                                              <p:pRg st="1" end="1"/>
                                            </p:txEl>
                                          </p:spTgt>
                                        </p:tgtEl>
                                        <p:attrNameLst>
                                          <p:attrName>style.visibility</p:attrName>
                                        </p:attrNameLst>
                                      </p:cBhvr>
                                      <p:to>
                                        <p:strVal val="visible"/>
                                      </p:to>
                                    </p:set>
                                    <p:animEffect transition="in" filter="dissolve">
                                      <p:cBhvr>
                                        <p:cTn id="15" dur="500"/>
                                        <p:tgtEl>
                                          <p:spTgt spid="90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2" nodeType="clickEffect">
                                  <p:stCondLst>
                                    <p:cond delay="0"/>
                                  </p:stCondLst>
                                  <p:iterate>
                                    <p:tmAbs val="0"/>
                                  </p:iterate>
                                  <p:childTnLst>
                                    <p:set>
                                      <p:cBhvr>
                                        <p:cTn id="19" fill="hold"/>
                                        <p:tgtEl>
                                          <p:spTgt spid="909"/>
                                        </p:tgtEl>
                                        <p:attrNameLst>
                                          <p:attrName>style.visibility</p:attrName>
                                        </p:attrNameLst>
                                      </p:cBhvr>
                                      <p:to>
                                        <p:strVal val="visible"/>
                                      </p:to>
                                    </p:set>
                                    <p:animEffect transition="in" filter="box(out)">
                                      <p:cBhvr>
                                        <p:cTn id="20" dur="1000"/>
                                        <p:tgtEl>
                                          <p:spTgt spid="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 grpId="1" build="p" animBg="1" advAuto="0"/>
      <p:bldP spid="909"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quare"/>
          <p:cNvSpPr/>
          <p:nvPr/>
        </p:nvSpPr>
        <p:spPr>
          <a:xfrm>
            <a:off x="1209493" y="3630846"/>
            <a:ext cx="2924761" cy="2924762"/>
          </a:xfrm>
          <a:prstGeom prst="rect">
            <a:avLst/>
          </a:prstGeom>
          <a:solidFill>
            <a:srgbClr val="C6E6E9">
              <a:alpha val="47750"/>
            </a:srgbClr>
          </a:solidFill>
          <a:ln w="12700">
            <a:solidFill>
              <a:srgbClr val="6C6C6C">
                <a:alpha val="47750"/>
              </a:srgbClr>
            </a:solidFill>
            <a:bevel/>
          </a:ln>
        </p:spPr>
        <p:txBody>
          <a:bodyPr lIns="65023" tIns="65023" rIns="65023" bIns="65023" anchor="ctr"/>
          <a:lstStyle/>
          <a:p>
            <a:pPr defTabSz="866986">
              <a:defRPr sz="3400">
                <a:solidFill>
                  <a:srgbClr val="000000"/>
                </a:solidFill>
                <a:latin typeface="Calibri"/>
                <a:ea typeface="Calibri"/>
                <a:cs typeface="Calibri"/>
                <a:sym typeface="Calibri"/>
              </a:defRPr>
            </a:pPr>
            <a:endParaRPr/>
          </a:p>
        </p:txBody>
      </p:sp>
      <p:sp>
        <p:nvSpPr>
          <p:cNvPr id="912" name="WHERE DO YOU SEE YOURSELF? 你在哪裡呢？"/>
          <p:cNvSpPr txBox="1">
            <a:spLocks noGrp="1"/>
          </p:cNvSpPr>
          <p:nvPr>
            <p:ph type="title"/>
          </p:nvPr>
        </p:nvSpPr>
        <p:spPr>
          <a:xfrm>
            <a:off x="419199" y="432240"/>
            <a:ext cx="12166402" cy="2323199"/>
          </a:xfrm>
          <a:prstGeom prst="rect">
            <a:avLst/>
          </a:prstGeom>
        </p:spPr>
        <p:txBody>
          <a:bodyPr/>
          <a:lstStyle/>
          <a:p>
            <a:r>
              <a:t>WHERE DO YOU SEE YOURSELF? 你在哪裡呢？</a:t>
            </a:r>
          </a:p>
        </p:txBody>
      </p:sp>
      <p:sp>
        <p:nvSpPr>
          <p:cNvPr id="913" name="Customer…"/>
          <p:cNvSpPr txBox="1"/>
          <p:nvPr/>
        </p:nvSpPr>
        <p:spPr>
          <a:xfrm>
            <a:off x="897324" y="6618310"/>
            <a:ext cx="3243280" cy="1364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spcBef>
                <a:spcPts val="800"/>
              </a:spcBef>
              <a:defRPr sz="3400">
                <a:solidFill>
                  <a:srgbClr val="6C6C6C"/>
                </a:solidFill>
                <a:latin typeface="Helvetica Light"/>
                <a:ea typeface="Helvetica Light"/>
                <a:cs typeface="Helvetica Light"/>
                <a:sym typeface="Helvetica Light"/>
              </a:defRPr>
            </a:pPr>
            <a:r>
              <a:t>Customer </a:t>
            </a:r>
          </a:p>
          <a:p>
            <a:pPr defTabSz="866986">
              <a:spcBef>
                <a:spcPts val="800"/>
              </a:spcBef>
              <a:defRPr sz="3400">
                <a:solidFill>
                  <a:srgbClr val="6C6C6C"/>
                </a:solidFill>
                <a:latin typeface="Helvetica Light"/>
                <a:ea typeface="Helvetica Light"/>
                <a:cs typeface="Helvetica Light"/>
                <a:sym typeface="Helvetica Light"/>
              </a:defRPr>
            </a:pPr>
            <a:r>
              <a:t>使用者</a:t>
            </a:r>
          </a:p>
        </p:txBody>
      </p:sp>
      <p:sp>
        <p:nvSpPr>
          <p:cNvPr id="914" name="Part-time sharing…"/>
          <p:cNvSpPr txBox="1"/>
          <p:nvPr/>
        </p:nvSpPr>
        <p:spPr>
          <a:xfrm>
            <a:off x="4945828" y="6560936"/>
            <a:ext cx="3250583" cy="1885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p>
            <a:pPr defTabSz="866986">
              <a:spcBef>
                <a:spcPts val="800"/>
              </a:spcBef>
              <a:defRPr sz="3400">
                <a:solidFill>
                  <a:srgbClr val="6C6C6C"/>
                </a:solidFill>
                <a:latin typeface="Helvetica Light"/>
                <a:ea typeface="Helvetica Light"/>
                <a:cs typeface="Helvetica Light"/>
                <a:sym typeface="Helvetica Light"/>
              </a:defRPr>
            </a:pPr>
            <a:r>
              <a:t>Part-time sharing </a:t>
            </a:r>
          </a:p>
          <a:p>
            <a:pPr defTabSz="866986">
              <a:spcBef>
                <a:spcPts val="800"/>
              </a:spcBef>
              <a:defRPr sz="3400">
                <a:solidFill>
                  <a:srgbClr val="6C6C6C"/>
                </a:solidFill>
                <a:latin typeface="Helvetica Light"/>
                <a:ea typeface="Helvetica Light"/>
                <a:cs typeface="Helvetica Light"/>
                <a:sym typeface="Helvetica Light"/>
              </a:defRPr>
            </a:pPr>
            <a:r>
              <a:t>兼職分享者</a:t>
            </a:r>
          </a:p>
        </p:txBody>
      </p:sp>
      <p:sp>
        <p:nvSpPr>
          <p:cNvPr id="915" name="Business builder 事業經營者"/>
          <p:cNvSpPr txBox="1"/>
          <p:nvPr/>
        </p:nvSpPr>
        <p:spPr>
          <a:xfrm>
            <a:off x="8766261" y="6612956"/>
            <a:ext cx="3376861" cy="1260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tIns="65023" rIns="65023" bIns="65023">
            <a:spAutoFit/>
          </a:bodyPr>
          <a:lstStyle>
            <a:lvl1pPr defTabSz="866986">
              <a:defRPr sz="3400">
                <a:solidFill>
                  <a:srgbClr val="6C6C6C"/>
                </a:solidFill>
                <a:latin typeface="Helvetica Light"/>
                <a:ea typeface="Helvetica Light"/>
                <a:cs typeface="Helvetica Light"/>
                <a:sym typeface="Helvetica Light"/>
              </a:defRPr>
            </a:lvl1pPr>
          </a:lstStyle>
          <a:p>
            <a:r>
              <a:t>Business builder 事業經營者</a:t>
            </a:r>
          </a:p>
        </p:txBody>
      </p:sp>
      <p:sp>
        <p:nvSpPr>
          <p:cNvPr id="916" name="Line"/>
          <p:cNvSpPr/>
          <p:nvPr/>
        </p:nvSpPr>
        <p:spPr>
          <a:xfrm flipH="1">
            <a:off x="4605782" y="3546024"/>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sp>
        <p:nvSpPr>
          <p:cNvPr id="917" name="Line"/>
          <p:cNvSpPr/>
          <p:nvPr/>
        </p:nvSpPr>
        <p:spPr>
          <a:xfrm>
            <a:off x="8508678" y="3546024"/>
            <a:ext cx="1" cy="3772178"/>
          </a:xfrm>
          <a:prstGeom prst="line">
            <a:avLst/>
          </a:prstGeom>
          <a:ln w="12700">
            <a:solidFill>
              <a:srgbClr val="0071AC"/>
            </a:solidFill>
            <a:bevel/>
          </a:ln>
          <a:effectLst>
            <a:outerShdw blurRad="50800" dist="25400" dir="5400000" rotWithShape="0">
              <a:srgbClr val="000000">
                <a:alpha val="38000"/>
              </a:srgbClr>
            </a:outerShdw>
          </a:effectLst>
        </p:spPr>
        <p:txBody>
          <a:bodyPr lIns="65023" tIns="65023" rIns="65023" bIns="65023"/>
          <a:lstStyle/>
          <a:p>
            <a:pPr algn="l" defTabSz="866986">
              <a:defRPr sz="2200">
                <a:solidFill>
                  <a:srgbClr val="000000"/>
                </a:solidFill>
                <a:latin typeface="Helvetica"/>
                <a:ea typeface="Helvetica"/>
                <a:cs typeface="Helvetica"/>
                <a:sym typeface="Helvetica"/>
              </a:defRPr>
            </a:pPr>
            <a:endParaRPr/>
          </a:p>
        </p:txBody>
      </p:sp>
      <p:pic>
        <p:nvPicPr>
          <p:cNvPr id="918" name="bigstock-Extended-Families-In-asian-Ro-4132219.jpg" descr="bigstock-Extended-Families-In-asian-Ro-4132219.jpg"/>
          <p:cNvPicPr>
            <a:picLocks noChangeAspect="1"/>
          </p:cNvPicPr>
          <p:nvPr/>
        </p:nvPicPr>
        <p:blipFill>
          <a:blip r:embed="rId3"/>
          <a:srcRect l="20120" r="13258"/>
          <a:stretch>
            <a:fillRect/>
          </a:stretch>
        </p:blipFill>
        <p:spPr>
          <a:xfrm>
            <a:off x="5088760" y="3539192"/>
            <a:ext cx="2928681" cy="2931593"/>
          </a:xfrm>
          <a:prstGeom prst="rect">
            <a:avLst/>
          </a:prstGeom>
          <a:ln w="12700">
            <a:solidFill>
              <a:srgbClr val="6C6C6C"/>
            </a:solidFill>
            <a:bevel/>
          </a:ln>
        </p:spPr>
      </p:pic>
      <p:pic>
        <p:nvPicPr>
          <p:cNvPr id="919" name="image197.jpeg" descr="image197.jpeg"/>
          <p:cNvPicPr>
            <a:picLocks noChangeAspect="1"/>
          </p:cNvPicPr>
          <p:nvPr/>
        </p:nvPicPr>
        <p:blipFill>
          <a:blip r:embed="rId4"/>
          <a:stretch>
            <a:fillRect/>
          </a:stretch>
        </p:blipFill>
        <p:spPr>
          <a:xfrm>
            <a:off x="8988896" y="3546024"/>
            <a:ext cx="2931592" cy="2917930"/>
          </a:xfrm>
          <a:prstGeom prst="rect">
            <a:avLst/>
          </a:prstGeom>
          <a:ln w="12700">
            <a:solidFill>
              <a:srgbClr val="6C6C6C"/>
            </a:solidFill>
            <a:bevel/>
          </a:ln>
        </p:spPr>
      </p:pic>
      <p:pic>
        <p:nvPicPr>
          <p:cNvPr id="920" name="personal pack.png" descr="personal pack.png"/>
          <p:cNvPicPr>
            <a:picLocks noChangeAspect="1"/>
          </p:cNvPicPr>
          <p:nvPr/>
        </p:nvPicPr>
        <p:blipFill>
          <a:blip r:embed="rId5"/>
          <a:srcRect l="12089" t="6470" r="12089" b="1596"/>
          <a:stretch>
            <a:fillRect/>
          </a:stretch>
        </p:blipFill>
        <p:spPr>
          <a:xfrm>
            <a:off x="1325643" y="3815668"/>
            <a:ext cx="2693195" cy="2721268"/>
          </a:xfrm>
          <a:custGeom>
            <a:avLst/>
            <a:gdLst/>
            <a:ahLst/>
            <a:cxnLst>
              <a:cxn ang="0">
                <a:pos x="wd2" y="hd2"/>
              </a:cxn>
              <a:cxn ang="5400000">
                <a:pos x="wd2" y="hd2"/>
              </a:cxn>
              <a:cxn ang="10800000">
                <a:pos x="wd2" y="hd2"/>
              </a:cxn>
              <a:cxn ang="16200000">
                <a:pos x="wd2" y="hd2"/>
              </a:cxn>
            </a:cxnLst>
            <a:rect l="0" t="0" r="r" b="b"/>
            <a:pathLst>
              <a:path w="21600" h="21452" extrusionOk="0">
                <a:moveTo>
                  <a:pt x="11437" y="1"/>
                </a:moveTo>
                <a:cubicBezTo>
                  <a:pt x="10424" y="5"/>
                  <a:pt x="10500" y="-137"/>
                  <a:pt x="10564" y="1650"/>
                </a:cubicBezTo>
                <a:lnTo>
                  <a:pt x="10619" y="3192"/>
                </a:lnTo>
                <a:lnTo>
                  <a:pt x="10221" y="3502"/>
                </a:lnTo>
                <a:cubicBezTo>
                  <a:pt x="10001" y="3673"/>
                  <a:pt x="9705" y="3940"/>
                  <a:pt x="9565" y="4096"/>
                </a:cubicBezTo>
                <a:lnTo>
                  <a:pt x="9310" y="4381"/>
                </a:lnTo>
                <a:lnTo>
                  <a:pt x="8849" y="3993"/>
                </a:lnTo>
                <a:cubicBezTo>
                  <a:pt x="8596" y="3781"/>
                  <a:pt x="8355" y="3542"/>
                  <a:pt x="8311" y="3461"/>
                </a:cubicBezTo>
                <a:cubicBezTo>
                  <a:pt x="8265" y="3377"/>
                  <a:pt x="8235" y="2651"/>
                  <a:pt x="8241" y="1775"/>
                </a:cubicBezTo>
                <a:cubicBezTo>
                  <a:pt x="8249" y="563"/>
                  <a:pt x="8226" y="223"/>
                  <a:pt x="8139" y="170"/>
                </a:cubicBezTo>
                <a:cubicBezTo>
                  <a:pt x="7818" y="-25"/>
                  <a:pt x="5982" y="-22"/>
                  <a:pt x="5742" y="173"/>
                </a:cubicBezTo>
                <a:cubicBezTo>
                  <a:pt x="5638" y="258"/>
                  <a:pt x="5628" y="503"/>
                  <a:pt x="5672" y="1853"/>
                </a:cubicBezTo>
                <a:lnTo>
                  <a:pt x="5723" y="3436"/>
                </a:lnTo>
                <a:lnTo>
                  <a:pt x="5160" y="3877"/>
                </a:lnTo>
                <a:cubicBezTo>
                  <a:pt x="4778" y="4176"/>
                  <a:pt x="4519" y="4459"/>
                  <a:pt x="4358" y="4750"/>
                </a:cubicBezTo>
                <a:cubicBezTo>
                  <a:pt x="3964" y="5460"/>
                  <a:pt x="3923" y="5794"/>
                  <a:pt x="3992" y="7750"/>
                </a:cubicBezTo>
                <a:cubicBezTo>
                  <a:pt x="4025" y="8720"/>
                  <a:pt x="4032" y="9546"/>
                  <a:pt x="4007" y="9584"/>
                </a:cubicBezTo>
                <a:cubicBezTo>
                  <a:pt x="3983" y="9622"/>
                  <a:pt x="2398" y="9643"/>
                  <a:pt x="484" y="9631"/>
                </a:cubicBezTo>
                <a:cubicBezTo>
                  <a:pt x="246" y="9629"/>
                  <a:pt x="209" y="9632"/>
                  <a:pt x="0" y="9631"/>
                </a:cubicBezTo>
                <a:lnTo>
                  <a:pt x="0" y="21432"/>
                </a:lnTo>
                <a:cubicBezTo>
                  <a:pt x="3904" y="21448"/>
                  <a:pt x="11546" y="21463"/>
                  <a:pt x="11955" y="21438"/>
                </a:cubicBezTo>
                <a:cubicBezTo>
                  <a:pt x="12195" y="21423"/>
                  <a:pt x="12212" y="21400"/>
                  <a:pt x="12267" y="21044"/>
                </a:cubicBezTo>
                <a:cubicBezTo>
                  <a:pt x="12300" y="20834"/>
                  <a:pt x="12322" y="19878"/>
                  <a:pt x="12315" y="18923"/>
                </a:cubicBezTo>
                <a:cubicBezTo>
                  <a:pt x="12309" y="17967"/>
                  <a:pt x="12335" y="17168"/>
                  <a:pt x="12372" y="17146"/>
                </a:cubicBezTo>
                <a:cubicBezTo>
                  <a:pt x="12410" y="17123"/>
                  <a:pt x="12656" y="17091"/>
                  <a:pt x="12920" y="17077"/>
                </a:cubicBezTo>
                <a:cubicBezTo>
                  <a:pt x="13453" y="17049"/>
                  <a:pt x="13392" y="16985"/>
                  <a:pt x="13569" y="17756"/>
                </a:cubicBezTo>
                <a:lnTo>
                  <a:pt x="13620" y="17975"/>
                </a:lnTo>
                <a:lnTo>
                  <a:pt x="16469" y="17975"/>
                </a:lnTo>
                <a:lnTo>
                  <a:pt x="19318" y="17975"/>
                </a:lnTo>
                <a:lnTo>
                  <a:pt x="19467" y="17527"/>
                </a:lnTo>
                <a:lnTo>
                  <a:pt x="19617" y="17083"/>
                </a:lnTo>
                <a:lnTo>
                  <a:pt x="21600" y="17067"/>
                </a:lnTo>
                <a:lnTo>
                  <a:pt x="21600" y="39"/>
                </a:lnTo>
                <a:cubicBezTo>
                  <a:pt x="21028" y="17"/>
                  <a:pt x="20410" y="11"/>
                  <a:pt x="20260" y="48"/>
                </a:cubicBezTo>
                <a:lnTo>
                  <a:pt x="20047" y="101"/>
                </a:lnTo>
                <a:lnTo>
                  <a:pt x="20107" y="1628"/>
                </a:lnTo>
                <a:lnTo>
                  <a:pt x="20164" y="3151"/>
                </a:lnTo>
                <a:lnTo>
                  <a:pt x="19814" y="3446"/>
                </a:lnTo>
                <a:cubicBezTo>
                  <a:pt x="19621" y="3608"/>
                  <a:pt x="19324" y="3882"/>
                  <a:pt x="19155" y="4053"/>
                </a:cubicBezTo>
                <a:lnTo>
                  <a:pt x="18850" y="4359"/>
                </a:lnTo>
                <a:lnTo>
                  <a:pt x="18407" y="3987"/>
                </a:lnTo>
                <a:cubicBezTo>
                  <a:pt x="18129" y="3751"/>
                  <a:pt x="17934" y="3510"/>
                  <a:pt x="17879" y="3333"/>
                </a:cubicBezTo>
                <a:cubicBezTo>
                  <a:pt x="17826" y="3162"/>
                  <a:pt x="17801" y="2495"/>
                  <a:pt x="17819" y="1622"/>
                </a:cubicBezTo>
                <a:cubicBezTo>
                  <a:pt x="17846" y="211"/>
                  <a:pt x="17847" y="187"/>
                  <a:pt x="17672" y="136"/>
                </a:cubicBezTo>
                <a:cubicBezTo>
                  <a:pt x="17317" y="30"/>
                  <a:pt x="15703" y="-4"/>
                  <a:pt x="15463" y="89"/>
                </a:cubicBezTo>
                <a:lnTo>
                  <a:pt x="15228" y="179"/>
                </a:lnTo>
                <a:lnTo>
                  <a:pt x="15288" y="1747"/>
                </a:lnTo>
                <a:lnTo>
                  <a:pt x="15345" y="3317"/>
                </a:lnTo>
                <a:lnTo>
                  <a:pt x="14830" y="3790"/>
                </a:lnTo>
                <a:cubicBezTo>
                  <a:pt x="14545" y="4050"/>
                  <a:pt x="14277" y="4262"/>
                  <a:pt x="14238" y="4262"/>
                </a:cubicBezTo>
                <a:cubicBezTo>
                  <a:pt x="14081" y="4264"/>
                  <a:pt x="13199" y="3486"/>
                  <a:pt x="13079" y="3239"/>
                </a:cubicBezTo>
                <a:cubicBezTo>
                  <a:pt x="12978" y="3030"/>
                  <a:pt x="12955" y="2707"/>
                  <a:pt x="12964" y="1675"/>
                </a:cubicBezTo>
                <a:cubicBezTo>
                  <a:pt x="12971" y="960"/>
                  <a:pt x="12971" y="314"/>
                  <a:pt x="12968" y="242"/>
                </a:cubicBezTo>
                <a:cubicBezTo>
                  <a:pt x="12961" y="88"/>
                  <a:pt x="12380" y="-3"/>
                  <a:pt x="11437" y="1"/>
                </a:cubicBezTo>
                <a:close/>
              </a:path>
            </a:pathLst>
          </a:custGeom>
          <a:ln w="12700">
            <a:miter lim="400000"/>
          </a:ln>
        </p:spPr>
      </p:pic>
      <p:sp>
        <p:nvSpPr>
          <p:cNvPr id="921" name="1"/>
          <p:cNvSpPr txBox="1"/>
          <p:nvPr/>
        </p:nvSpPr>
        <p:spPr>
          <a:xfrm>
            <a:off x="1597534" y="2773425"/>
            <a:ext cx="2049795" cy="4244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866986">
              <a:defRPr sz="270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b="0">
                <a:solidFill>
                  <a:srgbClr val="000000"/>
                </a:solidFill>
                <a:effectLst/>
                <a:latin typeface="Calibri"/>
                <a:ea typeface="Calibri"/>
                <a:cs typeface="Calibri"/>
                <a:sym typeface="Calibri"/>
              </a:defRPr>
            </a:pPr>
            <a:r>
              <a:rPr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1</a:t>
            </a:r>
          </a:p>
        </p:txBody>
      </p:sp>
      <p:sp>
        <p:nvSpPr>
          <p:cNvPr id="922" name="2"/>
          <p:cNvSpPr txBox="1"/>
          <p:nvPr/>
        </p:nvSpPr>
        <p:spPr>
          <a:xfrm>
            <a:off x="5679477" y="2627933"/>
            <a:ext cx="2148680" cy="4460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2</a:t>
            </a:r>
          </a:p>
        </p:txBody>
      </p:sp>
      <p:sp>
        <p:nvSpPr>
          <p:cNvPr id="923" name="3"/>
          <p:cNvSpPr txBox="1"/>
          <p:nvPr/>
        </p:nvSpPr>
        <p:spPr>
          <a:xfrm>
            <a:off x="9557798" y="2627933"/>
            <a:ext cx="2148680" cy="44607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spAutoFit/>
          </a:bodyPr>
          <a:lstStyle>
            <a:lvl1pPr algn="l" defTabSz="866986">
              <a:def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defRPr>
            </a:lvl1pPr>
          </a:lstStyle>
          <a:p>
            <a:pPr>
              <a:defRPr sz="3400" b="0">
                <a:solidFill>
                  <a:srgbClr val="000000"/>
                </a:solidFill>
                <a:effectLst/>
                <a:latin typeface="Calibri"/>
                <a:ea typeface="Calibri"/>
                <a:cs typeface="Calibri"/>
                <a:sym typeface="Calibri"/>
              </a:defRPr>
            </a:pPr>
            <a:r>
              <a:rPr sz="28400" b="1">
                <a:solidFill>
                  <a:srgbClr val="FFFFFF"/>
                </a:solidFill>
                <a:effectLst>
                  <a:outerShdw blurRad="50800" dist="38100" dir="5400000" rotWithShape="0">
                    <a:srgbClr val="000000">
                      <a:alpha val="75000"/>
                    </a:srgbClr>
                  </a:outerShdw>
                </a:effectLst>
                <a:latin typeface="Helvetica"/>
                <a:ea typeface="Helvetica"/>
                <a:cs typeface="Helvetica"/>
                <a:sym typeface="Helvetica"/>
              </a:rPr>
              <a:t>3</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911"/>
                                        </p:tgtEl>
                                        <p:attrNameLst>
                                          <p:attrName>style.visibility</p:attrName>
                                        </p:attrNameLst>
                                      </p:cBhvr>
                                      <p:to>
                                        <p:strVal val="visible"/>
                                      </p:to>
                                    </p:set>
                                    <p:animEffect transition="in" filter="wipe(up)">
                                      <p:cBhvr>
                                        <p:cTn id="7" dur="500"/>
                                        <p:tgtEl>
                                          <p:spTgt spid="911"/>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920"/>
                                        </p:tgtEl>
                                        <p:attrNameLst>
                                          <p:attrName>style.visibility</p:attrName>
                                        </p:attrNameLst>
                                      </p:cBhvr>
                                      <p:to>
                                        <p:strVal val="visible"/>
                                      </p:to>
                                    </p:set>
                                    <p:animEffect transition="in" filter="wipe(up)">
                                      <p:cBhvr>
                                        <p:cTn id="11" dur="500"/>
                                        <p:tgtEl>
                                          <p:spTgt spid="920"/>
                                        </p:tgtEl>
                                      </p:cBhvr>
                                    </p:animEffect>
                                  </p:childTnLst>
                                </p:cTn>
                              </p:par>
                            </p:childTnLst>
                          </p:cTn>
                        </p:par>
                        <p:par>
                          <p:cTn id="12" fill="hold">
                            <p:stCondLst>
                              <p:cond delay="1000"/>
                            </p:stCondLst>
                            <p:childTnLst>
                              <p:par>
                                <p:cTn id="13" presetID="22" presetClass="entr" presetSubtype="1" fill="hold" grpId="3" nodeType="afterEffect">
                                  <p:stCondLst>
                                    <p:cond delay="0"/>
                                  </p:stCondLst>
                                  <p:iterate>
                                    <p:tmAbs val="0"/>
                                  </p:iterate>
                                  <p:childTnLst>
                                    <p:set>
                                      <p:cBhvr>
                                        <p:cTn id="14" fill="hold"/>
                                        <p:tgtEl>
                                          <p:spTgt spid="913"/>
                                        </p:tgtEl>
                                        <p:attrNameLst>
                                          <p:attrName>style.visibility</p:attrName>
                                        </p:attrNameLst>
                                      </p:cBhvr>
                                      <p:to>
                                        <p:strVal val="visible"/>
                                      </p:to>
                                    </p:set>
                                    <p:animEffect transition="in" filter="wipe(up)">
                                      <p:cBhvr>
                                        <p:cTn id="15" dur="500"/>
                                        <p:tgtEl>
                                          <p:spTgt spid="913"/>
                                        </p:tgtEl>
                                      </p:cBhvr>
                                    </p:animEffect>
                                  </p:childTnLst>
                                </p:cTn>
                              </p:par>
                            </p:childTnLst>
                          </p:cTn>
                        </p:par>
                        <p:par>
                          <p:cTn id="16" fill="hold">
                            <p:stCondLst>
                              <p:cond delay="1500"/>
                            </p:stCondLst>
                            <p:childTnLst>
                              <p:par>
                                <p:cTn id="17" presetID="22" presetClass="entr" presetSubtype="1" fill="hold" grpId="4" nodeType="afterEffect">
                                  <p:stCondLst>
                                    <p:cond delay="0"/>
                                  </p:stCondLst>
                                  <p:iterate>
                                    <p:tmAbs val="0"/>
                                  </p:iterate>
                                  <p:childTnLst>
                                    <p:set>
                                      <p:cBhvr>
                                        <p:cTn id="18" fill="hold"/>
                                        <p:tgtEl>
                                          <p:spTgt spid="916"/>
                                        </p:tgtEl>
                                        <p:attrNameLst>
                                          <p:attrName>style.visibility</p:attrName>
                                        </p:attrNameLst>
                                      </p:cBhvr>
                                      <p:to>
                                        <p:strVal val="visible"/>
                                      </p:to>
                                    </p:set>
                                    <p:animEffect transition="in" filter="wipe(up)">
                                      <p:cBhvr>
                                        <p:cTn id="19" dur="500"/>
                                        <p:tgtEl>
                                          <p:spTgt spid="916"/>
                                        </p:tgtEl>
                                      </p:cBhvr>
                                    </p:animEffect>
                                  </p:childTnLst>
                                </p:cTn>
                              </p:par>
                            </p:childTnLst>
                          </p:cTn>
                        </p:par>
                        <p:par>
                          <p:cTn id="20" fill="hold">
                            <p:stCondLst>
                              <p:cond delay="2000"/>
                            </p:stCondLst>
                            <p:childTnLst>
                              <p:par>
                                <p:cTn id="21" presetID="9" presetClass="entr" fill="hold" grpId="5" nodeType="afterEffect">
                                  <p:stCondLst>
                                    <p:cond delay="0"/>
                                  </p:stCondLst>
                                  <p:iterate>
                                    <p:tmAbs val="0"/>
                                  </p:iterate>
                                  <p:childTnLst>
                                    <p:set>
                                      <p:cBhvr>
                                        <p:cTn id="22" fill="hold"/>
                                        <p:tgtEl>
                                          <p:spTgt spid="921"/>
                                        </p:tgtEl>
                                        <p:attrNameLst>
                                          <p:attrName>style.visibility</p:attrName>
                                        </p:attrNameLst>
                                      </p:cBhvr>
                                      <p:to>
                                        <p:strVal val="visible"/>
                                      </p:to>
                                    </p:set>
                                    <p:animEffect transition="in" filter="dissolve">
                                      <p:cBhvr>
                                        <p:cTn id="23" dur="500"/>
                                        <p:tgtEl>
                                          <p:spTgt spid="9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6" nodeType="clickEffect">
                                  <p:stCondLst>
                                    <p:cond delay="0"/>
                                  </p:stCondLst>
                                  <p:iterate>
                                    <p:tmAbs val="0"/>
                                  </p:iterate>
                                  <p:childTnLst>
                                    <p:set>
                                      <p:cBhvr>
                                        <p:cTn id="27" fill="hold"/>
                                        <p:tgtEl>
                                          <p:spTgt spid="918"/>
                                        </p:tgtEl>
                                        <p:attrNameLst>
                                          <p:attrName>style.visibility</p:attrName>
                                        </p:attrNameLst>
                                      </p:cBhvr>
                                      <p:to>
                                        <p:strVal val="visible"/>
                                      </p:to>
                                    </p:set>
                                    <p:animEffect transition="in" filter="wipe(up)">
                                      <p:cBhvr>
                                        <p:cTn id="28" dur="500"/>
                                        <p:tgtEl>
                                          <p:spTgt spid="918"/>
                                        </p:tgtEl>
                                      </p:cBhvr>
                                    </p:animEffect>
                                  </p:childTnLst>
                                </p:cTn>
                              </p:par>
                            </p:childTnLst>
                          </p:cTn>
                        </p:par>
                        <p:par>
                          <p:cTn id="29" fill="hold">
                            <p:stCondLst>
                              <p:cond delay="500"/>
                            </p:stCondLst>
                            <p:childTnLst>
                              <p:par>
                                <p:cTn id="30" presetID="22" presetClass="entr" presetSubtype="1" fill="hold" grpId="7" nodeType="afterEffect">
                                  <p:stCondLst>
                                    <p:cond delay="0"/>
                                  </p:stCondLst>
                                  <p:iterate>
                                    <p:tmAbs val="0"/>
                                  </p:iterate>
                                  <p:childTnLst>
                                    <p:set>
                                      <p:cBhvr>
                                        <p:cTn id="31" fill="hold"/>
                                        <p:tgtEl>
                                          <p:spTgt spid="914"/>
                                        </p:tgtEl>
                                        <p:attrNameLst>
                                          <p:attrName>style.visibility</p:attrName>
                                        </p:attrNameLst>
                                      </p:cBhvr>
                                      <p:to>
                                        <p:strVal val="visible"/>
                                      </p:to>
                                    </p:set>
                                    <p:animEffect transition="in" filter="wipe(up)">
                                      <p:cBhvr>
                                        <p:cTn id="32" dur="500"/>
                                        <p:tgtEl>
                                          <p:spTgt spid="914"/>
                                        </p:tgtEl>
                                      </p:cBhvr>
                                    </p:animEffect>
                                  </p:childTnLst>
                                </p:cTn>
                              </p:par>
                            </p:childTnLst>
                          </p:cTn>
                        </p:par>
                        <p:par>
                          <p:cTn id="33" fill="hold">
                            <p:stCondLst>
                              <p:cond delay="1000"/>
                            </p:stCondLst>
                            <p:childTnLst>
                              <p:par>
                                <p:cTn id="34" presetID="22" presetClass="entr" presetSubtype="1" fill="hold" grpId="8" nodeType="afterEffect">
                                  <p:stCondLst>
                                    <p:cond delay="0"/>
                                  </p:stCondLst>
                                  <p:iterate>
                                    <p:tmAbs val="0"/>
                                  </p:iterate>
                                  <p:childTnLst>
                                    <p:set>
                                      <p:cBhvr>
                                        <p:cTn id="35" fill="hold"/>
                                        <p:tgtEl>
                                          <p:spTgt spid="917"/>
                                        </p:tgtEl>
                                        <p:attrNameLst>
                                          <p:attrName>style.visibility</p:attrName>
                                        </p:attrNameLst>
                                      </p:cBhvr>
                                      <p:to>
                                        <p:strVal val="visible"/>
                                      </p:to>
                                    </p:set>
                                    <p:animEffect transition="in" filter="wipe(up)">
                                      <p:cBhvr>
                                        <p:cTn id="36" dur="500"/>
                                        <p:tgtEl>
                                          <p:spTgt spid="917"/>
                                        </p:tgtEl>
                                      </p:cBhvr>
                                    </p:animEffect>
                                  </p:childTnLst>
                                </p:cTn>
                              </p:par>
                            </p:childTnLst>
                          </p:cTn>
                        </p:par>
                        <p:par>
                          <p:cTn id="37" fill="hold">
                            <p:stCondLst>
                              <p:cond delay="1500"/>
                            </p:stCondLst>
                            <p:childTnLst>
                              <p:par>
                                <p:cTn id="38" presetID="9" presetClass="entr" fill="hold" grpId="9" nodeType="afterEffect">
                                  <p:stCondLst>
                                    <p:cond delay="0"/>
                                  </p:stCondLst>
                                  <p:iterate>
                                    <p:tmAbs val="0"/>
                                  </p:iterate>
                                  <p:childTnLst>
                                    <p:set>
                                      <p:cBhvr>
                                        <p:cTn id="39" fill="hold"/>
                                        <p:tgtEl>
                                          <p:spTgt spid="922"/>
                                        </p:tgtEl>
                                        <p:attrNameLst>
                                          <p:attrName>style.visibility</p:attrName>
                                        </p:attrNameLst>
                                      </p:cBhvr>
                                      <p:to>
                                        <p:strVal val="visible"/>
                                      </p:to>
                                    </p:set>
                                    <p:animEffect transition="in" filter="dissolve">
                                      <p:cBhvr>
                                        <p:cTn id="40" dur="500"/>
                                        <p:tgtEl>
                                          <p:spTgt spid="9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10" nodeType="clickEffect">
                                  <p:stCondLst>
                                    <p:cond delay="0"/>
                                  </p:stCondLst>
                                  <p:iterate>
                                    <p:tmAbs val="0"/>
                                  </p:iterate>
                                  <p:childTnLst>
                                    <p:set>
                                      <p:cBhvr>
                                        <p:cTn id="44" fill="hold"/>
                                        <p:tgtEl>
                                          <p:spTgt spid="919"/>
                                        </p:tgtEl>
                                        <p:attrNameLst>
                                          <p:attrName>style.visibility</p:attrName>
                                        </p:attrNameLst>
                                      </p:cBhvr>
                                      <p:to>
                                        <p:strVal val="visible"/>
                                      </p:to>
                                    </p:set>
                                    <p:animEffect transition="in" filter="wipe(up)">
                                      <p:cBhvr>
                                        <p:cTn id="45" dur="500"/>
                                        <p:tgtEl>
                                          <p:spTgt spid="919"/>
                                        </p:tgtEl>
                                      </p:cBhvr>
                                    </p:animEffect>
                                  </p:childTnLst>
                                </p:cTn>
                              </p:par>
                            </p:childTnLst>
                          </p:cTn>
                        </p:par>
                        <p:par>
                          <p:cTn id="46" fill="hold">
                            <p:stCondLst>
                              <p:cond delay="500"/>
                            </p:stCondLst>
                            <p:childTnLst>
                              <p:par>
                                <p:cTn id="47" presetID="22" presetClass="entr" presetSubtype="1" fill="hold" grpId="11" nodeType="afterEffect">
                                  <p:stCondLst>
                                    <p:cond delay="0"/>
                                  </p:stCondLst>
                                  <p:iterate>
                                    <p:tmAbs val="0"/>
                                  </p:iterate>
                                  <p:childTnLst>
                                    <p:set>
                                      <p:cBhvr>
                                        <p:cTn id="48" fill="hold"/>
                                        <p:tgtEl>
                                          <p:spTgt spid="915"/>
                                        </p:tgtEl>
                                        <p:attrNameLst>
                                          <p:attrName>style.visibility</p:attrName>
                                        </p:attrNameLst>
                                      </p:cBhvr>
                                      <p:to>
                                        <p:strVal val="visible"/>
                                      </p:to>
                                    </p:set>
                                    <p:animEffect transition="in" filter="wipe(up)">
                                      <p:cBhvr>
                                        <p:cTn id="49" dur="500"/>
                                        <p:tgtEl>
                                          <p:spTgt spid="915"/>
                                        </p:tgtEl>
                                      </p:cBhvr>
                                    </p:animEffect>
                                  </p:childTnLst>
                                </p:cTn>
                              </p:par>
                            </p:childTnLst>
                          </p:cTn>
                        </p:par>
                        <p:par>
                          <p:cTn id="50" fill="hold">
                            <p:stCondLst>
                              <p:cond delay="1000"/>
                            </p:stCondLst>
                            <p:childTnLst>
                              <p:par>
                                <p:cTn id="51" presetID="9" presetClass="entr" fill="hold" grpId="12" nodeType="afterEffect">
                                  <p:stCondLst>
                                    <p:cond delay="0"/>
                                  </p:stCondLst>
                                  <p:iterate>
                                    <p:tmAbs val="0"/>
                                  </p:iterate>
                                  <p:childTnLst>
                                    <p:set>
                                      <p:cBhvr>
                                        <p:cTn id="52" fill="hold"/>
                                        <p:tgtEl>
                                          <p:spTgt spid="923"/>
                                        </p:tgtEl>
                                        <p:attrNameLst>
                                          <p:attrName>style.visibility</p:attrName>
                                        </p:attrNameLst>
                                      </p:cBhvr>
                                      <p:to>
                                        <p:strVal val="visible"/>
                                      </p:to>
                                    </p:set>
                                    <p:animEffect transition="in" filter="dissolve">
                                      <p:cBhvr>
                                        <p:cTn id="53" dur="500"/>
                                        <p:tgtEl>
                                          <p:spTgt spid="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1" animBg="1" advAuto="0"/>
      <p:bldP spid="913" grpId="3" animBg="1" advAuto="0"/>
      <p:bldP spid="914" grpId="7" animBg="1" advAuto="0"/>
      <p:bldP spid="915" grpId="11" animBg="1" advAuto="0"/>
      <p:bldP spid="916" grpId="4" animBg="1" advAuto="0"/>
      <p:bldP spid="917" grpId="8" animBg="1" advAuto="0"/>
      <p:bldP spid="918" grpId="6" animBg="1" advAuto="0"/>
      <p:bldP spid="919" grpId="10" animBg="1" advAuto="0"/>
      <p:bldP spid="920" grpId="2" animBg="1" advAuto="0"/>
      <p:bldP spid="921" grpId="5" animBg="1" advAuto="0"/>
      <p:bldP spid="922" grpId="9" animBg="1" advAuto="0"/>
      <p:bldP spid="923" grpId="12" animBg="1" advAuto="0"/>
    </p:bldLst>
  </p:timing>
</p:sld>
</file>

<file path=ppt/slides/slide52.xml><?xml version="1.0" encoding="utf-8"?>
<p:sld xmlns:a="http://schemas.openxmlformats.org/drawingml/2006/main" xmlns:r="http://schemas.openxmlformats.org/officeDocument/2006/relationships" xmlns:p="http://schemas.openxmlformats.org/presentationml/2006/main" show="0">
  <p:cSld>
    <p:bg>
      <p:bgPr>
        <a:solidFill>
          <a:srgbClr val="1B2A4F"/>
        </a:solidFill>
        <a:effectLst/>
      </p:bgPr>
    </p:bg>
    <p:spTree>
      <p:nvGrpSpPr>
        <p:cNvPr id="1" name=""/>
        <p:cNvGrpSpPr/>
        <p:nvPr/>
      </p:nvGrpSpPr>
      <p:grpSpPr>
        <a:xfrm>
          <a:off x="0" y="0"/>
          <a:ext cx="0" cy="0"/>
          <a:chOff x="0" y="0"/>
          <a:chExt cx="0" cy="0"/>
        </a:xfrm>
      </p:grpSpPr>
      <p:pic>
        <p:nvPicPr>
          <p:cNvPr id="927" name="Picture 2" descr="Picture 2"/>
          <p:cNvPicPr>
            <a:picLocks noChangeAspect="1"/>
          </p:cNvPicPr>
          <p:nvPr/>
        </p:nvPicPr>
        <p:blipFill>
          <a:blip r:embed="rId2"/>
          <a:stretch>
            <a:fillRect/>
          </a:stretch>
        </p:blipFill>
        <p:spPr>
          <a:xfrm>
            <a:off x="846" y="1219199"/>
            <a:ext cx="13004802" cy="7315201"/>
          </a:xfrm>
          <a:prstGeom prst="rect">
            <a:avLst/>
          </a:prstGeom>
          <a:ln w="12700">
            <a:miter lim="400000"/>
          </a:ln>
        </p:spPr>
      </p:pic>
      <p:grpSp>
        <p:nvGrpSpPr>
          <p:cNvPr id="930" name="Group"/>
          <p:cNvGrpSpPr/>
          <p:nvPr/>
        </p:nvGrpSpPr>
        <p:grpSpPr>
          <a:xfrm>
            <a:off x="-741584" y="4563703"/>
            <a:ext cx="9032597" cy="1704646"/>
            <a:chOff x="0" y="0"/>
            <a:chExt cx="9032596" cy="1704644"/>
          </a:xfrm>
        </p:grpSpPr>
        <p:sp>
          <p:nvSpPr>
            <p:cNvPr id="928" name="Rectangle"/>
            <p:cNvSpPr/>
            <p:nvPr/>
          </p:nvSpPr>
          <p:spPr>
            <a:xfrm>
              <a:off x="-1" y="252477"/>
              <a:ext cx="7663117" cy="1199690"/>
            </a:xfrm>
            <a:prstGeom prst="rect">
              <a:avLst/>
            </a:pr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sp>
          <p:nvSpPr>
            <p:cNvPr id="929" name="Triangle"/>
            <p:cNvSpPr/>
            <p:nvPr/>
          </p:nvSpPr>
          <p:spPr>
            <a:xfrm rot="5400000">
              <a:off x="7423483" y="95532"/>
              <a:ext cx="1704646" cy="15135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grpSp>
      <p:grpSp>
        <p:nvGrpSpPr>
          <p:cNvPr id="933" name="Group"/>
          <p:cNvGrpSpPr/>
          <p:nvPr/>
        </p:nvGrpSpPr>
        <p:grpSpPr>
          <a:xfrm>
            <a:off x="3347369" y="5175757"/>
            <a:ext cx="5786928" cy="8542549"/>
            <a:chOff x="0" y="0"/>
            <a:chExt cx="5786926" cy="8542547"/>
          </a:xfrm>
        </p:grpSpPr>
        <p:sp>
          <p:nvSpPr>
            <p:cNvPr id="931" name="Rectangle"/>
            <p:cNvSpPr/>
            <p:nvPr/>
          </p:nvSpPr>
          <p:spPr>
            <a:xfrm rot="18006310">
              <a:off x="-1390764" y="4327122"/>
              <a:ext cx="7663118" cy="1199689"/>
            </a:xfrm>
            <a:prstGeom prst="rect">
              <a:avLst/>
            </a:pr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sp>
          <p:nvSpPr>
            <p:cNvPr id="932" name="Triangle"/>
            <p:cNvSpPr/>
            <p:nvPr/>
          </p:nvSpPr>
          <p:spPr>
            <a:xfrm rot="1806310">
              <a:off x="3817657" y="325429"/>
              <a:ext cx="1704646" cy="15135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grpSp>
      <p:grpSp>
        <p:nvGrpSpPr>
          <p:cNvPr id="936" name="Group"/>
          <p:cNvGrpSpPr/>
          <p:nvPr/>
        </p:nvGrpSpPr>
        <p:grpSpPr>
          <a:xfrm>
            <a:off x="7867367" y="5163434"/>
            <a:ext cx="5884357" cy="8496453"/>
            <a:chOff x="0" y="0"/>
            <a:chExt cx="5884355" cy="8496452"/>
          </a:xfrm>
        </p:grpSpPr>
        <p:sp>
          <p:nvSpPr>
            <p:cNvPr id="934" name="Rectangle"/>
            <p:cNvSpPr/>
            <p:nvPr/>
          </p:nvSpPr>
          <p:spPr>
            <a:xfrm rot="14346151">
              <a:off x="-429440" y="4300773"/>
              <a:ext cx="7663118" cy="1199689"/>
            </a:xfrm>
            <a:prstGeom prst="rect">
              <a:avLst/>
            </a:pr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sp>
          <p:nvSpPr>
            <p:cNvPr id="935" name="Triangle"/>
            <p:cNvSpPr/>
            <p:nvPr/>
          </p:nvSpPr>
          <p:spPr>
            <a:xfrm rot="19746152">
              <a:off x="267659" y="330272"/>
              <a:ext cx="1704645" cy="15135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grpSp>
      <p:grpSp>
        <p:nvGrpSpPr>
          <p:cNvPr id="939" name="Group"/>
          <p:cNvGrpSpPr/>
          <p:nvPr/>
        </p:nvGrpSpPr>
        <p:grpSpPr>
          <a:xfrm>
            <a:off x="8706839" y="4563704"/>
            <a:ext cx="9032597" cy="1704645"/>
            <a:chOff x="0" y="0"/>
            <a:chExt cx="9032596" cy="1704644"/>
          </a:xfrm>
        </p:grpSpPr>
        <p:sp>
          <p:nvSpPr>
            <p:cNvPr id="937" name="Rectangle"/>
            <p:cNvSpPr/>
            <p:nvPr/>
          </p:nvSpPr>
          <p:spPr>
            <a:xfrm flipH="1">
              <a:off x="1369480" y="252478"/>
              <a:ext cx="7663117" cy="1199689"/>
            </a:xfrm>
            <a:prstGeom prst="rect">
              <a:avLst/>
            </a:pr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sp>
          <p:nvSpPr>
            <p:cNvPr id="938" name="Triangle"/>
            <p:cNvSpPr/>
            <p:nvPr/>
          </p:nvSpPr>
          <p:spPr>
            <a:xfrm rot="16200000" flipH="1">
              <a:off x="-95533" y="95532"/>
              <a:ext cx="1704646" cy="15135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grpSp>
      <p:grpSp>
        <p:nvGrpSpPr>
          <p:cNvPr id="942" name="Group"/>
          <p:cNvGrpSpPr/>
          <p:nvPr/>
        </p:nvGrpSpPr>
        <p:grpSpPr>
          <a:xfrm>
            <a:off x="7867783" y="-2896047"/>
            <a:ext cx="5786928" cy="8542548"/>
            <a:chOff x="0" y="0"/>
            <a:chExt cx="5786927" cy="8542546"/>
          </a:xfrm>
        </p:grpSpPr>
        <p:sp>
          <p:nvSpPr>
            <p:cNvPr id="940" name="Rectangle"/>
            <p:cNvSpPr/>
            <p:nvPr/>
          </p:nvSpPr>
          <p:spPr>
            <a:xfrm rot="18006310" flipH="1">
              <a:off x="-485427" y="3015735"/>
              <a:ext cx="7663118" cy="1199689"/>
            </a:xfrm>
            <a:prstGeom prst="rect">
              <a:avLst/>
            </a:pr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sp>
          <p:nvSpPr>
            <p:cNvPr id="941" name="Triangle"/>
            <p:cNvSpPr/>
            <p:nvPr/>
          </p:nvSpPr>
          <p:spPr>
            <a:xfrm rot="12606310" flipH="1">
              <a:off x="264624" y="6703537"/>
              <a:ext cx="1704646" cy="151358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grpSp>
      <p:grpSp>
        <p:nvGrpSpPr>
          <p:cNvPr id="945" name="Group"/>
          <p:cNvGrpSpPr/>
          <p:nvPr/>
        </p:nvGrpSpPr>
        <p:grpSpPr>
          <a:xfrm>
            <a:off x="3250355" y="-2837628"/>
            <a:ext cx="5884357" cy="8496452"/>
            <a:chOff x="0" y="0"/>
            <a:chExt cx="5884355" cy="8496451"/>
          </a:xfrm>
        </p:grpSpPr>
        <p:sp>
          <p:nvSpPr>
            <p:cNvPr id="943" name="Rectangle"/>
            <p:cNvSpPr/>
            <p:nvPr/>
          </p:nvSpPr>
          <p:spPr>
            <a:xfrm rot="14346151" flipH="1">
              <a:off x="-1349322" y="2995990"/>
              <a:ext cx="7663118" cy="1199689"/>
            </a:xfrm>
            <a:prstGeom prst="rect">
              <a:avLst/>
            </a:pr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sp>
          <p:nvSpPr>
            <p:cNvPr id="944" name="Triangle"/>
            <p:cNvSpPr/>
            <p:nvPr/>
          </p:nvSpPr>
          <p:spPr>
            <a:xfrm rot="8946151" flipH="1">
              <a:off x="3912051" y="6652598"/>
              <a:ext cx="1704646" cy="15135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224F9C"/>
            </a:solidFill>
            <a:ln w="12700" cap="flat">
              <a:noFill/>
              <a:miter lim="400000"/>
            </a:ln>
            <a:effectLst/>
          </p:spPr>
          <p:txBody>
            <a:bodyPr wrap="square" lIns="24383" tIns="24383" rIns="24383" bIns="24383" numCol="1" anchor="ctr">
              <a:noAutofit/>
            </a:bodyPr>
            <a:lstStyle/>
            <a:p>
              <a:pPr algn="l" defTabSz="325120">
                <a:defRPr sz="1200">
                  <a:solidFill>
                    <a:srgbClr val="224F9C"/>
                  </a:solidFill>
                  <a:latin typeface="Calibri"/>
                  <a:ea typeface="Calibri"/>
                  <a:cs typeface="Calibri"/>
                  <a:sym typeface="Calibri"/>
                </a:defRPr>
              </a:pPr>
              <a:endParaRPr/>
            </a:p>
          </p:txBody>
        </p:sp>
      </p:grpSp>
      <p:sp>
        <p:nvSpPr>
          <p:cNvPr id="946" name="Mega Trends"/>
          <p:cNvSpPr txBox="1"/>
          <p:nvPr/>
        </p:nvSpPr>
        <p:spPr>
          <a:xfrm>
            <a:off x="1306975" y="3169105"/>
            <a:ext cx="5881006" cy="1242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3" tIns="24383" rIns="24383" bIns="24383">
            <a:spAutoFit/>
          </a:bodyPr>
          <a:lstStyle>
            <a:lvl1pPr algn="l" defTabSz="325120">
              <a:lnSpc>
                <a:spcPct val="90000"/>
              </a:lnSpc>
              <a:spcBef>
                <a:spcPts val="900"/>
              </a:spcBef>
              <a:defRPr sz="7800">
                <a:solidFill>
                  <a:srgbClr val="DB604A"/>
                </a:solidFill>
                <a:latin typeface="Industry-Bold"/>
                <a:ea typeface="Industry-Bold"/>
                <a:cs typeface="Industry-Bold"/>
                <a:sym typeface="Industry-Bold"/>
              </a:defRPr>
            </a:lvl1pPr>
          </a:lstStyle>
          <a:p>
            <a:r>
              <a:t>Mega Trends</a:t>
            </a:r>
          </a:p>
        </p:txBody>
      </p:sp>
      <p:sp>
        <p:nvSpPr>
          <p:cNvPr id="947" name="Exploding World Population"/>
          <p:cNvSpPr txBox="1"/>
          <p:nvPr/>
        </p:nvSpPr>
        <p:spPr>
          <a:xfrm>
            <a:off x="3101616" y="5195215"/>
            <a:ext cx="5155296" cy="505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383" tIns="24383" rIns="24383" bIns="24383">
            <a:spAutoFit/>
          </a:bodyPr>
          <a:lstStyle>
            <a:lvl1pPr algn="l" defTabSz="325120">
              <a:lnSpc>
                <a:spcPct val="90000"/>
              </a:lnSpc>
              <a:defRPr sz="3000" b="1">
                <a:solidFill>
                  <a:srgbClr val="FFFFFF"/>
                </a:solidFill>
                <a:latin typeface="Helvetica"/>
                <a:ea typeface="Helvetica"/>
                <a:cs typeface="Helvetica"/>
                <a:sym typeface="Helvetica"/>
              </a:defRPr>
            </a:lvl1pPr>
          </a:lstStyle>
          <a:p>
            <a:r>
              <a:t>Exploding World Population</a:t>
            </a:r>
          </a:p>
        </p:txBody>
      </p:sp>
      <p:sp>
        <p:nvSpPr>
          <p:cNvPr id="948" name="Healthcare Cost Increasing"/>
          <p:cNvSpPr txBox="1"/>
          <p:nvPr/>
        </p:nvSpPr>
        <p:spPr>
          <a:xfrm rot="3474109">
            <a:off x="8444090" y="8156193"/>
            <a:ext cx="2962314" cy="917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383" tIns="24383" rIns="24383" bIns="24383">
            <a:spAutoFit/>
          </a:bodyPr>
          <a:lstStyle/>
          <a:p>
            <a:pPr algn="l" defTabSz="325120">
              <a:lnSpc>
                <a:spcPct val="90000"/>
              </a:lnSpc>
              <a:defRPr sz="3000" b="1">
                <a:solidFill>
                  <a:srgbClr val="FFFFFF"/>
                </a:solidFill>
                <a:latin typeface="Helvetica"/>
                <a:ea typeface="Helvetica"/>
                <a:cs typeface="Helvetica"/>
                <a:sym typeface="Helvetica"/>
              </a:defRPr>
            </a:pPr>
            <a:r>
              <a:t>Healthcare Cost</a:t>
            </a:r>
            <a:br/>
            <a:r>
              <a:t>Increasing</a:t>
            </a:r>
          </a:p>
        </p:txBody>
      </p:sp>
      <p:sp>
        <p:nvSpPr>
          <p:cNvPr id="949" name="Stress Environment  &amp; Ecosystem"/>
          <p:cNvSpPr txBox="1"/>
          <p:nvPr/>
        </p:nvSpPr>
        <p:spPr>
          <a:xfrm rot="17995051">
            <a:off x="8425535" y="1869177"/>
            <a:ext cx="3766730" cy="9174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383" tIns="24383" rIns="24383" bIns="24383">
            <a:spAutoFit/>
          </a:bodyPr>
          <a:lstStyle/>
          <a:p>
            <a:pPr algn="l" defTabSz="325120">
              <a:lnSpc>
                <a:spcPct val="90000"/>
              </a:lnSpc>
              <a:defRPr sz="3000" b="1">
                <a:solidFill>
                  <a:srgbClr val="FFFFFF"/>
                </a:solidFill>
                <a:latin typeface="Helvetica"/>
                <a:ea typeface="Helvetica"/>
                <a:cs typeface="Helvetica"/>
                <a:sym typeface="Helvetica"/>
              </a:defRPr>
            </a:pPr>
            <a:r>
              <a:t>Stress Environment </a:t>
            </a:r>
            <a:br/>
            <a:r>
              <a:t>&amp; Ecosystem</a:t>
            </a:r>
          </a:p>
        </p:txBody>
      </p:sp>
      <p:sp>
        <p:nvSpPr>
          <p:cNvPr id="950" name="Aging Population"/>
          <p:cNvSpPr txBox="1"/>
          <p:nvPr/>
        </p:nvSpPr>
        <p:spPr>
          <a:xfrm rot="3620594">
            <a:off x="5659502" y="3851280"/>
            <a:ext cx="3214763" cy="505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383" tIns="24383" rIns="24383" bIns="24383">
            <a:spAutoFit/>
          </a:bodyPr>
          <a:lstStyle>
            <a:lvl1pPr algn="l" defTabSz="325120">
              <a:lnSpc>
                <a:spcPct val="90000"/>
              </a:lnSpc>
              <a:defRPr sz="3000" b="1">
                <a:solidFill>
                  <a:srgbClr val="FFFFFF"/>
                </a:solidFill>
                <a:latin typeface="Helvetica"/>
                <a:ea typeface="Helvetica"/>
                <a:cs typeface="Helvetica"/>
                <a:sym typeface="Helvetica"/>
              </a:defRPr>
            </a:lvl1pPr>
          </a:lstStyle>
          <a:p>
            <a:r>
              <a:t>Aging Population</a:t>
            </a:r>
          </a:p>
        </p:txBody>
      </p:sp>
      <p:sp>
        <p:nvSpPr>
          <p:cNvPr id="951" name="Declining Health"/>
          <p:cNvSpPr txBox="1"/>
          <p:nvPr/>
        </p:nvSpPr>
        <p:spPr>
          <a:xfrm>
            <a:off x="10172974" y="5195215"/>
            <a:ext cx="3046402" cy="505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4383" tIns="24383" rIns="24383" bIns="24383">
            <a:spAutoFit/>
          </a:bodyPr>
          <a:lstStyle>
            <a:lvl1pPr algn="l" defTabSz="325120">
              <a:lnSpc>
                <a:spcPct val="90000"/>
              </a:lnSpc>
              <a:defRPr sz="3000" b="1">
                <a:solidFill>
                  <a:srgbClr val="FFFFFF"/>
                </a:solidFill>
                <a:latin typeface="Helvetica"/>
                <a:ea typeface="Helvetica"/>
                <a:cs typeface="Helvetica"/>
                <a:sym typeface="Helvetica"/>
              </a:defRPr>
            </a:lvl1pPr>
          </a:lstStyle>
          <a:p>
            <a:r>
              <a:t>Declining Health</a:t>
            </a:r>
          </a:p>
        </p:txBody>
      </p:sp>
      <p:sp>
        <p:nvSpPr>
          <p:cNvPr id="952" name="Increasing Sovereign Debt"/>
          <p:cNvSpPr txBox="1"/>
          <p:nvPr/>
        </p:nvSpPr>
        <p:spPr>
          <a:xfrm rot="17995051">
            <a:off x="7091065" y="6933583"/>
            <a:ext cx="1881383" cy="19690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3" tIns="24383" rIns="24383" bIns="24383">
            <a:spAutoFit/>
          </a:bodyPr>
          <a:lstStyle/>
          <a:p>
            <a:pPr algn="r" defTabSz="325120">
              <a:lnSpc>
                <a:spcPct val="80000"/>
              </a:lnSpc>
              <a:defRPr sz="3000" b="1">
                <a:solidFill>
                  <a:srgbClr val="FFFFFF"/>
                </a:solidFill>
                <a:latin typeface="Helvetica"/>
                <a:ea typeface="Helvetica"/>
                <a:cs typeface="Helvetica"/>
                <a:sym typeface="Helvetica"/>
              </a:defRPr>
            </a:pPr>
            <a:r>
              <a:t>Increasing</a:t>
            </a:r>
            <a:br/>
            <a:r>
              <a:t>Sovereign</a:t>
            </a:r>
            <a:br/>
            <a:r>
              <a:t>Debt</a:t>
            </a:r>
          </a:p>
        </p:txBody>
      </p:sp>
      <p:grpSp>
        <p:nvGrpSpPr>
          <p:cNvPr id="955" name="Group"/>
          <p:cNvGrpSpPr/>
          <p:nvPr/>
        </p:nvGrpSpPr>
        <p:grpSpPr>
          <a:xfrm>
            <a:off x="7189999" y="3908212"/>
            <a:ext cx="2620801" cy="3026241"/>
            <a:chOff x="0" y="0"/>
            <a:chExt cx="2620800" cy="3026239"/>
          </a:xfrm>
        </p:grpSpPr>
        <p:sp>
          <p:nvSpPr>
            <p:cNvPr id="953" name="Polygon"/>
            <p:cNvSpPr/>
            <p:nvPr/>
          </p:nvSpPr>
          <p:spPr>
            <a:xfrm>
              <a:off x="0" y="-1"/>
              <a:ext cx="2620801" cy="30262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750A1"/>
            </a:solidFill>
            <a:ln w="12700" cap="flat">
              <a:noFill/>
              <a:miter lim="400000"/>
            </a:ln>
            <a:effectLst/>
          </p:spPr>
          <p:txBody>
            <a:bodyPr wrap="square" lIns="24383" tIns="24383" rIns="24383" bIns="24383" numCol="1" anchor="ctr">
              <a:noAutofit/>
            </a:bodyPr>
            <a:lstStyle/>
            <a:p>
              <a:pPr algn="l" defTabSz="325120">
                <a:defRPr sz="1200">
                  <a:solidFill>
                    <a:srgbClr val="000000"/>
                  </a:solidFill>
                  <a:latin typeface="Calibri"/>
                  <a:ea typeface="Calibri"/>
                  <a:cs typeface="Calibri"/>
                  <a:sym typeface="Calibri"/>
                </a:defRPr>
              </a:pPr>
              <a:endParaRPr/>
            </a:p>
          </p:txBody>
        </p:sp>
        <p:pic>
          <p:nvPicPr>
            <p:cNvPr id="954" name="Image" descr="Image"/>
            <p:cNvPicPr>
              <a:picLocks noChangeAspect="1"/>
            </p:cNvPicPr>
            <p:nvPr/>
          </p:nvPicPr>
          <p:blipFill>
            <a:blip r:embed="rId3"/>
            <a:stretch>
              <a:fillRect/>
            </a:stretch>
          </p:blipFill>
          <p:spPr>
            <a:xfrm>
              <a:off x="45158" y="49396"/>
              <a:ext cx="2530485" cy="2927447"/>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46"/>
                                        </p:tgtEl>
                                        <p:attrNameLst>
                                          <p:attrName>style.visibility</p:attrName>
                                        </p:attrNameLst>
                                      </p:cBhvr>
                                      <p:to>
                                        <p:strVal val="visible"/>
                                      </p:to>
                                    </p:set>
                                    <p:animEffect transition="in" filter="dissolve">
                                      <p:cBhvr>
                                        <p:cTn id="7" dur="1000"/>
                                        <p:tgtEl>
                                          <p:spTgt spid="9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930"/>
                                        </p:tgtEl>
                                        <p:attrNameLst>
                                          <p:attrName>style.visibility</p:attrName>
                                        </p:attrNameLst>
                                      </p:cBhvr>
                                      <p:to>
                                        <p:strVal val="visible"/>
                                      </p:to>
                                    </p:set>
                                    <p:animEffect transition="in" filter="wipe(left)">
                                      <p:cBhvr>
                                        <p:cTn id="12" dur="1000"/>
                                        <p:tgtEl>
                                          <p:spTgt spid="930"/>
                                        </p:tgtEl>
                                      </p:cBhvr>
                                    </p:animEffect>
                                  </p:childTnLst>
                                </p:cTn>
                              </p:par>
                            </p:childTnLst>
                          </p:cTn>
                        </p:par>
                        <p:par>
                          <p:cTn id="13" fill="hold">
                            <p:stCondLst>
                              <p:cond delay="1000"/>
                            </p:stCondLst>
                            <p:childTnLst>
                              <p:par>
                                <p:cTn id="14" presetID="22" presetClass="entr" presetSubtype="8" fill="hold" grpId="3" nodeType="afterEffect">
                                  <p:stCondLst>
                                    <p:cond delay="0"/>
                                  </p:stCondLst>
                                  <p:iterate>
                                    <p:tmAbs val="0"/>
                                  </p:iterate>
                                  <p:childTnLst>
                                    <p:set>
                                      <p:cBhvr>
                                        <p:cTn id="15" fill="hold"/>
                                        <p:tgtEl>
                                          <p:spTgt spid="947"/>
                                        </p:tgtEl>
                                        <p:attrNameLst>
                                          <p:attrName>style.visibility</p:attrName>
                                        </p:attrNameLst>
                                      </p:cBhvr>
                                      <p:to>
                                        <p:strVal val="visible"/>
                                      </p:to>
                                    </p:set>
                                    <p:animEffect transition="in" filter="wipe(left)">
                                      <p:cBhvr>
                                        <p:cTn id="16" dur="1000"/>
                                        <p:tgtEl>
                                          <p:spTgt spid="9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4" nodeType="clickEffect">
                                  <p:stCondLst>
                                    <p:cond delay="0"/>
                                  </p:stCondLst>
                                  <p:iterate>
                                    <p:tmAbs val="0"/>
                                  </p:iterate>
                                  <p:childTnLst>
                                    <p:set>
                                      <p:cBhvr>
                                        <p:cTn id="20" fill="hold"/>
                                        <p:tgtEl>
                                          <p:spTgt spid="945"/>
                                        </p:tgtEl>
                                        <p:attrNameLst>
                                          <p:attrName>style.visibility</p:attrName>
                                        </p:attrNameLst>
                                      </p:cBhvr>
                                      <p:to>
                                        <p:strVal val="visible"/>
                                      </p:to>
                                    </p:set>
                                    <p:animEffect transition="in" filter="wipe(up)">
                                      <p:cBhvr>
                                        <p:cTn id="21" dur="1000"/>
                                        <p:tgtEl>
                                          <p:spTgt spid="945"/>
                                        </p:tgtEl>
                                      </p:cBhvr>
                                    </p:animEffect>
                                  </p:childTnLst>
                                </p:cTn>
                              </p:par>
                            </p:childTnLst>
                          </p:cTn>
                        </p:par>
                        <p:par>
                          <p:cTn id="22" fill="hold">
                            <p:stCondLst>
                              <p:cond delay="1000"/>
                            </p:stCondLst>
                            <p:childTnLst>
                              <p:par>
                                <p:cTn id="23" presetID="22" presetClass="entr" presetSubtype="1" fill="hold" grpId="5" nodeType="afterEffect">
                                  <p:stCondLst>
                                    <p:cond delay="0"/>
                                  </p:stCondLst>
                                  <p:iterate>
                                    <p:tmAbs val="0"/>
                                  </p:iterate>
                                  <p:childTnLst>
                                    <p:set>
                                      <p:cBhvr>
                                        <p:cTn id="24" fill="hold"/>
                                        <p:tgtEl>
                                          <p:spTgt spid="950"/>
                                        </p:tgtEl>
                                        <p:attrNameLst>
                                          <p:attrName>style.visibility</p:attrName>
                                        </p:attrNameLst>
                                      </p:cBhvr>
                                      <p:to>
                                        <p:strVal val="visible"/>
                                      </p:to>
                                    </p:set>
                                    <p:animEffect transition="in" filter="wipe(up)">
                                      <p:cBhvr>
                                        <p:cTn id="25" dur="1000"/>
                                        <p:tgtEl>
                                          <p:spTgt spid="9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6" nodeType="clickEffect">
                                  <p:stCondLst>
                                    <p:cond delay="0"/>
                                  </p:stCondLst>
                                  <p:iterate>
                                    <p:tmAbs val="0"/>
                                  </p:iterate>
                                  <p:childTnLst>
                                    <p:set>
                                      <p:cBhvr>
                                        <p:cTn id="29" fill="hold"/>
                                        <p:tgtEl>
                                          <p:spTgt spid="942"/>
                                        </p:tgtEl>
                                        <p:attrNameLst>
                                          <p:attrName>style.visibility</p:attrName>
                                        </p:attrNameLst>
                                      </p:cBhvr>
                                      <p:to>
                                        <p:strVal val="visible"/>
                                      </p:to>
                                    </p:set>
                                    <p:animEffect transition="in" filter="wipe(up)">
                                      <p:cBhvr>
                                        <p:cTn id="30" dur="1000"/>
                                        <p:tgtEl>
                                          <p:spTgt spid="942"/>
                                        </p:tgtEl>
                                      </p:cBhvr>
                                    </p:animEffect>
                                  </p:childTnLst>
                                </p:cTn>
                              </p:par>
                            </p:childTnLst>
                          </p:cTn>
                        </p:par>
                        <p:par>
                          <p:cTn id="31" fill="hold">
                            <p:stCondLst>
                              <p:cond delay="1000"/>
                            </p:stCondLst>
                            <p:childTnLst>
                              <p:par>
                                <p:cTn id="32" presetID="22" presetClass="entr" presetSubtype="1" fill="hold" grpId="7" nodeType="afterEffect">
                                  <p:stCondLst>
                                    <p:cond delay="0"/>
                                  </p:stCondLst>
                                  <p:iterate>
                                    <p:tmAbs val="0"/>
                                  </p:iterate>
                                  <p:childTnLst>
                                    <p:set>
                                      <p:cBhvr>
                                        <p:cTn id="33" fill="hold"/>
                                        <p:tgtEl>
                                          <p:spTgt spid="949"/>
                                        </p:tgtEl>
                                        <p:attrNameLst>
                                          <p:attrName>style.visibility</p:attrName>
                                        </p:attrNameLst>
                                      </p:cBhvr>
                                      <p:to>
                                        <p:strVal val="visible"/>
                                      </p:to>
                                    </p:set>
                                    <p:animEffect transition="in" filter="wipe(up)">
                                      <p:cBhvr>
                                        <p:cTn id="34" dur="1000"/>
                                        <p:tgtEl>
                                          <p:spTgt spid="94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8" nodeType="clickEffect">
                                  <p:stCondLst>
                                    <p:cond delay="0"/>
                                  </p:stCondLst>
                                  <p:iterate>
                                    <p:tmAbs val="0"/>
                                  </p:iterate>
                                  <p:childTnLst>
                                    <p:set>
                                      <p:cBhvr>
                                        <p:cTn id="38" fill="hold"/>
                                        <p:tgtEl>
                                          <p:spTgt spid="939"/>
                                        </p:tgtEl>
                                        <p:attrNameLst>
                                          <p:attrName>style.visibility</p:attrName>
                                        </p:attrNameLst>
                                      </p:cBhvr>
                                      <p:to>
                                        <p:strVal val="visible"/>
                                      </p:to>
                                    </p:set>
                                    <p:animEffect transition="in" filter="wipe(right)">
                                      <p:cBhvr>
                                        <p:cTn id="39" dur="1000"/>
                                        <p:tgtEl>
                                          <p:spTgt spid="939"/>
                                        </p:tgtEl>
                                      </p:cBhvr>
                                    </p:animEffect>
                                  </p:childTnLst>
                                </p:cTn>
                              </p:par>
                            </p:childTnLst>
                          </p:cTn>
                        </p:par>
                        <p:par>
                          <p:cTn id="40" fill="hold">
                            <p:stCondLst>
                              <p:cond delay="1000"/>
                            </p:stCondLst>
                            <p:childTnLst>
                              <p:par>
                                <p:cTn id="41" presetID="22" presetClass="entr" presetSubtype="2" fill="hold" grpId="9" nodeType="afterEffect">
                                  <p:stCondLst>
                                    <p:cond delay="0"/>
                                  </p:stCondLst>
                                  <p:iterate>
                                    <p:tmAbs val="0"/>
                                  </p:iterate>
                                  <p:childTnLst>
                                    <p:set>
                                      <p:cBhvr>
                                        <p:cTn id="42" fill="hold"/>
                                        <p:tgtEl>
                                          <p:spTgt spid="951"/>
                                        </p:tgtEl>
                                        <p:attrNameLst>
                                          <p:attrName>style.visibility</p:attrName>
                                        </p:attrNameLst>
                                      </p:cBhvr>
                                      <p:to>
                                        <p:strVal val="visible"/>
                                      </p:to>
                                    </p:set>
                                    <p:animEffect transition="in" filter="wipe(right)">
                                      <p:cBhvr>
                                        <p:cTn id="43" dur="1000"/>
                                        <p:tgtEl>
                                          <p:spTgt spid="95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10" nodeType="clickEffect">
                                  <p:stCondLst>
                                    <p:cond delay="0"/>
                                  </p:stCondLst>
                                  <p:iterate>
                                    <p:tmAbs val="0"/>
                                  </p:iterate>
                                  <p:childTnLst>
                                    <p:set>
                                      <p:cBhvr>
                                        <p:cTn id="47" fill="hold"/>
                                        <p:tgtEl>
                                          <p:spTgt spid="936"/>
                                        </p:tgtEl>
                                        <p:attrNameLst>
                                          <p:attrName>style.visibility</p:attrName>
                                        </p:attrNameLst>
                                      </p:cBhvr>
                                      <p:to>
                                        <p:strVal val="visible"/>
                                      </p:to>
                                    </p:set>
                                    <p:animEffect transition="in" filter="wipe(down)">
                                      <p:cBhvr>
                                        <p:cTn id="48" dur="1000"/>
                                        <p:tgtEl>
                                          <p:spTgt spid="936"/>
                                        </p:tgtEl>
                                      </p:cBhvr>
                                    </p:animEffect>
                                  </p:childTnLst>
                                </p:cTn>
                              </p:par>
                            </p:childTnLst>
                          </p:cTn>
                        </p:par>
                        <p:par>
                          <p:cTn id="49" fill="hold">
                            <p:stCondLst>
                              <p:cond delay="1000"/>
                            </p:stCondLst>
                            <p:childTnLst>
                              <p:par>
                                <p:cTn id="50" presetID="22" presetClass="entr" presetSubtype="4" fill="hold" grpId="11" nodeType="afterEffect">
                                  <p:stCondLst>
                                    <p:cond delay="0"/>
                                  </p:stCondLst>
                                  <p:iterate>
                                    <p:tmAbs val="0"/>
                                  </p:iterate>
                                  <p:childTnLst>
                                    <p:set>
                                      <p:cBhvr>
                                        <p:cTn id="51" fill="hold"/>
                                        <p:tgtEl>
                                          <p:spTgt spid="948"/>
                                        </p:tgtEl>
                                        <p:attrNameLst>
                                          <p:attrName>style.visibility</p:attrName>
                                        </p:attrNameLst>
                                      </p:cBhvr>
                                      <p:to>
                                        <p:strVal val="visible"/>
                                      </p:to>
                                    </p:set>
                                    <p:animEffect transition="in" filter="wipe(down)">
                                      <p:cBhvr>
                                        <p:cTn id="52" dur="1000"/>
                                        <p:tgtEl>
                                          <p:spTgt spid="94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12" nodeType="clickEffect">
                                  <p:stCondLst>
                                    <p:cond delay="0"/>
                                  </p:stCondLst>
                                  <p:iterate>
                                    <p:tmAbs val="0"/>
                                  </p:iterate>
                                  <p:childTnLst>
                                    <p:set>
                                      <p:cBhvr>
                                        <p:cTn id="56" fill="hold"/>
                                        <p:tgtEl>
                                          <p:spTgt spid="933"/>
                                        </p:tgtEl>
                                        <p:attrNameLst>
                                          <p:attrName>style.visibility</p:attrName>
                                        </p:attrNameLst>
                                      </p:cBhvr>
                                      <p:to>
                                        <p:strVal val="visible"/>
                                      </p:to>
                                    </p:set>
                                    <p:animEffect transition="in" filter="wipe(down)">
                                      <p:cBhvr>
                                        <p:cTn id="57" dur="1000"/>
                                        <p:tgtEl>
                                          <p:spTgt spid="933"/>
                                        </p:tgtEl>
                                      </p:cBhvr>
                                    </p:animEffect>
                                  </p:childTnLst>
                                </p:cTn>
                              </p:par>
                            </p:childTnLst>
                          </p:cTn>
                        </p:par>
                        <p:par>
                          <p:cTn id="58" fill="hold">
                            <p:stCondLst>
                              <p:cond delay="1000"/>
                            </p:stCondLst>
                            <p:childTnLst>
                              <p:par>
                                <p:cTn id="59" presetID="22" presetClass="entr" presetSubtype="4" fill="hold" grpId="13" nodeType="afterEffect">
                                  <p:stCondLst>
                                    <p:cond delay="0"/>
                                  </p:stCondLst>
                                  <p:iterate>
                                    <p:tmAbs val="0"/>
                                  </p:iterate>
                                  <p:childTnLst>
                                    <p:set>
                                      <p:cBhvr>
                                        <p:cTn id="60" fill="hold"/>
                                        <p:tgtEl>
                                          <p:spTgt spid="952"/>
                                        </p:tgtEl>
                                        <p:attrNameLst>
                                          <p:attrName>style.visibility</p:attrName>
                                        </p:attrNameLst>
                                      </p:cBhvr>
                                      <p:to>
                                        <p:strVal val="visible"/>
                                      </p:to>
                                    </p:set>
                                    <p:animEffect transition="in" filter="wipe(down)">
                                      <p:cBhvr>
                                        <p:cTn id="61" dur="1000"/>
                                        <p:tgtEl>
                                          <p:spTgt spid="952"/>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fill="hold" grpId="14" nodeType="clickEffect">
                                  <p:stCondLst>
                                    <p:cond delay="0"/>
                                  </p:stCondLst>
                                  <p:iterate>
                                    <p:tmAbs val="0"/>
                                  </p:iterate>
                                  <p:childTnLst>
                                    <p:set>
                                      <p:cBhvr>
                                        <p:cTn id="65" fill="hold"/>
                                        <p:tgtEl>
                                          <p:spTgt spid="955"/>
                                        </p:tgtEl>
                                        <p:attrNameLst>
                                          <p:attrName>style.visibility</p:attrName>
                                        </p:attrNameLst>
                                      </p:cBhvr>
                                      <p:to>
                                        <p:strVal val="visible"/>
                                      </p:to>
                                    </p:set>
                                    <p:animEffect transition="in" filter="dissolve">
                                      <p:cBhvr>
                                        <p:cTn id="66" dur="1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 grpId="2" animBg="1" advAuto="0"/>
      <p:bldP spid="933" grpId="12" animBg="1" advAuto="0"/>
      <p:bldP spid="936" grpId="10" animBg="1" advAuto="0"/>
      <p:bldP spid="939" grpId="8" animBg="1" advAuto="0"/>
      <p:bldP spid="942" grpId="6" animBg="1" advAuto="0"/>
      <p:bldP spid="945" grpId="4" animBg="1" advAuto="0"/>
      <p:bldP spid="946" grpId="1" animBg="1" advAuto="0"/>
      <p:bldP spid="947" grpId="3" animBg="1" advAuto="0"/>
      <p:bldP spid="948" grpId="11" animBg="1" advAuto="0"/>
      <p:bldP spid="949" grpId="7" animBg="1" advAuto="0"/>
      <p:bldP spid="950" grpId="5" animBg="1" advAuto="0"/>
      <p:bldP spid="951" grpId="9" animBg="1" advAuto="0"/>
      <p:bldP spid="952" grpId="13" animBg="1" advAuto="0"/>
      <p:bldP spid="955" grpId="14"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 name="Purchase directly from the person who introduced you to ASEA…"/>
          <p:cNvSpPr txBox="1">
            <a:spLocks noGrp="1"/>
          </p:cNvSpPr>
          <p:nvPr>
            <p:ph type="title"/>
          </p:nvPr>
        </p:nvSpPr>
        <p:spPr>
          <a:xfrm>
            <a:off x="229597" y="-248766"/>
            <a:ext cx="13653256" cy="2740064"/>
          </a:xfrm>
          <a:prstGeom prst="rect">
            <a:avLst/>
          </a:prstGeom>
        </p:spPr>
        <p:txBody>
          <a:bodyPr lIns="48762" tIns="48762" rIns="48762" bIns="48762">
            <a:normAutofit/>
          </a:bodyPr>
          <a:lstStyle/>
          <a:p>
            <a:pPr algn="l">
              <a:lnSpc>
                <a:spcPct val="90000"/>
              </a:lnSpc>
              <a:defRPr sz="4400" spc="440"/>
            </a:pPr>
            <a:r>
              <a:t>Purchase directly from the person who introduced you to ASEA  </a:t>
            </a:r>
          </a:p>
          <a:p>
            <a:pPr algn="l">
              <a:lnSpc>
                <a:spcPct val="90000"/>
              </a:lnSpc>
              <a:defRPr sz="4400" spc="440"/>
            </a:pPr>
            <a:r>
              <a:t>直接向您的ASEA介紹人購買產品</a:t>
            </a:r>
          </a:p>
        </p:txBody>
      </p:sp>
      <p:pic>
        <p:nvPicPr>
          <p:cNvPr id="958" name="Image" descr="Image"/>
          <p:cNvPicPr>
            <a:picLocks noChangeAspect="1"/>
          </p:cNvPicPr>
          <p:nvPr/>
        </p:nvPicPr>
        <p:blipFill>
          <a:blip r:embed="rId3"/>
          <a:stretch>
            <a:fillRect/>
          </a:stretch>
        </p:blipFill>
        <p:spPr>
          <a:xfrm>
            <a:off x="429488" y="2402454"/>
            <a:ext cx="4615939" cy="4208170"/>
          </a:xfrm>
          <a:prstGeom prst="rect">
            <a:avLst/>
          </a:prstGeom>
          <a:ln w="25400">
            <a:miter lim="400000"/>
          </a:ln>
          <a:effectLst>
            <a:outerShdw blurRad="127000" dist="76200" dir="2974802" rotWithShape="0">
              <a:srgbClr val="000000">
                <a:alpha val="60000"/>
              </a:srgbClr>
            </a:outerShdw>
          </a:effectLst>
        </p:spPr>
      </p:pic>
      <p:sp>
        <p:nvSpPr>
          <p:cNvPr id="959" name="4 Reasons to support your dedicated ASEA Associate…"/>
          <p:cNvSpPr txBox="1">
            <a:spLocks noGrp="1"/>
          </p:cNvSpPr>
          <p:nvPr>
            <p:ph type="body" sz="half" idx="1"/>
          </p:nvPr>
        </p:nvSpPr>
        <p:spPr>
          <a:xfrm>
            <a:off x="378389" y="6943404"/>
            <a:ext cx="11554751" cy="2581989"/>
          </a:xfrm>
          <a:prstGeom prst="rect">
            <a:avLst/>
          </a:prstGeom>
        </p:spPr>
        <p:txBody>
          <a:bodyPr/>
          <a:lstStyle/>
          <a:p>
            <a:pPr marL="0" indent="0" defTabSz="269747">
              <a:spcBef>
                <a:spcPts val="0"/>
              </a:spcBef>
              <a:buSzTx/>
              <a:buFontTx/>
              <a:buNone/>
              <a:defRPr sz="1769">
                <a:solidFill>
                  <a:srgbClr val="1072AB"/>
                </a:solidFill>
                <a:latin typeface="Helvetica"/>
                <a:ea typeface="Helvetica"/>
                <a:cs typeface="Helvetica"/>
                <a:sym typeface="Helvetica"/>
              </a:defRPr>
            </a:pPr>
            <a:r>
              <a:t>4 Reasons to support your dedicated ASEA Associate  </a:t>
            </a:r>
          </a:p>
          <a:p>
            <a:pPr marL="0" indent="0" defTabSz="269747">
              <a:spcBef>
                <a:spcPts val="0"/>
              </a:spcBef>
              <a:buSzTx/>
              <a:buFontTx/>
              <a:buNone/>
              <a:defRPr sz="1769">
                <a:solidFill>
                  <a:srgbClr val="1072AB"/>
                </a:solidFill>
                <a:latin typeface="Helvetica"/>
                <a:ea typeface="Helvetica"/>
                <a:cs typeface="Helvetica"/>
                <a:sym typeface="Helvetica"/>
              </a:defRPr>
            </a:pPr>
            <a:r>
              <a:t>支持您的ASEA介紹人: 4個理由</a:t>
            </a:r>
          </a:p>
          <a:p>
            <a:pPr marL="139078" indent="-139078" defTabSz="287709">
              <a:spcBef>
                <a:spcPts val="400"/>
              </a:spcBef>
              <a:defRPr sz="1474">
                <a:solidFill>
                  <a:srgbClr val="404040"/>
                </a:solidFill>
                <a:latin typeface="ApexNew-Book"/>
                <a:ea typeface="ApexNew-Book"/>
                <a:cs typeface="ApexNew-Book"/>
                <a:sym typeface="ApexNew-Book"/>
              </a:defRPr>
            </a:pPr>
            <a:r>
              <a:t>They took time to educate and inform you of this life changing technology </a:t>
            </a:r>
          </a:p>
          <a:p>
            <a:pPr marL="290799" lvl="1" indent="-139078" defTabSz="287709">
              <a:spcBef>
                <a:spcPts val="400"/>
              </a:spcBef>
              <a:buChar char="•"/>
              <a:defRPr sz="1474">
                <a:solidFill>
                  <a:srgbClr val="404040"/>
                </a:solidFill>
                <a:latin typeface="ApexNew-Book"/>
                <a:ea typeface="ApexNew-Book"/>
                <a:cs typeface="ApexNew-Book"/>
                <a:sym typeface="ApexNew-Book"/>
              </a:defRPr>
            </a:pPr>
            <a:r>
              <a:t>他們花時間教育及介紹能改變生命的科技</a:t>
            </a:r>
          </a:p>
          <a:p>
            <a:pPr marL="139078" indent="-139078" defTabSz="287709">
              <a:spcBef>
                <a:spcPts val="400"/>
              </a:spcBef>
              <a:defRPr sz="1474">
                <a:solidFill>
                  <a:srgbClr val="404040"/>
                </a:solidFill>
                <a:latin typeface="ApexNew-Book"/>
                <a:ea typeface="ApexNew-Book"/>
                <a:cs typeface="ApexNew-Book"/>
                <a:sym typeface="ApexNew-Book"/>
              </a:defRPr>
            </a:pPr>
            <a:r>
              <a:t>Build up Loyalty Rewards with ASEA, which means FREE product </a:t>
            </a:r>
          </a:p>
          <a:p>
            <a:pPr marL="290799" lvl="1" indent="-139078" defTabSz="287709">
              <a:spcBef>
                <a:spcPts val="400"/>
              </a:spcBef>
              <a:buChar char="•"/>
              <a:defRPr sz="1474">
                <a:solidFill>
                  <a:srgbClr val="404040"/>
                </a:solidFill>
                <a:latin typeface="ApexNew-Book"/>
                <a:ea typeface="ApexNew-Book"/>
                <a:cs typeface="ApexNew-Book"/>
                <a:sym typeface="ApexNew-Book"/>
              </a:defRPr>
            </a:pPr>
            <a:r>
              <a:t>可以累積忠誠顧客點數，代表很多免費的產品</a:t>
            </a:r>
          </a:p>
          <a:p>
            <a:pPr marL="139078" indent="-139078" defTabSz="287709">
              <a:spcBef>
                <a:spcPts val="400"/>
              </a:spcBef>
              <a:defRPr sz="1474">
                <a:solidFill>
                  <a:srgbClr val="404040"/>
                </a:solidFill>
                <a:latin typeface="ApexNew-Book"/>
                <a:ea typeface="ApexNew-Book"/>
                <a:cs typeface="ApexNew-Book"/>
                <a:sym typeface="ApexNew-Book"/>
              </a:defRPr>
            </a:pPr>
            <a:r>
              <a:t>Warranty is not valid for sales from non-ASEA buying sites  </a:t>
            </a:r>
          </a:p>
          <a:p>
            <a:pPr marL="290799" lvl="1" indent="-139078" defTabSz="287709">
              <a:spcBef>
                <a:spcPts val="400"/>
              </a:spcBef>
              <a:buChar char="•"/>
              <a:defRPr sz="1474">
                <a:solidFill>
                  <a:srgbClr val="404040"/>
                </a:solidFill>
                <a:latin typeface="ApexNew-Book"/>
                <a:ea typeface="ApexNew-Book"/>
                <a:cs typeface="ApexNew-Book"/>
                <a:sym typeface="ApexNew-Book"/>
              </a:defRPr>
            </a:pPr>
            <a:r>
              <a:t>在非官方認可的網站上購買沒有產品保險及質量保障</a:t>
            </a:r>
          </a:p>
        </p:txBody>
      </p:sp>
      <p:sp>
        <p:nvSpPr>
          <p:cNvPr id="960" name="Products sold from…"/>
          <p:cNvSpPr/>
          <p:nvPr/>
        </p:nvSpPr>
        <p:spPr>
          <a:xfrm>
            <a:off x="5485526" y="2322996"/>
            <a:ext cx="6753226" cy="4505326"/>
          </a:xfrm>
          <a:custGeom>
            <a:avLst/>
            <a:gdLst/>
            <a:ahLst/>
            <a:cxnLst>
              <a:cxn ang="0">
                <a:pos x="wd2" y="hd2"/>
              </a:cxn>
              <a:cxn ang="5400000">
                <a:pos x="wd2" y="hd2"/>
              </a:cxn>
              <a:cxn ang="10800000">
                <a:pos x="wd2" y="hd2"/>
              </a:cxn>
              <a:cxn ang="16200000">
                <a:pos x="wd2" y="hd2"/>
              </a:cxn>
            </a:cxnLst>
            <a:rect l="0" t="0" r="r" b="b"/>
            <a:pathLst>
              <a:path w="21600" h="21600" extrusionOk="0">
                <a:moveTo>
                  <a:pt x="428" y="0"/>
                </a:moveTo>
                <a:cubicBezTo>
                  <a:pt x="191" y="0"/>
                  <a:pt x="0" y="287"/>
                  <a:pt x="0" y="641"/>
                </a:cubicBezTo>
                <a:lnTo>
                  <a:pt x="0" y="20957"/>
                </a:lnTo>
                <a:cubicBezTo>
                  <a:pt x="0" y="21312"/>
                  <a:pt x="191" y="21600"/>
                  <a:pt x="428" y="21600"/>
                </a:cubicBezTo>
                <a:lnTo>
                  <a:pt x="21171" y="21600"/>
                </a:lnTo>
                <a:cubicBezTo>
                  <a:pt x="21408" y="21600"/>
                  <a:pt x="21600" y="21312"/>
                  <a:pt x="21600" y="20957"/>
                </a:cubicBezTo>
                <a:lnTo>
                  <a:pt x="21600" y="641"/>
                </a:lnTo>
                <a:cubicBezTo>
                  <a:pt x="21600" y="287"/>
                  <a:pt x="21408" y="0"/>
                  <a:pt x="21171" y="0"/>
                </a:cubicBezTo>
                <a:lnTo>
                  <a:pt x="428" y="0"/>
                </a:lnTo>
                <a:close/>
              </a:path>
            </a:pathLst>
          </a:custGeom>
          <a:solidFill>
            <a:srgbClr val="FFFFFF"/>
          </a:solidFill>
          <a:ln w="25400">
            <a:solidFill>
              <a:srgbClr val="6095C9"/>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l" defTabSz="457200">
              <a:defRPr sz="2866">
                <a:solidFill>
                  <a:srgbClr val="000000"/>
                </a:solidFill>
                <a:latin typeface="Calibri"/>
                <a:ea typeface="Calibri"/>
                <a:cs typeface="Calibri"/>
                <a:sym typeface="Calibri"/>
              </a:defRPr>
            </a:pPr>
            <a:r>
              <a:t>Products sold from </a:t>
            </a:r>
          </a:p>
          <a:p>
            <a:pPr algn="l" defTabSz="457200">
              <a:defRPr sz="2866">
                <a:solidFill>
                  <a:srgbClr val="000000"/>
                </a:solidFill>
                <a:latin typeface="Calibri"/>
                <a:ea typeface="Calibri"/>
                <a:cs typeface="Calibri"/>
                <a:sym typeface="Calibri"/>
              </a:defRPr>
            </a:pPr>
            <a:r>
              <a:t>non-ASEA online sites can be fraudulent orders  purchased with stolen credit cards.</a:t>
            </a:r>
          </a:p>
          <a:p>
            <a:pPr algn="l" defTabSz="457200">
              <a:defRPr sz="2866">
                <a:solidFill>
                  <a:srgbClr val="000000"/>
                </a:solidFill>
                <a:latin typeface="Calibri"/>
                <a:ea typeface="Calibri"/>
                <a:cs typeface="Calibri"/>
                <a:sym typeface="Calibri"/>
              </a:defRPr>
            </a:pPr>
            <a:r>
              <a:t>Do you want to support this type of criminal activity? Of course not! </a:t>
            </a:r>
          </a:p>
          <a:p>
            <a:pPr algn="l" defTabSz="457200">
              <a:defRPr sz="2866">
                <a:solidFill>
                  <a:srgbClr val="000000"/>
                </a:solidFill>
                <a:latin typeface="Calibri"/>
                <a:ea typeface="Calibri"/>
                <a:cs typeface="Calibri"/>
                <a:sym typeface="Calibri"/>
              </a:defRPr>
            </a:pPr>
            <a:endParaRPr/>
          </a:p>
          <a:p>
            <a:pPr algn="l" defTabSz="457200">
              <a:defRPr sz="2866">
                <a:solidFill>
                  <a:srgbClr val="000000"/>
                </a:solidFill>
                <a:latin typeface="Calibri"/>
                <a:ea typeface="Calibri"/>
                <a:cs typeface="Calibri"/>
                <a:sym typeface="Calibri"/>
              </a:defRPr>
            </a:pPr>
            <a:r>
              <a:t>不要在網路上亂買產品，那可能是騙人的。有人可能會偷紀錄您的信用卡資訊。您想支持這樣的犯罪行為嗎？當然不要！</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960"/>
                                        </p:tgtEl>
                                        <p:attrNameLst>
                                          <p:attrName>style.visibility</p:attrName>
                                        </p:attrNameLst>
                                      </p:cBhvr>
                                      <p:to>
                                        <p:strVal val="visible"/>
                                      </p:to>
                                    </p:set>
                                    <p:animEffect transition="in" filter="wipe(left)">
                                      <p:cBhvr>
                                        <p:cTn id="7" dur="1000"/>
                                        <p:tgtEl>
                                          <p:spTgt spid="9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959">
                                            <p:bg/>
                                          </p:spTgt>
                                        </p:tgtEl>
                                        <p:attrNameLst>
                                          <p:attrName>style.visibility</p:attrName>
                                        </p:attrNameLst>
                                      </p:cBhvr>
                                      <p:to>
                                        <p:strVal val="visible"/>
                                      </p:to>
                                    </p:set>
                                    <p:animEffect transition="in" filter="dissolve">
                                      <p:cBhvr>
                                        <p:cTn id="12" dur="1000"/>
                                        <p:tgtEl>
                                          <p:spTgt spid="959">
                                            <p:bg/>
                                          </p:spTgt>
                                        </p:tgtEl>
                                      </p:cBhvr>
                                    </p:animEffect>
                                  </p:childTnLst>
                                </p:cTn>
                              </p:par>
                              <p:par>
                                <p:cTn id="13" presetID="9" presetClass="entr" presetSubtype="0" fill="hold" grpId="2" nodeType="withEffect">
                                  <p:stCondLst>
                                    <p:cond delay="0"/>
                                  </p:stCondLst>
                                  <p:iterate>
                                    <p:tmAbs val="0"/>
                                  </p:iterate>
                                  <p:childTnLst>
                                    <p:set>
                                      <p:cBhvr>
                                        <p:cTn id="14" fill="hold"/>
                                        <p:tgtEl>
                                          <p:spTgt spid="959">
                                            <p:txEl>
                                              <p:pRg st="0" end="0"/>
                                            </p:txEl>
                                          </p:spTgt>
                                        </p:tgtEl>
                                        <p:attrNameLst>
                                          <p:attrName>style.visibility</p:attrName>
                                        </p:attrNameLst>
                                      </p:cBhvr>
                                      <p:to>
                                        <p:strVal val="visible"/>
                                      </p:to>
                                    </p:set>
                                    <p:animEffect transition="in" filter="dissolve">
                                      <p:cBhvr>
                                        <p:cTn id="15" dur="1000"/>
                                        <p:tgtEl>
                                          <p:spTgt spid="95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2" nodeType="clickEffect">
                                  <p:stCondLst>
                                    <p:cond delay="0"/>
                                  </p:stCondLst>
                                  <p:iterate>
                                    <p:tmAbs val="0"/>
                                  </p:iterate>
                                  <p:childTnLst>
                                    <p:set>
                                      <p:cBhvr>
                                        <p:cTn id="19" fill="hold"/>
                                        <p:tgtEl>
                                          <p:spTgt spid="959">
                                            <p:txEl>
                                              <p:pRg st="1" end="1"/>
                                            </p:txEl>
                                          </p:spTgt>
                                        </p:tgtEl>
                                        <p:attrNameLst>
                                          <p:attrName>style.visibility</p:attrName>
                                        </p:attrNameLst>
                                      </p:cBhvr>
                                      <p:to>
                                        <p:strVal val="visible"/>
                                      </p:to>
                                    </p:set>
                                    <p:animEffect transition="in" filter="dissolve">
                                      <p:cBhvr>
                                        <p:cTn id="20" dur="1000"/>
                                        <p:tgtEl>
                                          <p:spTgt spid="95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2" nodeType="clickEffect">
                                  <p:stCondLst>
                                    <p:cond delay="0"/>
                                  </p:stCondLst>
                                  <p:iterate>
                                    <p:tmAbs val="0"/>
                                  </p:iterate>
                                  <p:childTnLst>
                                    <p:set>
                                      <p:cBhvr>
                                        <p:cTn id="24" fill="hold"/>
                                        <p:tgtEl>
                                          <p:spTgt spid="959">
                                            <p:txEl>
                                              <p:pRg st="2" end="2"/>
                                            </p:txEl>
                                          </p:spTgt>
                                        </p:tgtEl>
                                        <p:attrNameLst>
                                          <p:attrName>style.visibility</p:attrName>
                                        </p:attrNameLst>
                                      </p:cBhvr>
                                      <p:to>
                                        <p:strVal val="visible"/>
                                      </p:to>
                                    </p:set>
                                    <p:animEffect transition="in" filter="dissolve">
                                      <p:cBhvr>
                                        <p:cTn id="25" dur="1000"/>
                                        <p:tgtEl>
                                          <p:spTgt spid="95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2" nodeType="clickEffect">
                                  <p:stCondLst>
                                    <p:cond delay="0"/>
                                  </p:stCondLst>
                                  <p:iterate>
                                    <p:tmAbs val="0"/>
                                  </p:iterate>
                                  <p:childTnLst>
                                    <p:set>
                                      <p:cBhvr>
                                        <p:cTn id="29" fill="hold"/>
                                        <p:tgtEl>
                                          <p:spTgt spid="959">
                                            <p:txEl>
                                              <p:pRg st="3" end="3"/>
                                            </p:txEl>
                                          </p:spTgt>
                                        </p:tgtEl>
                                        <p:attrNameLst>
                                          <p:attrName>style.visibility</p:attrName>
                                        </p:attrNameLst>
                                      </p:cBhvr>
                                      <p:to>
                                        <p:strVal val="visible"/>
                                      </p:to>
                                    </p:set>
                                    <p:animEffect transition="in" filter="dissolve">
                                      <p:cBhvr>
                                        <p:cTn id="30" dur="1000"/>
                                        <p:tgtEl>
                                          <p:spTgt spid="95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2" nodeType="clickEffect">
                                  <p:stCondLst>
                                    <p:cond delay="0"/>
                                  </p:stCondLst>
                                  <p:iterate>
                                    <p:tmAbs val="0"/>
                                  </p:iterate>
                                  <p:childTnLst>
                                    <p:set>
                                      <p:cBhvr>
                                        <p:cTn id="34" fill="hold"/>
                                        <p:tgtEl>
                                          <p:spTgt spid="959">
                                            <p:txEl>
                                              <p:pRg st="4" end="4"/>
                                            </p:txEl>
                                          </p:spTgt>
                                        </p:tgtEl>
                                        <p:attrNameLst>
                                          <p:attrName>style.visibility</p:attrName>
                                        </p:attrNameLst>
                                      </p:cBhvr>
                                      <p:to>
                                        <p:strVal val="visible"/>
                                      </p:to>
                                    </p:set>
                                    <p:animEffect transition="in" filter="dissolve">
                                      <p:cBhvr>
                                        <p:cTn id="35" dur="1000"/>
                                        <p:tgtEl>
                                          <p:spTgt spid="95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2" nodeType="clickEffect">
                                  <p:stCondLst>
                                    <p:cond delay="0"/>
                                  </p:stCondLst>
                                  <p:iterate>
                                    <p:tmAbs val="0"/>
                                  </p:iterate>
                                  <p:childTnLst>
                                    <p:set>
                                      <p:cBhvr>
                                        <p:cTn id="39" fill="hold"/>
                                        <p:tgtEl>
                                          <p:spTgt spid="959">
                                            <p:txEl>
                                              <p:pRg st="5" end="5"/>
                                            </p:txEl>
                                          </p:spTgt>
                                        </p:tgtEl>
                                        <p:attrNameLst>
                                          <p:attrName>style.visibility</p:attrName>
                                        </p:attrNameLst>
                                      </p:cBhvr>
                                      <p:to>
                                        <p:strVal val="visible"/>
                                      </p:to>
                                    </p:set>
                                    <p:animEffect transition="in" filter="dissolve">
                                      <p:cBhvr>
                                        <p:cTn id="40" dur="1000"/>
                                        <p:tgtEl>
                                          <p:spTgt spid="959">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fill="hold" grpId="2" nodeType="clickEffect">
                                  <p:stCondLst>
                                    <p:cond delay="0"/>
                                  </p:stCondLst>
                                  <p:iterate>
                                    <p:tmAbs val="0"/>
                                  </p:iterate>
                                  <p:childTnLst>
                                    <p:set>
                                      <p:cBhvr>
                                        <p:cTn id="44" fill="hold"/>
                                        <p:tgtEl>
                                          <p:spTgt spid="959">
                                            <p:txEl>
                                              <p:pRg st="6" end="6"/>
                                            </p:txEl>
                                          </p:spTgt>
                                        </p:tgtEl>
                                        <p:attrNameLst>
                                          <p:attrName>style.visibility</p:attrName>
                                        </p:attrNameLst>
                                      </p:cBhvr>
                                      <p:to>
                                        <p:strVal val="visible"/>
                                      </p:to>
                                    </p:set>
                                    <p:animEffect transition="in" filter="dissolve">
                                      <p:cBhvr>
                                        <p:cTn id="45" dur="1000"/>
                                        <p:tgtEl>
                                          <p:spTgt spid="959">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fill="hold" grpId="2" nodeType="clickEffect">
                                  <p:stCondLst>
                                    <p:cond delay="0"/>
                                  </p:stCondLst>
                                  <p:iterate>
                                    <p:tmAbs val="0"/>
                                  </p:iterate>
                                  <p:childTnLst>
                                    <p:set>
                                      <p:cBhvr>
                                        <p:cTn id="49" fill="hold"/>
                                        <p:tgtEl>
                                          <p:spTgt spid="959">
                                            <p:txEl>
                                              <p:pRg st="7" end="7"/>
                                            </p:txEl>
                                          </p:spTgt>
                                        </p:tgtEl>
                                        <p:attrNameLst>
                                          <p:attrName>style.visibility</p:attrName>
                                        </p:attrNameLst>
                                      </p:cBhvr>
                                      <p:to>
                                        <p:strVal val="visible"/>
                                      </p:to>
                                    </p:set>
                                    <p:animEffect transition="in" filter="dissolve">
                                      <p:cBhvr>
                                        <p:cTn id="50" dur="1000"/>
                                        <p:tgtEl>
                                          <p:spTgt spid="9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 grpId="2" build="p" bldLvl="5" animBg="1" advAuto="0"/>
      <p:bldP spid="960"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Malaysia Packs (not all)"/>
          <p:cNvSpPr txBox="1">
            <a:spLocks noGrp="1"/>
          </p:cNvSpPr>
          <p:nvPr>
            <p:ph type="title"/>
          </p:nvPr>
        </p:nvSpPr>
        <p:spPr>
          <a:xfrm>
            <a:off x="419199" y="-511609"/>
            <a:ext cx="12166402" cy="2323199"/>
          </a:xfrm>
          <a:prstGeom prst="rect">
            <a:avLst/>
          </a:prstGeom>
        </p:spPr>
        <p:txBody>
          <a:bodyPr/>
          <a:lstStyle/>
          <a:p>
            <a:r>
              <a:t>Malaysia Packs (not all)</a:t>
            </a:r>
          </a:p>
        </p:txBody>
      </p:sp>
      <p:pic>
        <p:nvPicPr>
          <p:cNvPr id="965" name="Image" descr="Image"/>
          <p:cNvPicPr>
            <a:picLocks noChangeAspect="1"/>
          </p:cNvPicPr>
          <p:nvPr/>
        </p:nvPicPr>
        <p:blipFill>
          <a:blip r:embed="rId3"/>
          <a:stretch>
            <a:fillRect/>
          </a:stretch>
        </p:blipFill>
        <p:spPr>
          <a:xfrm>
            <a:off x="2400300" y="4260826"/>
            <a:ext cx="8204200" cy="2755901"/>
          </a:xfrm>
          <a:prstGeom prst="rect">
            <a:avLst/>
          </a:prstGeom>
          <a:ln w="25400">
            <a:miter lim="400000"/>
          </a:ln>
          <a:effectLst>
            <a:outerShdw blurRad="127000" dist="76200" dir="2974802" rotWithShape="0">
              <a:srgbClr val="000000">
                <a:alpha val="60000"/>
              </a:srgbClr>
            </a:outerShdw>
          </a:effectLst>
        </p:spPr>
      </p:pic>
      <p:pic>
        <p:nvPicPr>
          <p:cNvPr id="966" name="Image" descr="Image"/>
          <p:cNvPicPr>
            <a:picLocks noChangeAspect="1"/>
          </p:cNvPicPr>
          <p:nvPr/>
        </p:nvPicPr>
        <p:blipFill>
          <a:blip r:embed="rId4"/>
          <a:stretch>
            <a:fillRect/>
          </a:stretch>
        </p:blipFill>
        <p:spPr>
          <a:xfrm>
            <a:off x="2438400" y="7211693"/>
            <a:ext cx="8128000" cy="2374901"/>
          </a:xfrm>
          <a:prstGeom prst="rect">
            <a:avLst/>
          </a:prstGeom>
          <a:ln w="25400">
            <a:miter lim="400000"/>
          </a:ln>
          <a:effectLst>
            <a:outerShdw blurRad="127000" dist="76200" dir="2974802" rotWithShape="0">
              <a:srgbClr val="000000">
                <a:alpha val="60000"/>
              </a:srgbClr>
            </a:outerShdw>
          </a:effectLst>
        </p:spPr>
      </p:pic>
      <p:pic>
        <p:nvPicPr>
          <p:cNvPr id="967" name="Image" descr="Image"/>
          <p:cNvPicPr>
            <a:picLocks noChangeAspect="1"/>
          </p:cNvPicPr>
          <p:nvPr/>
        </p:nvPicPr>
        <p:blipFill>
          <a:blip r:embed="rId5"/>
          <a:stretch>
            <a:fillRect/>
          </a:stretch>
        </p:blipFill>
        <p:spPr>
          <a:xfrm>
            <a:off x="2463800" y="1342593"/>
            <a:ext cx="8077200" cy="2692401"/>
          </a:xfrm>
          <a:prstGeom prst="rect">
            <a:avLst/>
          </a:prstGeom>
          <a:ln w="25400">
            <a:miter lim="400000"/>
          </a:ln>
          <a:effectLst>
            <a:outerShdw blurRad="127000" dist="76200" dir="2974802" rotWithShape="0">
              <a:srgbClr val="000000">
                <a:alpha val="60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71" name="Malaysia…"/>
          <p:cNvSpPr txBox="1">
            <a:spLocks noGrp="1"/>
          </p:cNvSpPr>
          <p:nvPr>
            <p:ph type="title"/>
          </p:nvPr>
        </p:nvSpPr>
        <p:spPr>
          <a:xfrm>
            <a:off x="419199" y="167459"/>
            <a:ext cx="12166402" cy="2323200"/>
          </a:xfrm>
          <a:prstGeom prst="rect">
            <a:avLst/>
          </a:prstGeom>
        </p:spPr>
        <p:txBody>
          <a:bodyPr/>
          <a:lstStyle/>
          <a:p>
            <a:r>
              <a:t>Malaysia </a:t>
            </a:r>
          </a:p>
          <a:p>
            <a:r>
              <a:t>Entrepreneur Pack</a:t>
            </a:r>
          </a:p>
        </p:txBody>
      </p:sp>
      <p:pic>
        <p:nvPicPr>
          <p:cNvPr id="3" name="Picture 2">
            <a:extLst>
              <a:ext uri="{FF2B5EF4-FFF2-40B4-BE49-F238E27FC236}">
                <a16:creationId xmlns:a16="http://schemas.microsoft.com/office/drawing/2014/main" id="{A1F51004-EAE3-054B-8289-CB4F8DE04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9608" y="2537641"/>
            <a:ext cx="5725583" cy="7048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B2A4F"/>
        </a:solidFill>
        <a:effectLst/>
      </p:bgPr>
    </p:bg>
    <p:spTree>
      <p:nvGrpSpPr>
        <p:cNvPr id="1" name=""/>
        <p:cNvGrpSpPr/>
        <p:nvPr/>
      </p:nvGrpSpPr>
      <p:grpSpPr>
        <a:xfrm>
          <a:off x="0" y="0"/>
          <a:ext cx="0" cy="0"/>
          <a:chOff x="0" y="0"/>
          <a:chExt cx="0" cy="0"/>
        </a:xfrm>
      </p:grpSpPr>
      <p:pic>
        <p:nvPicPr>
          <p:cNvPr id="976" name="Peter-Drucker-for-hi-res-use.jpg" descr="Peter-Drucker-for-hi-res-use.jpg"/>
          <p:cNvPicPr>
            <a:picLocks noChangeAspect="1"/>
          </p:cNvPicPr>
          <p:nvPr/>
        </p:nvPicPr>
        <p:blipFill>
          <a:blip r:embed="rId2">
            <a:alphaModFix amt="81010"/>
          </a:blip>
          <a:stretch>
            <a:fillRect/>
          </a:stretch>
        </p:blipFill>
        <p:spPr>
          <a:xfrm>
            <a:off x="-1" y="1219199"/>
            <a:ext cx="13004801" cy="7315201"/>
          </a:xfrm>
          <a:prstGeom prst="rect">
            <a:avLst/>
          </a:prstGeom>
          <a:ln w="12700">
            <a:miter lim="400000"/>
          </a:ln>
        </p:spPr>
      </p:pic>
      <p:sp>
        <p:nvSpPr>
          <p:cNvPr id="977" name="Peter Drucker"/>
          <p:cNvSpPr txBox="1"/>
          <p:nvPr/>
        </p:nvSpPr>
        <p:spPr>
          <a:xfrm>
            <a:off x="3143053" y="6266362"/>
            <a:ext cx="5754820" cy="872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83" tIns="24383" rIns="24383" bIns="24383">
            <a:spAutoFit/>
          </a:bodyPr>
          <a:lstStyle>
            <a:lvl1pPr marL="421104" indent="-421104" algn="l" defTabSz="325120">
              <a:lnSpc>
                <a:spcPts val="6800"/>
              </a:lnSpc>
              <a:spcBef>
                <a:spcPts val="900"/>
              </a:spcBef>
              <a:buSzPct val="100000"/>
              <a:buChar char="-"/>
              <a:defRPr sz="4200">
                <a:solidFill>
                  <a:srgbClr val="FFFFFF"/>
                </a:solidFill>
                <a:latin typeface="Industry-Bold"/>
                <a:ea typeface="Industry-Bold"/>
                <a:cs typeface="Industry-Bold"/>
                <a:sym typeface="Industry-Bold"/>
              </a:defRPr>
            </a:lvl1pPr>
          </a:lstStyle>
          <a:p>
            <a:r>
              <a:t>Peter Drucker</a:t>
            </a:r>
          </a:p>
        </p:txBody>
      </p:sp>
      <p:grpSp>
        <p:nvGrpSpPr>
          <p:cNvPr id="981" name="Group"/>
          <p:cNvGrpSpPr/>
          <p:nvPr/>
        </p:nvGrpSpPr>
        <p:grpSpPr>
          <a:xfrm>
            <a:off x="384517" y="1445012"/>
            <a:ext cx="6070730" cy="4637246"/>
            <a:chOff x="0" y="0"/>
            <a:chExt cx="6070729" cy="4637245"/>
          </a:xfrm>
        </p:grpSpPr>
        <p:sp>
          <p:nvSpPr>
            <p:cNvPr id="978" name="The best way to predict the future is to create it."/>
            <p:cNvSpPr txBox="1"/>
            <p:nvPr/>
          </p:nvSpPr>
          <p:spPr>
            <a:xfrm>
              <a:off x="540070" y="144043"/>
              <a:ext cx="5530660" cy="44932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4383" tIns="24383" rIns="24383" bIns="24383" numCol="1" anchor="t">
              <a:spAutoFit/>
            </a:bodyPr>
            <a:lstStyle/>
            <a:p>
              <a:pPr algn="l" defTabSz="325120">
                <a:spcBef>
                  <a:spcPts val="900"/>
                </a:spcBef>
                <a:defRPr sz="5300">
                  <a:solidFill>
                    <a:srgbClr val="FFFFFF"/>
                  </a:solidFill>
                  <a:latin typeface="Industry-Bold"/>
                  <a:ea typeface="Industry-Bold"/>
                  <a:cs typeface="Industry-Bold"/>
                  <a:sym typeface="Industry-Bold"/>
                </a:defRPr>
              </a:pPr>
              <a:r>
                <a:t>The best way to predict the future is to create it.  </a:t>
              </a:r>
            </a:p>
            <a:p>
              <a:pPr algn="l" defTabSz="325120">
                <a:spcBef>
                  <a:spcPts val="900"/>
                </a:spcBef>
                <a:defRPr sz="5300">
                  <a:solidFill>
                    <a:srgbClr val="FFFFFF"/>
                  </a:solidFill>
                  <a:latin typeface="Industry-Bold"/>
                  <a:ea typeface="Industry-Bold"/>
                  <a:cs typeface="Industry-Bold"/>
                  <a:sym typeface="Industry-Bold"/>
                </a:defRPr>
              </a:pPr>
              <a:r>
                <a:t>最好預測未來的方法就是去創造它</a:t>
              </a:r>
            </a:p>
          </p:txBody>
        </p:sp>
        <p:sp>
          <p:nvSpPr>
            <p:cNvPr id="979" name="TextBox 4"/>
            <p:cNvSpPr txBox="1"/>
            <p:nvPr/>
          </p:nvSpPr>
          <p:spPr>
            <a:xfrm>
              <a:off x="0" y="0"/>
              <a:ext cx="385638" cy="11155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4383" tIns="24383" rIns="24383" bIns="24383" numCol="1" anchor="t">
              <a:spAutoFit/>
            </a:bodyPr>
            <a:lstStyle>
              <a:lvl1pPr algn="l" defTabSz="325120">
                <a:defRPr sz="7000" b="1">
                  <a:solidFill>
                    <a:srgbClr val="63AE5D"/>
                  </a:solidFill>
                  <a:latin typeface="Industry"/>
                  <a:ea typeface="Industry"/>
                  <a:cs typeface="Industry"/>
                  <a:sym typeface="Industry"/>
                </a:defRPr>
              </a:lvl1pPr>
            </a:lstStyle>
            <a:p>
              <a:r>
                <a:t>“</a:t>
              </a:r>
            </a:p>
          </p:txBody>
        </p:sp>
        <p:sp>
          <p:nvSpPr>
            <p:cNvPr id="980" name="TextBox 4"/>
            <p:cNvSpPr txBox="1"/>
            <p:nvPr/>
          </p:nvSpPr>
          <p:spPr>
            <a:xfrm>
              <a:off x="5347503" y="3392043"/>
              <a:ext cx="385638" cy="11155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4383" tIns="24383" rIns="24383" bIns="24383" numCol="1" anchor="t">
              <a:spAutoFit/>
            </a:bodyPr>
            <a:lstStyle>
              <a:lvl1pPr algn="l" defTabSz="325120">
                <a:defRPr sz="7000" b="1">
                  <a:solidFill>
                    <a:srgbClr val="63AE5D"/>
                  </a:solidFill>
                  <a:latin typeface="Industry"/>
                  <a:ea typeface="Industry"/>
                  <a:cs typeface="Industry"/>
                  <a:sym typeface="Industry"/>
                </a:defRPr>
              </a:lvl1pPr>
            </a:lstStyle>
            <a:p>
              <a:r>
                <a:t>”</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77"/>
                                        </p:tgtEl>
                                        <p:attrNameLst>
                                          <p:attrName>style.visibility</p:attrName>
                                        </p:attrNameLst>
                                      </p:cBhvr>
                                      <p:to>
                                        <p:strVal val="visible"/>
                                      </p:to>
                                    </p:set>
                                    <p:animEffect transition="in" filter="dissolve">
                                      <p:cBhvr>
                                        <p:cTn id="7" dur="1000"/>
                                        <p:tgtEl>
                                          <p:spTgt spid="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 grpId="1" animBg="1" advAuto="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 name="world hads globe.jpg" descr="world hads globe.jpg"/>
          <p:cNvPicPr>
            <a:picLocks noChangeAspect="1"/>
          </p:cNvPicPr>
          <p:nvPr/>
        </p:nvPicPr>
        <p:blipFill>
          <a:blip r:embed="rId3"/>
          <a:stretch>
            <a:fillRect/>
          </a:stretch>
        </p:blipFill>
        <p:spPr>
          <a:xfrm>
            <a:off x="1466850" y="12700"/>
            <a:ext cx="10071100" cy="9728201"/>
          </a:xfrm>
          <a:prstGeom prst="rect">
            <a:avLst/>
          </a:prstGeom>
          <a:ln w="12700">
            <a:miter lim="400000"/>
          </a:ln>
        </p:spPr>
      </p:pic>
      <p:sp>
        <p:nvSpPr>
          <p:cNvPr id="984" name="ASEA…"/>
          <p:cNvSpPr txBox="1"/>
          <p:nvPr/>
        </p:nvSpPr>
        <p:spPr>
          <a:xfrm>
            <a:off x="1270000" y="1683547"/>
            <a:ext cx="10464800" cy="3692751"/>
          </a:xfrm>
          <a:prstGeom prst="rect">
            <a:avLst/>
          </a:prstGeom>
          <a:ln w="12700">
            <a:miter lim="400000"/>
          </a:ln>
          <a:effectLst>
            <a:outerShdw blurRad="50800" dist="24241" dir="5520000" rotWithShape="0">
              <a:srgbClr val="FFFFFF">
                <a:alpha val="8671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pPr defTabSz="408940">
              <a:defRPr sz="4550">
                <a:solidFill>
                  <a:srgbClr val="011993"/>
                </a:solidFill>
                <a:latin typeface="Helvetica"/>
                <a:ea typeface="Helvetica"/>
                <a:cs typeface="Helvetica"/>
                <a:sym typeface="Helvetica"/>
              </a:defRPr>
            </a:pPr>
            <a:r>
              <a:t>ASEA </a:t>
            </a:r>
          </a:p>
          <a:p>
            <a:pPr defTabSz="408940">
              <a:defRPr sz="4550">
                <a:solidFill>
                  <a:srgbClr val="011993"/>
                </a:solidFill>
                <a:latin typeface="Helvetica"/>
                <a:ea typeface="Helvetica"/>
                <a:cs typeface="Helvetica"/>
                <a:sym typeface="Helvetica"/>
              </a:defRPr>
            </a:pPr>
            <a:r>
              <a:t>is changing the world </a:t>
            </a:r>
          </a:p>
          <a:p>
            <a:pPr defTabSz="408940">
              <a:defRPr sz="4550">
                <a:solidFill>
                  <a:srgbClr val="011993"/>
                </a:solidFill>
                <a:latin typeface="Helvetica"/>
                <a:ea typeface="Helvetica"/>
                <a:cs typeface="Helvetica"/>
                <a:sym typeface="Helvetica"/>
              </a:defRPr>
            </a:pPr>
            <a:r>
              <a:t>one cell at a time</a:t>
            </a:r>
          </a:p>
          <a:p>
            <a:pPr defTabSz="408940">
              <a:defRPr sz="4480" b="1">
                <a:solidFill>
                  <a:srgbClr val="011993"/>
                </a:solidFill>
                <a:latin typeface="Helvetica"/>
                <a:ea typeface="Helvetica"/>
                <a:cs typeface="Helvetica"/>
                <a:sym typeface="Helvetica"/>
              </a:defRPr>
            </a:pPr>
            <a:r>
              <a:t>ASEA </a:t>
            </a:r>
          </a:p>
          <a:p>
            <a:pPr defTabSz="408940">
              <a:defRPr sz="4480" b="1">
                <a:solidFill>
                  <a:srgbClr val="011993"/>
                </a:solidFill>
                <a:latin typeface="Helvetica"/>
                <a:ea typeface="Helvetica"/>
                <a:cs typeface="Helvetica"/>
                <a:sym typeface="Helvetica"/>
              </a:defRPr>
            </a:pPr>
            <a:r>
              <a:t>將一步一步的改變世界</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84"/>
                                        </p:tgtEl>
                                        <p:attrNameLst>
                                          <p:attrName>style.visibility</p:attrName>
                                        </p:attrNameLst>
                                      </p:cBhvr>
                                      <p:to>
                                        <p:strVal val="visible"/>
                                      </p:to>
                                    </p:set>
                                    <p:animEffect transition="in" filter="dissolve">
                                      <p:cBhvr>
                                        <p:cTn id="7" dur="750"/>
                                        <p:tgtEl>
                                          <p:spTgt spid="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 name="image.jpg" descr="image.jpg"/>
          <p:cNvPicPr>
            <a:picLocks/>
          </p:cNvPicPr>
          <p:nvPr/>
        </p:nvPicPr>
        <p:blipFill>
          <a:blip r:embed="rId3"/>
          <a:stretch>
            <a:fillRect/>
          </a:stretch>
        </p:blipFill>
        <p:spPr>
          <a:xfrm>
            <a:off x="0" y="0"/>
            <a:ext cx="13004800" cy="9753600"/>
          </a:xfrm>
          <a:prstGeom prst="rect">
            <a:avLst/>
          </a:prstGeom>
          <a:ln w="12700">
            <a:miter lim="400000"/>
          </a:ln>
        </p:spPr>
      </p:pic>
      <p:pic>
        <p:nvPicPr>
          <p:cNvPr id="989" name="iStock4121485XS_globe.jpg" descr="iStock4121485XS_globe.jpg"/>
          <p:cNvPicPr>
            <a:picLocks/>
          </p:cNvPicPr>
          <p:nvPr/>
        </p:nvPicPr>
        <p:blipFill>
          <a:blip r:embed="rId4">
            <a:alphaModFix amt="54000"/>
          </a:blip>
          <a:stretch>
            <a:fillRect/>
          </a:stretch>
        </p:blipFill>
        <p:spPr>
          <a:xfrm>
            <a:off x="5468033" y="286676"/>
            <a:ext cx="7203497" cy="9584480"/>
          </a:xfrm>
          <a:prstGeom prst="rect">
            <a:avLst/>
          </a:prstGeom>
        </p:spPr>
      </p:pic>
      <p:sp>
        <p:nvSpPr>
          <p:cNvPr id="990" name="You Can Change Your Life…"/>
          <p:cNvSpPr txBox="1">
            <a:spLocks noGrp="1"/>
          </p:cNvSpPr>
          <p:nvPr>
            <p:ph type="title"/>
          </p:nvPr>
        </p:nvSpPr>
        <p:spPr>
          <a:xfrm>
            <a:off x="172656" y="390186"/>
            <a:ext cx="7866261" cy="7654515"/>
          </a:xfrm>
          <a:prstGeom prst="rect">
            <a:avLst/>
          </a:prstGeom>
        </p:spPr>
        <p:txBody>
          <a:bodyPr/>
          <a:lstStyle/>
          <a:p>
            <a:pPr>
              <a:defRPr>
                <a:solidFill>
                  <a:srgbClr val="002E72"/>
                </a:solidFill>
                <a:latin typeface="Helvetica"/>
                <a:ea typeface="Helvetica"/>
                <a:cs typeface="Helvetica"/>
                <a:sym typeface="Helvetica"/>
              </a:defRPr>
            </a:pPr>
            <a:r>
              <a:t>You Can Change Your Life</a:t>
            </a:r>
          </a:p>
          <a:p>
            <a:pPr>
              <a:defRPr>
                <a:solidFill>
                  <a:srgbClr val="002E72"/>
                </a:solidFill>
                <a:latin typeface="Helvetica"/>
                <a:ea typeface="Helvetica"/>
                <a:cs typeface="Helvetica"/>
                <a:sym typeface="Helvetica"/>
              </a:defRPr>
            </a:pPr>
            <a:r>
              <a:t>with </a:t>
            </a:r>
          </a:p>
          <a:p>
            <a:pPr>
              <a:defRPr sz="8900">
                <a:solidFill>
                  <a:srgbClr val="002E72"/>
                </a:solidFill>
                <a:latin typeface="Helvetica"/>
                <a:ea typeface="Helvetica"/>
                <a:cs typeface="Helvetica"/>
                <a:sym typeface="Helvetica"/>
              </a:defRPr>
            </a:pPr>
            <a:r>
              <a:t>ASEA</a:t>
            </a:r>
          </a:p>
          <a:p>
            <a:pPr marL="0" marR="0" defTabSz="866986">
              <a:defRPr sz="5400" spc="500">
                <a:solidFill>
                  <a:srgbClr val="002E72"/>
                </a:solidFill>
                <a:uFillTx/>
                <a:latin typeface="Helvetica Light"/>
                <a:ea typeface="Helvetica Light"/>
                <a:cs typeface="Helvetica Light"/>
                <a:sym typeface="Helvetica Light"/>
              </a:defRPr>
            </a:pPr>
            <a:r>
              <a:t>你可以與ASEA</a:t>
            </a:r>
          </a:p>
          <a:p>
            <a:pPr marL="0" marR="0" defTabSz="866986">
              <a:defRPr sz="5400" spc="500">
                <a:solidFill>
                  <a:srgbClr val="002E72"/>
                </a:solidFill>
                <a:uFillTx/>
                <a:latin typeface="Helvetica Light"/>
                <a:ea typeface="Helvetica Light"/>
                <a:cs typeface="Helvetica Light"/>
                <a:sym typeface="Helvetica Light"/>
              </a:defRPr>
            </a:pPr>
            <a:r>
              <a:t>一同改變你的生活</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989"/>
                                        </p:tgtEl>
                                        <p:attrNameLst>
                                          <p:attrName>style.visibility</p:attrName>
                                        </p:attrNameLst>
                                      </p:cBhvr>
                                      <p:to>
                                        <p:strVal val="visible"/>
                                      </p:to>
                                    </p:set>
                                    <p:anim calcmode="lin" valueType="num">
                                      <p:cBhvr>
                                        <p:cTn id="7" dur="1500" fill="hold"/>
                                        <p:tgtEl>
                                          <p:spTgt spid="989"/>
                                        </p:tgtEl>
                                        <p:attrNameLst>
                                          <p:attrName>ppt_w</p:attrName>
                                        </p:attrNameLst>
                                      </p:cBhvr>
                                      <p:tavLst>
                                        <p:tav tm="0">
                                          <p:val>
                                            <p:fltVal val="0"/>
                                          </p:val>
                                        </p:tav>
                                        <p:tav tm="100000">
                                          <p:val>
                                            <p:strVal val="#ppt_w"/>
                                          </p:val>
                                        </p:tav>
                                      </p:tavLst>
                                    </p:anim>
                                    <p:anim calcmode="lin" valueType="num">
                                      <p:cBhvr>
                                        <p:cTn id="8" dur="1500" fill="hold"/>
                                        <p:tgtEl>
                                          <p:spTgt spid="9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image82.jpg" descr="image82.jpg"/>
          <p:cNvPicPr>
            <a:picLocks noChangeAspect="1"/>
          </p:cNvPicPr>
          <p:nvPr/>
        </p:nvPicPr>
        <p:blipFill>
          <a:blip r:embed="rId3"/>
          <a:srcRect l="10528" t="8574" r="10924" b="8191"/>
          <a:stretch>
            <a:fillRect/>
          </a:stretch>
        </p:blipFill>
        <p:spPr>
          <a:xfrm>
            <a:off x="8295006" y="718072"/>
            <a:ext cx="4541946" cy="4812986"/>
          </a:xfrm>
          <a:custGeom>
            <a:avLst/>
            <a:gdLst/>
            <a:ahLst/>
            <a:cxnLst>
              <a:cxn ang="0">
                <a:pos x="wd2" y="hd2"/>
              </a:cxn>
              <a:cxn ang="5400000">
                <a:pos x="wd2" y="hd2"/>
              </a:cxn>
              <a:cxn ang="10800000">
                <a:pos x="wd2" y="hd2"/>
              </a:cxn>
              <a:cxn ang="16200000">
                <a:pos x="wd2" y="hd2"/>
              </a:cxn>
            </a:cxnLst>
            <a:rect l="0" t="0" r="r" b="b"/>
            <a:pathLst>
              <a:path w="21116" h="21596" extrusionOk="0">
                <a:moveTo>
                  <a:pt x="10621" y="0"/>
                </a:moveTo>
                <a:cubicBezTo>
                  <a:pt x="10141" y="-4"/>
                  <a:pt x="9659" y="24"/>
                  <a:pt x="9176" y="82"/>
                </a:cubicBezTo>
                <a:cubicBezTo>
                  <a:pt x="7734" y="255"/>
                  <a:pt x="5952" y="873"/>
                  <a:pt x="4991" y="1533"/>
                </a:cubicBezTo>
                <a:cubicBezTo>
                  <a:pt x="4808" y="1659"/>
                  <a:pt x="4640" y="1761"/>
                  <a:pt x="4617" y="1761"/>
                </a:cubicBezTo>
                <a:cubicBezTo>
                  <a:pt x="4544" y="1761"/>
                  <a:pt x="3876" y="2252"/>
                  <a:pt x="3471" y="2602"/>
                </a:cubicBezTo>
                <a:cubicBezTo>
                  <a:pt x="1785" y="4058"/>
                  <a:pt x="604" y="6115"/>
                  <a:pt x="133" y="8418"/>
                </a:cubicBezTo>
                <a:cubicBezTo>
                  <a:pt x="38" y="8882"/>
                  <a:pt x="-6" y="9565"/>
                  <a:pt x="0" y="10257"/>
                </a:cubicBezTo>
                <a:cubicBezTo>
                  <a:pt x="6" y="10949"/>
                  <a:pt x="63" y="11651"/>
                  <a:pt x="166" y="12148"/>
                </a:cubicBezTo>
                <a:cubicBezTo>
                  <a:pt x="371" y="13134"/>
                  <a:pt x="729" y="14125"/>
                  <a:pt x="1194" y="14989"/>
                </a:cubicBezTo>
                <a:cubicBezTo>
                  <a:pt x="1529" y="15611"/>
                  <a:pt x="1555" y="15688"/>
                  <a:pt x="1447" y="15744"/>
                </a:cubicBezTo>
                <a:cubicBezTo>
                  <a:pt x="1380" y="15778"/>
                  <a:pt x="1249" y="15950"/>
                  <a:pt x="1155" y="16127"/>
                </a:cubicBezTo>
                <a:cubicBezTo>
                  <a:pt x="1011" y="16398"/>
                  <a:pt x="984" y="16542"/>
                  <a:pt x="984" y="17062"/>
                </a:cubicBezTo>
                <a:cubicBezTo>
                  <a:pt x="984" y="17717"/>
                  <a:pt x="1095" y="18076"/>
                  <a:pt x="1421" y="18485"/>
                </a:cubicBezTo>
                <a:cubicBezTo>
                  <a:pt x="2702" y="20088"/>
                  <a:pt x="5736" y="21298"/>
                  <a:pt x="9141" y="21560"/>
                </a:cubicBezTo>
                <a:cubicBezTo>
                  <a:pt x="9459" y="21585"/>
                  <a:pt x="9833" y="21596"/>
                  <a:pt x="10237" y="21596"/>
                </a:cubicBezTo>
                <a:cubicBezTo>
                  <a:pt x="11448" y="21594"/>
                  <a:pt x="12919" y="21487"/>
                  <a:pt x="13892" y="21314"/>
                </a:cubicBezTo>
                <a:cubicBezTo>
                  <a:pt x="14474" y="21211"/>
                  <a:pt x="15773" y="20881"/>
                  <a:pt x="16176" y="20735"/>
                </a:cubicBezTo>
                <a:cubicBezTo>
                  <a:pt x="17890" y="20116"/>
                  <a:pt x="18731" y="19436"/>
                  <a:pt x="19084" y="18383"/>
                </a:cubicBezTo>
                <a:cubicBezTo>
                  <a:pt x="19229" y="17952"/>
                  <a:pt x="19221" y="16731"/>
                  <a:pt x="19073" y="16588"/>
                </a:cubicBezTo>
                <a:cubicBezTo>
                  <a:pt x="18974" y="16492"/>
                  <a:pt x="18998" y="16432"/>
                  <a:pt x="19337" y="15934"/>
                </a:cubicBezTo>
                <a:cubicBezTo>
                  <a:pt x="21118" y="13322"/>
                  <a:pt x="21594" y="10022"/>
                  <a:pt x="20617" y="7057"/>
                </a:cubicBezTo>
                <a:cubicBezTo>
                  <a:pt x="19904" y="4892"/>
                  <a:pt x="18404" y="2968"/>
                  <a:pt x="16457" y="1718"/>
                </a:cubicBezTo>
                <a:cubicBezTo>
                  <a:pt x="14726" y="608"/>
                  <a:pt x="12700" y="17"/>
                  <a:pt x="10621" y="0"/>
                </a:cubicBezTo>
                <a:close/>
              </a:path>
            </a:pathLst>
          </a:custGeom>
          <a:ln w="12700"/>
        </p:spPr>
      </p:pic>
      <p:sp>
        <p:nvSpPr>
          <p:cNvPr id="480" name="Feel Better  感覺更好…"/>
          <p:cNvSpPr txBox="1"/>
          <p:nvPr/>
        </p:nvSpPr>
        <p:spPr>
          <a:xfrm>
            <a:off x="1106839" y="4704951"/>
            <a:ext cx="8923647" cy="401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774700" lvl="1" indent="-774700" algn="l">
              <a:buClr>
                <a:srgbClr val="535353"/>
              </a:buClr>
              <a:buSzPct val="69000"/>
              <a:buBlip>
                <a:blip r:embed="rId4"/>
              </a:buBlip>
              <a:defRPr sz="5500">
                <a:solidFill>
                  <a:srgbClr val="000000"/>
                </a:solidFill>
                <a:latin typeface="Helvetica"/>
                <a:ea typeface="Helvetica"/>
                <a:cs typeface="Helvetica"/>
                <a:sym typeface="Helvetica"/>
              </a:defRPr>
            </a:pPr>
            <a:r>
              <a:t>Feel Better  感覺更好</a:t>
            </a:r>
          </a:p>
          <a:p>
            <a:pPr marL="774700" lvl="1" indent="-774700" algn="l">
              <a:buClr>
                <a:srgbClr val="535353"/>
              </a:buClr>
              <a:buSzPct val="69000"/>
              <a:buBlip>
                <a:blip r:embed="rId4"/>
              </a:buBlip>
              <a:defRPr sz="5500">
                <a:solidFill>
                  <a:srgbClr val="000000"/>
                </a:solidFill>
                <a:latin typeface="Helvetica"/>
                <a:ea typeface="Helvetica"/>
                <a:cs typeface="Helvetica"/>
                <a:sym typeface="Helvetica"/>
              </a:defRPr>
            </a:pPr>
            <a:r>
              <a:t>Perform Better  表現更好</a:t>
            </a:r>
          </a:p>
          <a:p>
            <a:pPr marL="774700" lvl="1" indent="-774700" algn="l">
              <a:buClr>
                <a:srgbClr val="535353"/>
              </a:buClr>
              <a:buSzPct val="69000"/>
              <a:buBlip>
                <a:blip r:embed="rId4"/>
              </a:buBlip>
              <a:defRPr sz="5500">
                <a:solidFill>
                  <a:srgbClr val="000000"/>
                </a:solidFill>
                <a:latin typeface="Helvetica"/>
                <a:ea typeface="Helvetica"/>
                <a:cs typeface="Helvetica"/>
                <a:sym typeface="Helvetica"/>
              </a:defRPr>
            </a:pPr>
            <a:r>
              <a:t>Look Better   看來更好</a:t>
            </a:r>
          </a:p>
          <a:p>
            <a:pPr marL="774700" lvl="1" indent="-774700" algn="l">
              <a:buClr>
                <a:srgbClr val="535353"/>
              </a:buClr>
              <a:buSzPct val="69000"/>
              <a:buBlip>
                <a:blip r:embed="rId4"/>
              </a:buBlip>
              <a:defRPr sz="5500">
                <a:solidFill>
                  <a:srgbClr val="000000"/>
                </a:solidFill>
                <a:latin typeface="Helvetica"/>
                <a:ea typeface="Helvetica"/>
                <a:cs typeface="Helvetica"/>
                <a:sym typeface="Helvetica"/>
              </a:defRPr>
            </a:pPr>
            <a:r>
              <a:t>Live Better  活得更好</a:t>
            </a:r>
          </a:p>
        </p:txBody>
      </p:sp>
      <p:pic>
        <p:nvPicPr>
          <p:cNvPr id="481" name="ASEA Logo Blue.png" descr="ASEA Logo Blue.png"/>
          <p:cNvPicPr>
            <a:picLocks noChangeAspect="1"/>
          </p:cNvPicPr>
          <p:nvPr/>
        </p:nvPicPr>
        <p:blipFill>
          <a:blip r:embed="rId5"/>
          <a:stretch>
            <a:fillRect/>
          </a:stretch>
        </p:blipFill>
        <p:spPr>
          <a:xfrm>
            <a:off x="1295635" y="1208112"/>
            <a:ext cx="6005129" cy="154988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479"/>
                                        </p:tgtEl>
                                        <p:attrNameLst>
                                          <p:attrName>style.visibility</p:attrName>
                                        </p:attrNameLst>
                                      </p:cBhvr>
                                      <p:to>
                                        <p:strVal val="visible"/>
                                      </p:to>
                                    </p:set>
                                    <p:anim calcmode="lin" valueType="num">
                                      <p:cBhvr>
                                        <p:cTn id="7" dur="750" fill="hold"/>
                                        <p:tgtEl>
                                          <p:spTgt spid="479"/>
                                        </p:tgtEl>
                                        <p:attrNameLst>
                                          <p:attrName>ppt_w</p:attrName>
                                        </p:attrNameLst>
                                      </p:cBhvr>
                                      <p:tavLst>
                                        <p:tav tm="0">
                                          <p:val>
                                            <p:fltVal val="0"/>
                                          </p:val>
                                        </p:tav>
                                        <p:tav tm="100000">
                                          <p:val>
                                            <p:strVal val="#ppt_w"/>
                                          </p:val>
                                        </p:tav>
                                      </p:tavLst>
                                    </p:anim>
                                    <p:anim calcmode="lin" valueType="num">
                                      <p:cBhvr>
                                        <p:cTn id="8" dur="750" fill="hold"/>
                                        <p:tgtEl>
                                          <p:spTgt spid="47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type="lt">
                                    <p:tmAbs val="100"/>
                                  </p:iterate>
                                  <p:childTnLst>
                                    <p:set>
                                      <p:cBhvr>
                                        <p:cTn id="12" fill="hold"/>
                                        <p:tgtEl>
                                          <p:spTgt spid="480">
                                            <p:bg/>
                                          </p:spTgt>
                                        </p:tgtEl>
                                        <p:attrNameLst>
                                          <p:attrName>style.visibility</p:attrName>
                                        </p:attrNameLst>
                                      </p:cBhvr>
                                      <p:to>
                                        <p:strVal val="visible"/>
                                      </p:to>
                                    </p:set>
                                  </p:childTnLst>
                                </p:cTn>
                              </p:par>
                              <p:par>
                                <p:cTn id="13" presetID="1" presetClass="entr" presetSubtype="0" fill="hold" grpId="2" nodeType="withEffect">
                                  <p:stCondLst>
                                    <p:cond delay="0"/>
                                  </p:stCondLst>
                                  <p:iterate type="lt">
                                    <p:tmAbs val="100"/>
                                  </p:iterate>
                                  <p:childTnLst>
                                    <p:set>
                                      <p:cBhvr>
                                        <p:cTn id="14" fill="hold"/>
                                        <p:tgtEl>
                                          <p:spTgt spid="48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type="lt">
                                    <p:tmAbs val="100"/>
                                  </p:iterate>
                                  <p:childTnLst>
                                    <p:set>
                                      <p:cBhvr>
                                        <p:cTn id="18" fill="hold"/>
                                        <p:tgtEl>
                                          <p:spTgt spid="48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type="lt">
                                    <p:tmAbs val="100"/>
                                  </p:iterate>
                                  <p:childTnLst>
                                    <p:set>
                                      <p:cBhvr>
                                        <p:cTn id="22" fill="hold"/>
                                        <p:tgtEl>
                                          <p:spTgt spid="48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type="lt">
                                    <p:tmAbs val="100"/>
                                  </p:iterate>
                                  <p:childTnLst>
                                    <p:set>
                                      <p:cBhvr>
                                        <p:cTn id="26" fill="hold"/>
                                        <p:tgtEl>
                                          <p:spTgt spid="48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1" animBg="1" advAuto="0"/>
      <p:bldP spid="480" grpId="2"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35 Countries &amp; Expanding:                 己遍佈35個國家，且不斷地在擴展中：…"/>
          <p:cNvSpPr txBox="1">
            <a:spLocks noGrp="1"/>
          </p:cNvSpPr>
          <p:nvPr>
            <p:ph type="body" sz="half" idx="1"/>
          </p:nvPr>
        </p:nvSpPr>
        <p:spPr>
          <a:xfrm>
            <a:off x="364231" y="2927959"/>
            <a:ext cx="7284797" cy="6495184"/>
          </a:xfrm>
          <a:prstGeom prst="rect">
            <a:avLst/>
          </a:prstGeom>
          <a:solidFill>
            <a:srgbClr val="FFFFFF"/>
          </a:solidFill>
          <a:ln w="25400">
            <a:solidFill>
              <a:srgbClr val="0071AC"/>
            </a:solidFill>
            <a:bevel/>
          </a:ln>
          <a:effectLst>
            <a:outerShdw blurRad="50800" dist="25400" dir="5400000" rotWithShape="0">
              <a:srgbClr val="000000">
                <a:alpha val="35000"/>
              </a:srgbClr>
            </a:outerShdw>
          </a:effectLst>
        </p:spPr>
        <p:txBody>
          <a:bodyPr lIns="144497" tIns="144497" rIns="144497" bIns="144497"/>
          <a:lstStyle/>
          <a:p>
            <a:pPr>
              <a:spcBef>
                <a:spcPts val="0"/>
              </a:spcBef>
              <a:defRPr sz="3100">
                <a:solidFill>
                  <a:srgbClr val="000000"/>
                </a:solidFill>
              </a:defRPr>
            </a:pPr>
            <a:r>
              <a:rPr dirty="0">
                <a:solidFill>
                  <a:srgbClr val="3DA547"/>
                </a:solidFill>
              </a:rPr>
              <a:t>35 Countries &amp; Expanding:                 </a:t>
            </a:r>
            <a:endParaRPr lang="en-US" dirty="0">
              <a:solidFill>
                <a:srgbClr val="3DA547"/>
              </a:solidFill>
            </a:endParaRPr>
          </a:p>
          <a:p>
            <a:pPr>
              <a:spcBef>
                <a:spcPts val="0"/>
              </a:spcBef>
              <a:defRPr sz="3100">
                <a:solidFill>
                  <a:srgbClr val="000000"/>
                </a:solidFill>
              </a:defRPr>
            </a:pPr>
            <a:r>
              <a:rPr dirty="0">
                <a:solidFill>
                  <a:srgbClr val="3DA547"/>
                </a:solidFill>
              </a:rPr>
              <a:t>35個國家，且不斷地在擴展中： </a:t>
            </a:r>
            <a:r>
              <a:rPr dirty="0">
                <a:solidFill>
                  <a:srgbClr val="6B6B6B"/>
                </a:solidFill>
              </a:rPr>
              <a:t> </a:t>
            </a:r>
          </a:p>
          <a:p>
            <a:pPr marL="654957" indent="-413657">
              <a:spcBef>
                <a:spcPts val="1600"/>
              </a:spcBef>
              <a:buSzPct val="100000"/>
              <a:buChar char="•"/>
              <a:defRPr sz="3100"/>
            </a:pPr>
            <a:r>
              <a:rPr dirty="0">
                <a:solidFill>
                  <a:srgbClr val="6B6B6B"/>
                </a:solidFill>
              </a:rPr>
              <a:t>North America, Europe, Australia/New Zealand, Asia  </a:t>
            </a:r>
            <a:r>
              <a:rPr dirty="0" err="1">
                <a:solidFill>
                  <a:srgbClr val="6B6B6B"/>
                </a:solidFill>
              </a:rPr>
              <a:t>北美,歐洲</a:t>
            </a:r>
            <a:r>
              <a:rPr dirty="0">
                <a:solidFill>
                  <a:srgbClr val="6B6B6B"/>
                </a:solidFill>
              </a:rPr>
              <a:t>, </a:t>
            </a:r>
            <a:r>
              <a:rPr dirty="0" err="1">
                <a:solidFill>
                  <a:srgbClr val="6B6B6B"/>
                </a:solidFill>
              </a:rPr>
              <a:t>澳洲</a:t>
            </a:r>
            <a:r>
              <a:rPr dirty="0">
                <a:solidFill>
                  <a:srgbClr val="6B6B6B"/>
                </a:solidFill>
              </a:rPr>
              <a:t>/</a:t>
            </a:r>
            <a:r>
              <a:rPr dirty="0" err="1">
                <a:solidFill>
                  <a:srgbClr val="6B6B6B"/>
                </a:solidFill>
              </a:rPr>
              <a:t>紐西蘭</a:t>
            </a:r>
            <a:r>
              <a:rPr dirty="0">
                <a:solidFill>
                  <a:srgbClr val="6B6B6B"/>
                </a:solidFill>
              </a:rPr>
              <a:t>, </a:t>
            </a:r>
            <a:r>
              <a:rPr dirty="0" err="1">
                <a:solidFill>
                  <a:srgbClr val="6B6B6B"/>
                </a:solidFill>
              </a:rPr>
              <a:t>亞洲</a:t>
            </a:r>
            <a:endParaRPr dirty="0">
              <a:solidFill>
                <a:srgbClr val="6B6B6B"/>
              </a:solidFill>
            </a:endParaRPr>
          </a:p>
          <a:p>
            <a:pPr>
              <a:spcBef>
                <a:spcPts val="0"/>
              </a:spcBef>
              <a:defRPr sz="3100">
                <a:solidFill>
                  <a:srgbClr val="000000"/>
                </a:solidFill>
              </a:defRPr>
            </a:pPr>
            <a:r>
              <a:rPr dirty="0">
                <a:solidFill>
                  <a:srgbClr val="3DA547"/>
                </a:solidFill>
              </a:rPr>
              <a:t>Cumulative Sales Volume: $650 million </a:t>
            </a:r>
            <a:r>
              <a:rPr dirty="0" err="1">
                <a:solidFill>
                  <a:srgbClr val="3DA547"/>
                </a:solidFill>
              </a:rPr>
              <a:t>銷售總額：六億五千萬美元</a:t>
            </a:r>
            <a:endParaRPr dirty="0">
              <a:solidFill>
                <a:srgbClr val="3DA547"/>
              </a:solidFill>
            </a:endParaRPr>
          </a:p>
          <a:p>
            <a:pPr marL="654957" indent="-413657">
              <a:spcBef>
                <a:spcPts val="1600"/>
              </a:spcBef>
              <a:buSzPct val="100000"/>
              <a:buChar char="•"/>
              <a:defRPr sz="3100">
                <a:solidFill>
                  <a:srgbClr val="6B6B6B"/>
                </a:solidFill>
              </a:defRPr>
            </a:pPr>
            <a:r>
              <a:rPr dirty="0"/>
              <a:t>Launched 2010 2010 </a:t>
            </a:r>
            <a:r>
              <a:rPr dirty="0" err="1"/>
              <a:t>年開始運作</a:t>
            </a:r>
            <a:r>
              <a:rPr dirty="0"/>
              <a:t>，</a:t>
            </a:r>
          </a:p>
          <a:p>
            <a:pPr marL="654957" indent="-413657">
              <a:spcBef>
                <a:spcPts val="1600"/>
              </a:spcBef>
              <a:buSzPct val="100000"/>
              <a:buChar char="•"/>
              <a:defRPr sz="3100">
                <a:solidFill>
                  <a:srgbClr val="6B6B6B"/>
                </a:solidFill>
              </a:defRPr>
            </a:pPr>
            <a:r>
              <a:rPr dirty="0"/>
              <a:t>Profitable year 1  </a:t>
            </a:r>
            <a:r>
              <a:rPr dirty="0" err="1"/>
              <a:t>一年即獲利</a:t>
            </a:r>
            <a:endParaRPr dirty="0"/>
          </a:p>
          <a:p>
            <a:pPr marL="654957" indent="-413657">
              <a:spcBef>
                <a:spcPts val="1600"/>
              </a:spcBef>
              <a:buSzPct val="100000"/>
              <a:buChar char="•"/>
              <a:defRPr sz="3100">
                <a:solidFill>
                  <a:srgbClr val="6B6B6B"/>
                </a:solidFill>
              </a:defRPr>
            </a:pPr>
            <a:r>
              <a:rPr dirty="0"/>
              <a:t>Debt Free / Privately held </a:t>
            </a:r>
            <a:r>
              <a:rPr dirty="0" err="1"/>
              <a:t>無債</a:t>
            </a:r>
            <a:r>
              <a:rPr dirty="0"/>
              <a:t>/</a:t>
            </a:r>
            <a:r>
              <a:rPr dirty="0" err="1"/>
              <a:t>私有</a:t>
            </a:r>
            <a:endParaRPr dirty="0"/>
          </a:p>
        </p:txBody>
      </p:sp>
      <p:sp>
        <p:nvSpPr>
          <p:cNvPr id="486" name="ASEA Mission:   安司雅宗旨…"/>
          <p:cNvSpPr txBox="1">
            <a:spLocks noGrp="1"/>
          </p:cNvSpPr>
          <p:nvPr>
            <p:ph type="title"/>
          </p:nvPr>
        </p:nvSpPr>
        <p:spPr>
          <a:xfrm>
            <a:off x="556724" y="78318"/>
            <a:ext cx="11891352" cy="2480486"/>
          </a:xfrm>
          <a:prstGeom prst="rect">
            <a:avLst/>
          </a:prstGeom>
        </p:spPr>
        <p:txBody>
          <a:bodyPr/>
          <a:lstStyle/>
          <a:p>
            <a:pPr algn="l" defTabSz="650166">
              <a:defRPr sz="3800" spc="0">
                <a:solidFill>
                  <a:srgbClr val="000000"/>
                </a:solidFill>
                <a:latin typeface="Helvetica"/>
                <a:ea typeface="Helvetica"/>
                <a:cs typeface="Helvetica"/>
                <a:sym typeface="Helvetica"/>
              </a:defRPr>
            </a:pPr>
            <a:r>
              <a:t>ASEA Mission:   安司雅宗旨</a:t>
            </a:r>
          </a:p>
          <a:p>
            <a:pPr algn="l" defTabSz="650166">
              <a:defRPr sz="3800" spc="0">
                <a:solidFill>
                  <a:srgbClr val="000000"/>
                </a:solidFill>
              </a:defRPr>
            </a:pPr>
            <a:r>
              <a:t>To better people’s lives and to be a force for good in the world. 提昇世人的生活，成為世上一股向善的力量. </a:t>
            </a:r>
          </a:p>
        </p:txBody>
      </p:sp>
      <p:pic>
        <p:nvPicPr>
          <p:cNvPr id="487" name="image10.jpg" descr="image10.jpg"/>
          <p:cNvPicPr>
            <a:picLocks noChangeAspect="1"/>
          </p:cNvPicPr>
          <p:nvPr/>
        </p:nvPicPr>
        <p:blipFill>
          <a:blip r:embed="rId3"/>
          <a:srcRect l="59654" t="22365" r="9148" b="22261"/>
          <a:stretch>
            <a:fillRect/>
          </a:stretch>
        </p:blipFill>
        <p:spPr>
          <a:xfrm>
            <a:off x="7465476" y="2678858"/>
            <a:ext cx="5437118" cy="5428485"/>
          </a:xfrm>
          <a:custGeom>
            <a:avLst/>
            <a:gdLst/>
            <a:ahLst/>
            <a:cxnLst>
              <a:cxn ang="0">
                <a:pos x="wd2" y="hd2"/>
              </a:cxn>
              <a:cxn ang="5400000">
                <a:pos x="wd2" y="hd2"/>
              </a:cxn>
              <a:cxn ang="10800000">
                <a:pos x="wd2" y="hd2"/>
              </a:cxn>
              <a:cxn ang="16200000">
                <a:pos x="wd2" y="hd2"/>
              </a:cxn>
            </a:cxnLst>
            <a:rect l="0" t="0" r="r" b="b"/>
            <a:pathLst>
              <a:path w="21539" h="21443" extrusionOk="0">
                <a:moveTo>
                  <a:pt x="10724" y="0"/>
                </a:moveTo>
                <a:cubicBezTo>
                  <a:pt x="10380" y="2"/>
                  <a:pt x="10010" y="16"/>
                  <a:pt x="9759" y="44"/>
                </a:cubicBezTo>
                <a:cubicBezTo>
                  <a:pt x="8958" y="135"/>
                  <a:pt x="7861" y="359"/>
                  <a:pt x="7590" y="488"/>
                </a:cubicBezTo>
                <a:cubicBezTo>
                  <a:pt x="7529" y="517"/>
                  <a:pt x="7261" y="613"/>
                  <a:pt x="6995" y="699"/>
                </a:cubicBezTo>
                <a:cubicBezTo>
                  <a:pt x="6414" y="888"/>
                  <a:pt x="5500" y="1325"/>
                  <a:pt x="5059" y="1626"/>
                </a:cubicBezTo>
                <a:cubicBezTo>
                  <a:pt x="4977" y="1682"/>
                  <a:pt x="4818" y="1786"/>
                  <a:pt x="4704" y="1856"/>
                </a:cubicBezTo>
                <a:cubicBezTo>
                  <a:pt x="3801" y="2419"/>
                  <a:pt x="2358" y="3901"/>
                  <a:pt x="1699" y="4942"/>
                </a:cubicBezTo>
                <a:cubicBezTo>
                  <a:pt x="1360" y="5478"/>
                  <a:pt x="984" y="6185"/>
                  <a:pt x="984" y="6287"/>
                </a:cubicBezTo>
                <a:cubicBezTo>
                  <a:pt x="984" y="6323"/>
                  <a:pt x="958" y="6380"/>
                  <a:pt x="926" y="6415"/>
                </a:cubicBezTo>
                <a:cubicBezTo>
                  <a:pt x="855" y="6493"/>
                  <a:pt x="570" y="7232"/>
                  <a:pt x="441" y="7671"/>
                </a:cubicBezTo>
                <a:cubicBezTo>
                  <a:pt x="251" y="8323"/>
                  <a:pt x="81" y="9295"/>
                  <a:pt x="19" y="10089"/>
                </a:cubicBezTo>
                <a:cubicBezTo>
                  <a:pt x="-46" y="10907"/>
                  <a:pt x="70" y="12442"/>
                  <a:pt x="239" y="13004"/>
                </a:cubicBezTo>
                <a:cubicBezTo>
                  <a:pt x="257" y="13066"/>
                  <a:pt x="300" y="13224"/>
                  <a:pt x="333" y="13357"/>
                </a:cubicBezTo>
                <a:cubicBezTo>
                  <a:pt x="419" y="13704"/>
                  <a:pt x="638" y="14364"/>
                  <a:pt x="789" y="14731"/>
                </a:cubicBezTo>
                <a:cubicBezTo>
                  <a:pt x="953" y="15130"/>
                  <a:pt x="1481" y="16187"/>
                  <a:pt x="1614" y="16383"/>
                </a:cubicBezTo>
                <a:cubicBezTo>
                  <a:pt x="1938" y="16858"/>
                  <a:pt x="2075" y="17043"/>
                  <a:pt x="2418" y="17469"/>
                </a:cubicBezTo>
                <a:cubicBezTo>
                  <a:pt x="3378" y="18664"/>
                  <a:pt x="4559" y="19603"/>
                  <a:pt x="6009" y="20323"/>
                </a:cubicBezTo>
                <a:cubicBezTo>
                  <a:pt x="7251" y="20939"/>
                  <a:pt x="8537" y="21290"/>
                  <a:pt x="9991" y="21411"/>
                </a:cubicBezTo>
                <a:cubicBezTo>
                  <a:pt x="12264" y="21599"/>
                  <a:pt x="14683" y="20973"/>
                  <a:pt x="16653" y="19686"/>
                </a:cubicBezTo>
                <a:cubicBezTo>
                  <a:pt x="17418" y="19186"/>
                  <a:pt x="17660" y="18991"/>
                  <a:pt x="18349" y="18310"/>
                </a:cubicBezTo>
                <a:cubicBezTo>
                  <a:pt x="19221" y="17448"/>
                  <a:pt x="19951" y="16461"/>
                  <a:pt x="20363" y="15585"/>
                </a:cubicBezTo>
                <a:cubicBezTo>
                  <a:pt x="20436" y="15432"/>
                  <a:pt x="20559" y="15171"/>
                  <a:pt x="20637" y="15008"/>
                </a:cubicBezTo>
                <a:cubicBezTo>
                  <a:pt x="20793" y="14680"/>
                  <a:pt x="21070" y="13877"/>
                  <a:pt x="21190" y="13407"/>
                </a:cubicBezTo>
                <a:cubicBezTo>
                  <a:pt x="21400" y="12587"/>
                  <a:pt x="21530" y="11597"/>
                  <a:pt x="21539" y="10739"/>
                </a:cubicBezTo>
                <a:cubicBezTo>
                  <a:pt x="21554" y="9418"/>
                  <a:pt x="21189" y="7649"/>
                  <a:pt x="20675" y="6544"/>
                </a:cubicBezTo>
                <a:cubicBezTo>
                  <a:pt x="20599" y="6381"/>
                  <a:pt x="20487" y="6139"/>
                  <a:pt x="20428" y="6006"/>
                </a:cubicBezTo>
                <a:cubicBezTo>
                  <a:pt x="20214" y="5532"/>
                  <a:pt x="19780" y="4820"/>
                  <a:pt x="19343" y="4228"/>
                </a:cubicBezTo>
                <a:cubicBezTo>
                  <a:pt x="18964" y="3715"/>
                  <a:pt x="18205" y="2908"/>
                  <a:pt x="18044" y="2847"/>
                </a:cubicBezTo>
                <a:cubicBezTo>
                  <a:pt x="17993" y="2828"/>
                  <a:pt x="17961" y="2798"/>
                  <a:pt x="17972" y="2780"/>
                </a:cubicBezTo>
                <a:cubicBezTo>
                  <a:pt x="18008" y="2721"/>
                  <a:pt x="17343" y="2199"/>
                  <a:pt x="16709" y="1789"/>
                </a:cubicBezTo>
                <a:cubicBezTo>
                  <a:pt x="16314" y="1534"/>
                  <a:pt x="16244" y="1494"/>
                  <a:pt x="15853" y="1300"/>
                </a:cubicBezTo>
                <a:cubicBezTo>
                  <a:pt x="15040" y="897"/>
                  <a:pt x="14635" y="718"/>
                  <a:pt x="14257" y="598"/>
                </a:cubicBezTo>
                <a:cubicBezTo>
                  <a:pt x="14029" y="525"/>
                  <a:pt x="13797" y="442"/>
                  <a:pt x="13741" y="413"/>
                </a:cubicBezTo>
                <a:cubicBezTo>
                  <a:pt x="13685" y="383"/>
                  <a:pt x="13618" y="361"/>
                  <a:pt x="13592" y="366"/>
                </a:cubicBezTo>
                <a:cubicBezTo>
                  <a:pt x="13566" y="370"/>
                  <a:pt x="13520" y="364"/>
                  <a:pt x="13490" y="353"/>
                </a:cubicBezTo>
                <a:cubicBezTo>
                  <a:pt x="13170" y="241"/>
                  <a:pt x="12635" y="152"/>
                  <a:pt x="11889" y="82"/>
                </a:cubicBezTo>
                <a:cubicBezTo>
                  <a:pt x="11756" y="69"/>
                  <a:pt x="11597" y="49"/>
                  <a:pt x="11535" y="38"/>
                </a:cubicBezTo>
                <a:cubicBezTo>
                  <a:pt x="11387" y="11"/>
                  <a:pt x="11068" y="-1"/>
                  <a:pt x="10724" y="0"/>
                </a:cubicBezTo>
                <a:close/>
              </a:path>
            </a:pathLst>
          </a:custGeom>
          <a:ln w="12700">
            <a:miter lim="400000"/>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85">
                                            <p:bg/>
                                          </p:spTgt>
                                        </p:tgtEl>
                                        <p:attrNameLst>
                                          <p:attrName>style.visibility</p:attrName>
                                        </p:attrNameLst>
                                      </p:cBhvr>
                                      <p:to>
                                        <p:strVal val="visible"/>
                                      </p:to>
                                    </p:set>
                                    <p:animEffect transition="in" filter="dissolve">
                                      <p:cBhvr>
                                        <p:cTn id="7" dur="1000"/>
                                        <p:tgtEl>
                                          <p:spTgt spid="485">
                                            <p:bg/>
                                          </p:spTgt>
                                        </p:tgtEl>
                                      </p:cBhvr>
                                    </p:animEffect>
                                  </p:childTnLst>
                                </p:cTn>
                              </p:par>
                              <p:par>
                                <p:cTn id="8" presetID="9" presetClass="entr" presetSubtype="0" fill="hold" grpId="1" nodeType="withEffect">
                                  <p:stCondLst>
                                    <p:cond delay="0"/>
                                  </p:stCondLst>
                                  <p:iterate>
                                    <p:tmAbs val="0"/>
                                  </p:iterate>
                                  <p:childTnLst>
                                    <p:set>
                                      <p:cBhvr>
                                        <p:cTn id="9" fill="hold"/>
                                        <p:tgtEl>
                                          <p:spTgt spid="485">
                                            <p:txEl>
                                              <p:pRg st="0" end="0"/>
                                            </p:txEl>
                                          </p:spTgt>
                                        </p:tgtEl>
                                        <p:attrNameLst>
                                          <p:attrName>style.visibility</p:attrName>
                                        </p:attrNameLst>
                                      </p:cBhvr>
                                      <p:to>
                                        <p:strVal val="visible"/>
                                      </p:to>
                                    </p:set>
                                    <p:animEffect transition="in" filter="dissolve">
                                      <p:cBhvr>
                                        <p:cTn id="10" dur="1000"/>
                                        <p:tgtEl>
                                          <p:spTgt spid="485">
                                            <p:txEl>
                                              <p:pRg st="0" end="0"/>
                                            </p:txEl>
                                          </p:spTgt>
                                        </p:tgtEl>
                                      </p:cBhvr>
                                    </p:animEffect>
                                  </p:childTnLst>
                                </p:cTn>
                              </p:par>
                              <p:par>
                                <p:cTn id="11" presetID="9" presetClass="entr" presetSubtype="0" fill="hold" grpId="1" nodeType="withEffect">
                                  <p:stCondLst>
                                    <p:cond delay="0"/>
                                  </p:stCondLst>
                                  <p:iterate>
                                    <p:tmAbs val="0"/>
                                  </p:iterate>
                                  <p:childTnLst>
                                    <p:set>
                                      <p:cBhvr>
                                        <p:cTn id="12" fill="hold"/>
                                        <p:tgtEl>
                                          <p:spTgt spid="485">
                                            <p:txEl>
                                              <p:pRg st="1" end="1"/>
                                            </p:txEl>
                                          </p:spTgt>
                                        </p:tgtEl>
                                        <p:attrNameLst>
                                          <p:attrName>style.visibility</p:attrName>
                                        </p:attrNameLst>
                                      </p:cBhvr>
                                      <p:to>
                                        <p:strVal val="visible"/>
                                      </p:to>
                                    </p:set>
                                    <p:animEffect transition="in" filter="dissolve">
                                      <p:cBhvr>
                                        <p:cTn id="13" dur="1000"/>
                                        <p:tgtEl>
                                          <p:spTgt spid="48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fill="hold" grpId="1" nodeType="clickEffect">
                                  <p:stCondLst>
                                    <p:cond delay="0"/>
                                  </p:stCondLst>
                                  <p:iterate>
                                    <p:tmAbs val="0"/>
                                  </p:iterate>
                                  <p:childTnLst>
                                    <p:set>
                                      <p:cBhvr>
                                        <p:cTn id="17" fill="hold"/>
                                        <p:tgtEl>
                                          <p:spTgt spid="485">
                                            <p:txEl>
                                              <p:pRg st="2" end="2"/>
                                            </p:txEl>
                                          </p:spTgt>
                                        </p:tgtEl>
                                        <p:attrNameLst>
                                          <p:attrName>style.visibility</p:attrName>
                                        </p:attrNameLst>
                                      </p:cBhvr>
                                      <p:to>
                                        <p:strVal val="visible"/>
                                      </p:to>
                                    </p:set>
                                    <p:animEffect transition="in" filter="dissolve">
                                      <p:cBhvr>
                                        <p:cTn id="18" dur="1000"/>
                                        <p:tgtEl>
                                          <p:spTgt spid="48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1" nodeType="clickEffect">
                                  <p:stCondLst>
                                    <p:cond delay="0"/>
                                  </p:stCondLst>
                                  <p:iterate>
                                    <p:tmAbs val="0"/>
                                  </p:iterate>
                                  <p:childTnLst>
                                    <p:set>
                                      <p:cBhvr>
                                        <p:cTn id="22" fill="hold"/>
                                        <p:tgtEl>
                                          <p:spTgt spid="485">
                                            <p:txEl>
                                              <p:pRg st="3" end="3"/>
                                            </p:txEl>
                                          </p:spTgt>
                                        </p:tgtEl>
                                        <p:attrNameLst>
                                          <p:attrName>style.visibility</p:attrName>
                                        </p:attrNameLst>
                                      </p:cBhvr>
                                      <p:to>
                                        <p:strVal val="visible"/>
                                      </p:to>
                                    </p:set>
                                    <p:animEffect transition="in" filter="dissolve">
                                      <p:cBhvr>
                                        <p:cTn id="23" dur="1000"/>
                                        <p:tgtEl>
                                          <p:spTgt spid="48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fill="hold" grpId="1" nodeType="clickEffect">
                                  <p:stCondLst>
                                    <p:cond delay="0"/>
                                  </p:stCondLst>
                                  <p:iterate>
                                    <p:tmAbs val="0"/>
                                  </p:iterate>
                                  <p:childTnLst>
                                    <p:set>
                                      <p:cBhvr>
                                        <p:cTn id="27" fill="hold"/>
                                        <p:tgtEl>
                                          <p:spTgt spid="485">
                                            <p:txEl>
                                              <p:pRg st="4" end="4"/>
                                            </p:txEl>
                                          </p:spTgt>
                                        </p:tgtEl>
                                        <p:attrNameLst>
                                          <p:attrName>style.visibility</p:attrName>
                                        </p:attrNameLst>
                                      </p:cBhvr>
                                      <p:to>
                                        <p:strVal val="visible"/>
                                      </p:to>
                                    </p:set>
                                    <p:animEffect transition="in" filter="dissolve">
                                      <p:cBhvr>
                                        <p:cTn id="28" dur="1000"/>
                                        <p:tgtEl>
                                          <p:spTgt spid="48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fill="hold" grpId="1" nodeType="clickEffect">
                                  <p:stCondLst>
                                    <p:cond delay="0"/>
                                  </p:stCondLst>
                                  <p:iterate>
                                    <p:tmAbs val="0"/>
                                  </p:iterate>
                                  <p:childTnLst>
                                    <p:set>
                                      <p:cBhvr>
                                        <p:cTn id="32" fill="hold"/>
                                        <p:tgtEl>
                                          <p:spTgt spid="485">
                                            <p:txEl>
                                              <p:pRg st="5" end="5"/>
                                            </p:txEl>
                                          </p:spTgt>
                                        </p:tgtEl>
                                        <p:attrNameLst>
                                          <p:attrName>style.visibility</p:attrName>
                                        </p:attrNameLst>
                                      </p:cBhvr>
                                      <p:to>
                                        <p:strVal val="visible"/>
                                      </p:to>
                                    </p:set>
                                    <p:animEffect transition="in" filter="dissolve">
                                      <p:cBhvr>
                                        <p:cTn id="33" dur="1000"/>
                                        <p:tgtEl>
                                          <p:spTgt spid="48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fill="hold" grpId="1" nodeType="clickEffect">
                                  <p:stCondLst>
                                    <p:cond delay="0"/>
                                  </p:stCondLst>
                                  <p:iterate>
                                    <p:tmAbs val="0"/>
                                  </p:iterate>
                                  <p:childTnLst>
                                    <p:set>
                                      <p:cBhvr>
                                        <p:cTn id="37" fill="hold"/>
                                        <p:tgtEl>
                                          <p:spTgt spid="485">
                                            <p:txEl>
                                              <p:pRg st="6" end="6"/>
                                            </p:txEl>
                                          </p:spTgt>
                                        </p:tgtEl>
                                        <p:attrNameLst>
                                          <p:attrName>style.visibility</p:attrName>
                                        </p:attrNameLst>
                                      </p:cBhvr>
                                      <p:to>
                                        <p:strVal val="visible"/>
                                      </p:to>
                                    </p:set>
                                    <p:animEffect transition="in" filter="dissolve">
                                      <p:cBhvr>
                                        <p:cTn id="38" dur="1000"/>
                                        <p:tgtEl>
                                          <p:spTgt spid="4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Revenue Curve Shows…"/>
          <p:cNvSpPr txBox="1"/>
          <p:nvPr/>
        </p:nvSpPr>
        <p:spPr>
          <a:xfrm>
            <a:off x="1574946" y="240825"/>
            <a:ext cx="9854908" cy="219557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nchor="ctr">
            <a:normAutofit/>
          </a:bodyPr>
          <a:lstStyle/>
          <a:p>
            <a:pPr defTabSz="1300480">
              <a:lnSpc>
                <a:spcPct val="90000"/>
              </a:lnSpc>
              <a:defRPr sz="4900">
                <a:solidFill>
                  <a:srgbClr val="0070C0"/>
                </a:solidFill>
                <a:latin typeface="Helvetica Light"/>
                <a:ea typeface="Helvetica Light"/>
                <a:cs typeface="Helvetica Light"/>
                <a:sym typeface="Helvetica Light"/>
              </a:defRPr>
            </a:pPr>
            <a:r>
              <a:t>Revenue Curve Shows </a:t>
            </a:r>
          </a:p>
          <a:p>
            <a:pPr defTabSz="1300480">
              <a:lnSpc>
                <a:spcPct val="90000"/>
              </a:lnSpc>
              <a:defRPr sz="4900">
                <a:solidFill>
                  <a:srgbClr val="0070C0"/>
                </a:solidFill>
                <a:latin typeface="Helvetica Light"/>
                <a:ea typeface="Helvetica Light"/>
                <a:cs typeface="Helvetica Light"/>
                <a:sym typeface="Helvetica Light"/>
              </a:defRPr>
            </a:pPr>
            <a:r>
              <a:t>Increasing Demand </a:t>
            </a:r>
          </a:p>
          <a:p>
            <a:pPr defTabSz="1300480">
              <a:lnSpc>
                <a:spcPct val="90000"/>
              </a:lnSpc>
              <a:defRPr sz="4900">
                <a:solidFill>
                  <a:srgbClr val="0070C0"/>
                </a:solidFill>
                <a:latin typeface="Helvetica Light"/>
                <a:ea typeface="Helvetica Light"/>
                <a:cs typeface="Helvetica Light"/>
                <a:sym typeface="Helvetica Light"/>
              </a:defRPr>
            </a:pPr>
            <a:r>
              <a:t>for ASEA</a:t>
            </a:r>
          </a:p>
        </p:txBody>
      </p:sp>
      <p:graphicFrame>
        <p:nvGraphicFramePr>
          <p:cNvPr id="492" name="Revenue per Year"/>
          <p:cNvGraphicFramePr/>
          <p:nvPr/>
        </p:nvGraphicFramePr>
        <p:xfrm>
          <a:off x="1557876" y="2527069"/>
          <a:ext cx="10505275" cy="5886401"/>
        </p:xfrm>
        <a:graphic>
          <a:graphicData uri="http://schemas.openxmlformats.org/drawingml/2006/chart">
            <c:chart xmlns:c="http://schemas.openxmlformats.org/drawingml/2006/chart" xmlns:r="http://schemas.openxmlformats.org/officeDocument/2006/relationships" r:id="rId2"/>
          </a:graphicData>
        </a:graphic>
      </p:graphicFrame>
      <p:sp>
        <p:nvSpPr>
          <p:cNvPr id="493" name="Line"/>
          <p:cNvSpPr/>
          <p:nvPr/>
        </p:nvSpPr>
        <p:spPr>
          <a:xfrm flipV="1">
            <a:off x="2365018" y="4368888"/>
            <a:ext cx="9597225" cy="3298733"/>
          </a:xfrm>
          <a:prstGeom prst="line">
            <a:avLst/>
          </a:prstGeom>
          <a:ln w="63500">
            <a:solidFill>
              <a:srgbClr val="FF7E79"/>
            </a:solidFill>
            <a:miter lim="400000"/>
            <a:tailEnd type="triangle"/>
          </a:ln>
          <a:effectLst>
            <a:outerShdw dist="21314" dir="2428614" rotWithShape="0">
              <a:srgbClr val="000000">
                <a:alpha val="14218"/>
              </a:srgbClr>
            </a:outerShdw>
          </a:effectLst>
        </p:spPr>
        <p:txBody>
          <a:bodyPr lIns="50800" tIns="50800" rIns="50800" bIns="50800" anchor="ctr"/>
          <a:lstStyle/>
          <a:p>
            <a:pPr>
              <a:defRPr sz="3600">
                <a:solidFill>
                  <a:srgbClr val="FFFFFF"/>
                </a:solidFill>
                <a:latin typeface="+mn-lt"/>
                <a:ea typeface="+mn-ea"/>
                <a:cs typeface="+mn-cs"/>
                <a:sym typeface="Gill Sans Light"/>
              </a:defRPr>
            </a:pP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492"/>
                                        </p:tgtEl>
                                        <p:attrNameLst>
                                          <p:attrName>style.visibility</p:attrName>
                                        </p:attrNameLst>
                                      </p:cBhvr>
                                      <p:to>
                                        <p:strVal val="visible"/>
                                      </p:to>
                                    </p:set>
                                    <p:animEffect transition="in" filter="wipe(down)">
                                      <p:cBhvr>
                                        <p:cTn id="7" dur="1000"/>
                                        <p:tgtEl>
                                          <p:spTgt spid="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493"/>
                                        </p:tgtEl>
                                        <p:attrNameLst>
                                          <p:attrName>style.visibility</p:attrName>
                                        </p:attrNameLst>
                                      </p:cBhvr>
                                      <p:to>
                                        <p:strVal val="visible"/>
                                      </p:to>
                                    </p:set>
                                    <p:animEffect transition="in" filter="wipe(left)">
                                      <p:cBhvr>
                                        <p:cTn id="12" dur="1000"/>
                                        <p:tgtEl>
                                          <p:spTgt spid="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 grpId="1" animBg="1" advAuto="0"/>
      <p:bldP spid="493"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Rectangle 5"/>
          <p:cNvSpPr txBox="1"/>
          <p:nvPr/>
        </p:nvSpPr>
        <p:spPr>
          <a:xfrm>
            <a:off x="3063100" y="2076893"/>
            <a:ext cx="8569256"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defTabSz="1300480">
              <a:defRPr sz="6000">
                <a:solidFill>
                  <a:srgbClr val="0070C0"/>
                </a:solidFill>
                <a:effectLst>
                  <a:outerShdw blurRad="38100" dist="38100" dir="2700000" rotWithShape="0">
                    <a:srgbClr val="000000">
                      <a:alpha val="43137"/>
                    </a:srgbClr>
                  </a:outerShdw>
                </a:effectLst>
                <a:latin typeface="Helvetica"/>
                <a:ea typeface="Helvetica"/>
                <a:cs typeface="Helvetica"/>
                <a:sym typeface="Helvetica"/>
              </a:defRPr>
            </a:lvl1pPr>
          </a:lstStyle>
          <a:p>
            <a:r>
              <a:t>Cutting Edge Technology</a:t>
            </a:r>
          </a:p>
        </p:txBody>
      </p:sp>
      <p:pic>
        <p:nvPicPr>
          <p:cNvPr id="496" name="Picture 7" descr="Picture 7"/>
          <p:cNvPicPr>
            <a:picLocks noChangeAspect="1"/>
          </p:cNvPicPr>
          <p:nvPr/>
        </p:nvPicPr>
        <p:blipFill>
          <a:blip r:embed="rId3"/>
          <a:stretch>
            <a:fillRect/>
          </a:stretch>
        </p:blipFill>
        <p:spPr>
          <a:xfrm>
            <a:off x="4425569" y="4479856"/>
            <a:ext cx="5988414" cy="3420834"/>
          </a:xfrm>
          <a:prstGeom prst="rect">
            <a:avLst/>
          </a:prstGeom>
          <a:ln w="12700">
            <a:miter lim="400000"/>
          </a:ln>
        </p:spPr>
      </p:pic>
      <p:sp>
        <p:nvSpPr>
          <p:cNvPr id="497" name="Rectangle 8"/>
          <p:cNvSpPr txBox="1"/>
          <p:nvPr/>
        </p:nvSpPr>
        <p:spPr>
          <a:xfrm>
            <a:off x="3065757" y="3173076"/>
            <a:ext cx="8708038"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defTabSz="1300480">
              <a:defRPr sz="6000">
                <a:solidFill>
                  <a:srgbClr val="0070C0"/>
                </a:solidFill>
                <a:effectLst>
                  <a:outerShdw blurRad="38100" dist="38100" dir="2700000" rotWithShape="0">
                    <a:srgbClr val="000000">
                      <a:alpha val="43137"/>
                    </a:srgbClr>
                  </a:outerShdw>
                </a:effectLst>
                <a:latin typeface="Helvetica"/>
                <a:ea typeface="Helvetica"/>
                <a:cs typeface="Helvetica"/>
                <a:sym typeface="Helvetica"/>
              </a:defRPr>
            </a:lvl1pPr>
          </a:lstStyle>
          <a:p>
            <a:r>
              <a:t>New Category of Science</a:t>
            </a:r>
          </a:p>
        </p:txBody>
      </p:sp>
      <p:sp>
        <p:nvSpPr>
          <p:cNvPr id="498" name="Rectangle 10"/>
          <p:cNvSpPr txBox="1"/>
          <p:nvPr/>
        </p:nvSpPr>
        <p:spPr>
          <a:xfrm>
            <a:off x="2280502" y="946668"/>
            <a:ext cx="10278547" cy="1011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defTabSz="1300480">
              <a:defRPr sz="6000">
                <a:solidFill>
                  <a:srgbClr val="0070C0"/>
                </a:solidFill>
                <a:effectLst>
                  <a:outerShdw blurRad="38100" dist="38100" dir="2700000" rotWithShape="0">
                    <a:srgbClr val="000000">
                      <a:alpha val="43137"/>
                    </a:srgbClr>
                  </a:outerShdw>
                </a:effectLst>
                <a:latin typeface="Helvetica"/>
                <a:ea typeface="Helvetica"/>
                <a:cs typeface="Helvetica"/>
                <a:sym typeface="Helvetica"/>
              </a:defRPr>
            </a:lvl1pPr>
          </a:lstStyle>
          <a:p>
            <a:r>
              <a:t>10-15 Years Ahead of Its Time</a:t>
            </a:r>
          </a:p>
        </p:txBody>
      </p:sp>
      <p:pic>
        <p:nvPicPr>
          <p:cNvPr id="499" name="Picture 11" descr="Picture 11"/>
          <p:cNvPicPr>
            <a:picLocks noChangeAspect="1"/>
          </p:cNvPicPr>
          <p:nvPr/>
        </p:nvPicPr>
        <p:blipFill>
          <a:blip r:embed="rId4"/>
          <a:stretch>
            <a:fillRect/>
          </a:stretch>
        </p:blipFill>
        <p:spPr>
          <a:xfrm>
            <a:off x="-4977" y="980879"/>
            <a:ext cx="13014755" cy="7383211"/>
          </a:xfrm>
          <a:prstGeom prst="rect">
            <a:avLst/>
          </a:prstGeom>
          <a:ln w="12700">
            <a:miter lim="400000"/>
          </a:ln>
        </p:spPr>
      </p:pic>
      <p:pic>
        <p:nvPicPr>
          <p:cNvPr id="500" name="Picture 6" descr="Picture 6"/>
          <p:cNvPicPr>
            <a:picLocks noChangeAspect="1"/>
          </p:cNvPicPr>
          <p:nvPr/>
        </p:nvPicPr>
        <p:blipFill>
          <a:blip r:embed="rId5"/>
          <a:stretch>
            <a:fillRect/>
          </a:stretch>
        </p:blipFill>
        <p:spPr>
          <a:xfrm>
            <a:off x="219502" y="2131556"/>
            <a:ext cx="2082177" cy="6470855"/>
          </a:xfrm>
          <a:prstGeom prst="rect">
            <a:avLst/>
          </a:prstGeom>
          <a:ln w="12700">
            <a:miter lim="400000"/>
          </a:ln>
        </p:spPr>
      </p:pic>
      <p:sp>
        <p:nvSpPr>
          <p:cNvPr id="501" name="突破：”我們這一代最偉大的健康科學”"/>
          <p:cNvSpPr txBox="1"/>
          <p:nvPr/>
        </p:nvSpPr>
        <p:spPr>
          <a:xfrm>
            <a:off x="618451" y="1256794"/>
            <a:ext cx="12435379" cy="105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400">
                <a:solidFill>
                  <a:srgbClr val="FFFFFF"/>
                </a:solidFill>
              </a:defRPr>
            </a:lvl1pPr>
          </a:lstStyle>
          <a:p>
            <a:r>
              <a:t>突破：”我們這一代最偉大的健康科學”</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98"/>
                                        </p:tgtEl>
                                        <p:attrNameLst>
                                          <p:attrName>style.visibility</p:attrName>
                                        </p:attrNameLst>
                                      </p:cBhvr>
                                      <p:to>
                                        <p:strVal val="visible"/>
                                      </p:to>
                                    </p:set>
                                    <p:animEffect transition="in" filter="dissolve">
                                      <p:cBhvr>
                                        <p:cTn id="7" dur="1000"/>
                                        <p:tgtEl>
                                          <p:spTgt spid="4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95"/>
                                        </p:tgtEl>
                                        <p:attrNameLst>
                                          <p:attrName>style.visibility</p:attrName>
                                        </p:attrNameLst>
                                      </p:cBhvr>
                                      <p:to>
                                        <p:strVal val="visible"/>
                                      </p:to>
                                    </p:set>
                                    <p:animEffect transition="in" filter="dissolve">
                                      <p:cBhvr>
                                        <p:cTn id="12" dur="1000"/>
                                        <p:tgtEl>
                                          <p:spTgt spid="49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97"/>
                                        </p:tgtEl>
                                        <p:attrNameLst>
                                          <p:attrName>style.visibility</p:attrName>
                                        </p:attrNameLst>
                                      </p:cBhvr>
                                      <p:to>
                                        <p:strVal val="visible"/>
                                      </p:to>
                                    </p:set>
                                    <p:animEffect transition="in" filter="dissolve">
                                      <p:cBhvr>
                                        <p:cTn id="17" dur="1000"/>
                                        <p:tgtEl>
                                          <p:spTgt spid="49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496"/>
                                        </p:tgtEl>
                                        <p:attrNameLst>
                                          <p:attrName>style.visibility</p:attrName>
                                        </p:attrNameLst>
                                      </p:cBhvr>
                                      <p:to>
                                        <p:strVal val="visible"/>
                                      </p:to>
                                    </p:set>
                                    <p:animEffect transition="in" filter="dissolve">
                                      <p:cBhvr>
                                        <p:cTn id="22" dur="500"/>
                                        <p:tgtEl>
                                          <p:spTgt spid="49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5" nodeType="clickEffect">
                                  <p:stCondLst>
                                    <p:cond delay="0"/>
                                  </p:stCondLst>
                                  <p:iterate>
                                    <p:tmAbs val="0"/>
                                  </p:iterate>
                                  <p:childTnLst>
                                    <p:set>
                                      <p:cBhvr>
                                        <p:cTn id="26" fill="hold"/>
                                        <p:tgtEl>
                                          <p:spTgt spid="499"/>
                                        </p:tgtEl>
                                        <p:attrNameLst>
                                          <p:attrName>style.visibility</p:attrName>
                                        </p:attrNameLst>
                                      </p:cBhvr>
                                      <p:to>
                                        <p:strVal val="visible"/>
                                      </p:to>
                                    </p:set>
                                    <p:animEffect transition="in" filter="wipe(left)">
                                      <p:cBhvr>
                                        <p:cTn id="27" dur="2000"/>
                                        <p:tgtEl>
                                          <p:spTgt spid="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 grpId="2" animBg="1" advAuto="0"/>
      <p:bldP spid="496" grpId="4" animBg="1" advAuto="0"/>
      <p:bldP spid="497" grpId="3" animBg="1" advAuto="0"/>
      <p:bldP spid="498" grpId="1" animBg="1" advAuto="0"/>
      <p:bldP spid="499" grpId="5" animBg="1" advAuto="0"/>
    </p:bldLst>
  </p:timing>
</p:sld>
</file>

<file path=ppt/theme/theme1.xml><?xml version="1.0" encoding="utf-8"?>
<a:theme xmlns:a="http://schemas.openxmlformats.org/drawingml/2006/main" name="Showroom">
  <a:themeElements>
    <a:clrScheme name="Showroom">
      <a:dk1>
        <a:srgbClr val="535353"/>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700" b="0" i="0" u="none" strike="noStrike" cap="none" spc="0" normalizeH="0" baseline="0">
            <a:ln>
              <a:noFill/>
            </a:ln>
            <a:solidFill>
              <a:srgbClr val="535353"/>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3881</Words>
  <Application>Microsoft Macintosh PowerPoint</Application>
  <PresentationFormat>Custom</PresentationFormat>
  <Paragraphs>454</Paragraphs>
  <Slides>58</Slides>
  <Notes>43</Notes>
  <HiddenSlides>8</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58</vt:i4>
      </vt:variant>
    </vt:vector>
  </HeadingPairs>
  <TitlesOfParts>
    <vt:vector size="81" baseType="lpstr">
      <vt:lpstr>ApexNew-Book</vt:lpstr>
      <vt:lpstr>Arial</vt:lpstr>
      <vt:lpstr>Avenir Roman</vt:lpstr>
      <vt:lpstr>Calibri</vt:lpstr>
      <vt:lpstr>Calibri Light</vt:lpstr>
      <vt:lpstr>Frobisher</vt:lpstr>
      <vt:lpstr>Gill Sans</vt:lpstr>
      <vt:lpstr>Gill Sans Light</vt:lpstr>
      <vt:lpstr>Gill Sans SemiBold</vt:lpstr>
      <vt:lpstr>Helvetica</vt:lpstr>
      <vt:lpstr>Helvetica Light</vt:lpstr>
      <vt:lpstr>Helvetica Neue</vt:lpstr>
      <vt:lpstr>Helvetica Neue Bold Condensed</vt:lpstr>
      <vt:lpstr>Helvetica Neue Light</vt:lpstr>
      <vt:lpstr>Helvetica Neue Medium</vt:lpstr>
      <vt:lpstr>Industry</vt:lpstr>
      <vt:lpstr>Industry-Bold</vt:lpstr>
      <vt:lpstr>Lucida Grande</vt:lpstr>
      <vt:lpstr>Stratum2</vt:lpstr>
      <vt:lpstr>Times</vt:lpstr>
      <vt:lpstr>Trebuchet MS</vt:lpstr>
      <vt:lpstr>Verdana</vt:lpstr>
      <vt:lpstr>Showroom</vt:lpstr>
      <vt:lpstr>Selamat Datang Welcome 歡迎</vt:lpstr>
      <vt:lpstr>ASEA  Malaysia Prelaunch</vt:lpstr>
      <vt:lpstr>NEWEST ASEA Market: Malaysia!!  最新的ASEA市場: 馬來西亞</vt:lpstr>
      <vt:lpstr>PowerPoint Presentation</vt:lpstr>
      <vt:lpstr>PowerPoint Presentation</vt:lpstr>
      <vt:lpstr>PowerPoint Presentation</vt:lpstr>
      <vt:lpstr>ASEA Mission:   安司雅宗旨 To better people’s lives and to be a force for good in the world. 提昇世人的生活，成為世上一股向善的力量. </vt:lpstr>
      <vt:lpstr>PowerPoint Presentation</vt:lpstr>
      <vt:lpstr>PowerPoint Presentation</vt:lpstr>
      <vt:lpstr>ASEA Redox is a                     Cell Signaling Supplement  氧化還原信號科技</vt:lpstr>
      <vt:lpstr>Redox Signaling Technology  氧化還原信號科技</vt:lpstr>
      <vt:lpstr>The Redox Discovery</vt:lpstr>
      <vt:lpstr>Redox signaling molecules are used in the regulation of the 12 major systems of the body:  Skeletal, Digestive, Respiratory, Circulatory, Muscular, Urinary, Reproductive, Endocrine, Nervous, Immune, Lymphatic, Integumentary</vt:lpstr>
      <vt:lpstr>PowerPoint Presentation</vt:lpstr>
      <vt:lpstr>PowerPoint Presentation</vt:lpstr>
      <vt:lpstr>One Company has harnessed  the Power  of  Redox Molecules</vt:lpstr>
      <vt:lpstr>PowerPoint Presentation</vt:lpstr>
      <vt:lpstr>ASEA Redox Breakthrough 氧化還原大突破</vt:lpstr>
      <vt:lpstr>ASEA’s Patented 3 Step Process ASEA 專利三步曲</vt:lpstr>
      <vt:lpstr>Redox Molecules made from  “water &amp; salt”,  just the way our cells make them.</vt:lpstr>
      <vt:lpstr>PowerPoint Presentation</vt:lpstr>
      <vt:lpstr>PowerPoint Presentation</vt:lpstr>
      <vt:lpstr>PowerPoint Presentation</vt:lpstr>
      <vt:lpstr>Information vs  Mis-information?</vt:lpstr>
      <vt:lpstr>www.ASEAGlobal.com</vt:lpstr>
      <vt:lpstr>www.ASEAScience.com</vt:lpstr>
      <vt:lpstr>PowerPoint Presentation</vt:lpstr>
      <vt:lpstr>PowerPoint Presentation</vt:lpstr>
      <vt:lpstr>ASEA Regulates Healthy Gene Expression  安司雅規範了健康基因的表達</vt:lpstr>
      <vt:lpstr>PowerPoint Presentation</vt:lpstr>
      <vt:lpstr>PowerPoint Presentation</vt:lpstr>
      <vt:lpstr>Feeling is Believing 感覺就是相信 Experience Redox Molecules 體驗氧化還原分子  “3 in 5”  5分鐘3次</vt:lpstr>
      <vt:lpstr>    RENU ADVANCED The first and only REDOX  Anti-aging face care system  </vt:lpstr>
      <vt:lpstr>PowerPoint Presentation</vt:lpstr>
      <vt:lpstr>PowerPoint Presentation</vt:lpstr>
      <vt:lpstr>DISCOMFORT RELIEF  緩解不適</vt:lpstr>
      <vt:lpstr>Changing Lives Worldwide Global Testimonials 改善全人類的生活 </vt:lpstr>
      <vt:lpstr>PowerPoint Presentation</vt:lpstr>
      <vt:lpstr>PowerPoint Presentation</vt:lpstr>
      <vt:lpstr>PowerPoint Presentation</vt:lpstr>
      <vt:lpstr>PowerPoint Presentation</vt:lpstr>
      <vt:lpstr>Powerful &amp; Unique Compensation  強而有力且獨特的獎金制度</vt:lpstr>
      <vt:lpstr>PowerPoint Presentation</vt:lpstr>
      <vt:lpstr>ASEA 2018 Average Income (USD)  平均收入（美元）</vt:lpstr>
      <vt:lpstr>ASEA  Corporate Executives  公司高層主管 Experience + Integrity</vt:lpstr>
      <vt:lpstr>PowerPoint Presentation</vt:lpstr>
      <vt:lpstr>PowerPoint Presentation</vt:lpstr>
      <vt:lpstr>PowerPoint Presentation</vt:lpstr>
      <vt:lpstr>PowerPoint Presentation</vt:lpstr>
      <vt:lpstr>PowerPoint Presentation</vt:lpstr>
      <vt:lpstr>WHERE DO YOU SEE YOURSELF? 你在哪裡呢？</vt:lpstr>
      <vt:lpstr>PowerPoint Presentation</vt:lpstr>
      <vt:lpstr>Purchase directly from the person who introduced you to ASEA   直接向您的ASEA介紹人購買產品</vt:lpstr>
      <vt:lpstr>Malaysia Packs (not all)</vt:lpstr>
      <vt:lpstr>Malaysia  Entrepreneur Pack</vt:lpstr>
      <vt:lpstr>PowerPoint Presentation</vt:lpstr>
      <vt:lpstr>PowerPoint Presentation</vt:lpstr>
      <vt:lpstr>You Can Change Your Life with  ASEA 你可以與ASEA 一同改變你的生活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Selamat Datang Welcome 歡迎</dc:title>
  <cp:lastModifiedBy>bob swenk</cp:lastModifiedBy>
  <cp:revision>2</cp:revision>
  <dcterms:modified xsi:type="dcterms:W3CDTF">2020-01-05T22:46:13Z</dcterms:modified>
</cp:coreProperties>
</file>